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92" r:id="rId4"/>
    <p:sldMasterId id="2147483700" r:id="rId5"/>
  </p:sldMasterIdLst>
  <p:notesMasterIdLst>
    <p:notesMasterId r:id="rId61"/>
  </p:notesMasterIdLst>
  <p:handoutMasterIdLst>
    <p:handoutMasterId r:id="rId62"/>
  </p:handoutMasterIdLst>
  <p:sldIdLst>
    <p:sldId id="900" r:id="rId6"/>
    <p:sldId id="548" r:id="rId7"/>
    <p:sldId id="1925" r:id="rId8"/>
    <p:sldId id="1926" r:id="rId9"/>
    <p:sldId id="1657" r:id="rId10"/>
    <p:sldId id="934" r:id="rId11"/>
    <p:sldId id="1640" r:id="rId12"/>
    <p:sldId id="1636" r:id="rId13"/>
    <p:sldId id="959" r:id="rId14"/>
    <p:sldId id="1025" r:id="rId15"/>
    <p:sldId id="1034" r:id="rId16"/>
    <p:sldId id="606" r:id="rId17"/>
    <p:sldId id="1928" r:id="rId18"/>
    <p:sldId id="1941" r:id="rId19"/>
    <p:sldId id="1944" r:id="rId20"/>
    <p:sldId id="1938" r:id="rId21"/>
    <p:sldId id="1943" r:id="rId22"/>
    <p:sldId id="1786" r:id="rId23"/>
    <p:sldId id="1789" r:id="rId24"/>
    <p:sldId id="1954" r:id="rId25"/>
    <p:sldId id="1946" r:id="rId26"/>
    <p:sldId id="1664" r:id="rId27"/>
    <p:sldId id="1665" r:id="rId28"/>
    <p:sldId id="1644" r:id="rId29"/>
    <p:sldId id="1788" r:id="rId30"/>
    <p:sldId id="1652" r:id="rId31"/>
    <p:sldId id="1650" r:id="rId32"/>
    <p:sldId id="1651" r:id="rId33"/>
    <p:sldId id="1951" r:id="rId34"/>
    <p:sldId id="1950" r:id="rId35"/>
    <p:sldId id="1653" r:id="rId36"/>
    <p:sldId id="1953" r:id="rId37"/>
    <p:sldId id="1647" r:id="rId38"/>
    <p:sldId id="1802" r:id="rId39"/>
    <p:sldId id="911" r:id="rId40"/>
    <p:sldId id="1952" r:id="rId41"/>
    <p:sldId id="1930" r:id="rId42"/>
    <p:sldId id="1793" r:id="rId43"/>
    <p:sldId id="1806" r:id="rId44"/>
    <p:sldId id="922" r:id="rId45"/>
    <p:sldId id="973" r:id="rId46"/>
    <p:sldId id="1804" r:id="rId47"/>
    <p:sldId id="1805" r:id="rId48"/>
    <p:sldId id="566" r:id="rId49"/>
    <p:sldId id="1911" r:id="rId50"/>
    <p:sldId id="1916" r:id="rId51"/>
    <p:sldId id="264" r:id="rId52"/>
    <p:sldId id="1014" r:id="rId53"/>
    <p:sldId id="1867" r:id="rId54"/>
    <p:sldId id="1868" r:id="rId55"/>
    <p:sldId id="1869" r:id="rId56"/>
    <p:sldId id="611" r:id="rId57"/>
    <p:sldId id="1003" r:id="rId58"/>
    <p:sldId id="1865" r:id="rId59"/>
    <p:sldId id="907" r:id="rId6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len Lutz" initials="" lastIdx="2" clrIdx="0"/>
  <p:cmAuthor id="7" name="Perez, Ivelisse" initials="PI" lastIdx="3" clrIdx="7">
    <p:extLst>
      <p:ext uri="{19B8F6BF-5375-455C-9EA6-DF929625EA0E}">
        <p15:presenceInfo xmlns:p15="http://schemas.microsoft.com/office/powerpoint/2012/main" userId="S::IPerez@trcsolutions.com::85a77d3d-92b6-4dee-ac4c-7c666fe31543" providerId="AD"/>
      </p:ext>
    </p:extLst>
  </p:cmAuthor>
  <p:cmAuthor id="1" name="Erin Ramsden" initials="" lastIdx="3" clrIdx="1"/>
  <p:cmAuthor id="2" name="Karine Shamlian" initials="" lastIdx="20" clrIdx="2"/>
  <p:cmAuthor id="3" name="Debora Schneider" initials="DS" lastIdx="3" clrIdx="3"/>
  <p:cmAuthor id="4" name="Newman, Amanda" initials="NA" lastIdx="25" clrIdx="4"/>
  <p:cmAuthor id="5" name="Friedl, James" initials="FJ" lastIdx="1" clrIdx="5"/>
  <p:cmAuthor id="6" name="Ebinger, Elizabeth" initials="EE" lastIdx="2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035"/>
    <a:srgbClr val="C00000"/>
    <a:srgbClr val="2D4C5A"/>
    <a:srgbClr val="1894D2"/>
    <a:srgbClr val="CBDBCE"/>
    <a:srgbClr val="FFCD3F"/>
    <a:srgbClr val="EAAA00"/>
    <a:srgbClr val="147BD1"/>
    <a:srgbClr val="006778"/>
    <a:srgbClr val="77C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7E840-44C0-4C78-9EB3-A09E512828E0}" v="1" dt="2022-04-08T19:08:32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2" autoAdjust="0"/>
  </p:normalViewPr>
  <p:slideViewPr>
    <p:cSldViewPr snapToGrid="0">
      <p:cViewPr varScale="1">
        <p:scale>
          <a:sx n="73" d="100"/>
          <a:sy n="73" d="100"/>
        </p:scale>
        <p:origin x="5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BRIDGE-FP2\Shared\Outreach\4%20-%20Presentations\Master\FY18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39295088113985"/>
          <c:y val="0.10053481736945194"/>
          <c:w val="0.48954214056576262"/>
          <c:h val="0.7820259834989274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2-04-05T16:41:23.686" idx="1">
    <p:pos x="10" y="10"/>
    <p:text>Would remove HVAC slides as the pipeline is full and we don't want to be misleading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32C194-2B50-4E41-A3FD-F06548947851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AB7327-AD54-4607-9CDE-1BC92D498C7C}">
      <dgm:prSet phldrT="[Text]" custT="1"/>
      <dgm:spPr/>
      <dgm:t>
        <a:bodyPr/>
        <a:lstStyle/>
        <a:p>
          <a:r>
            <a:rPr lang="en-US" sz="2100"/>
            <a:t>Application</a:t>
          </a:r>
        </a:p>
      </dgm:t>
    </dgm:pt>
    <dgm:pt modelId="{C15509A4-C22C-40D2-AB3A-C8ACDD37B4AC}" type="parTrans" cxnId="{9C2B8A93-4633-42D9-90AC-85F7B838AC04}">
      <dgm:prSet/>
      <dgm:spPr/>
      <dgm:t>
        <a:bodyPr/>
        <a:lstStyle/>
        <a:p>
          <a:endParaRPr lang="en-US"/>
        </a:p>
      </dgm:t>
    </dgm:pt>
    <dgm:pt modelId="{4AEE5C05-5FA1-4DE5-B27E-1B25926C8280}" type="sibTrans" cxnId="{9C2B8A93-4633-42D9-90AC-85F7B838AC04}">
      <dgm:prSet/>
      <dgm:spPr/>
      <dgm:t>
        <a:bodyPr/>
        <a:lstStyle/>
        <a:p>
          <a:endParaRPr lang="en-US"/>
        </a:p>
      </dgm:t>
    </dgm:pt>
    <dgm:pt modelId="{9B8A3A8E-813B-4E75-8416-1B251C2012B5}">
      <dgm:prSet phldrT="[Text]"/>
      <dgm:spPr/>
      <dgm:t>
        <a:bodyPr/>
        <a:lstStyle/>
        <a:p>
          <a:pPr marL="57150" indent="0"/>
          <a:endParaRPr lang="en-US"/>
        </a:p>
      </dgm:t>
    </dgm:pt>
    <dgm:pt modelId="{C093281F-F2ED-466B-8B6D-B05A55261BEC}" type="parTrans" cxnId="{C8E0BE48-08E6-4638-A3A2-35D0E42C1D5E}">
      <dgm:prSet/>
      <dgm:spPr/>
      <dgm:t>
        <a:bodyPr/>
        <a:lstStyle/>
        <a:p>
          <a:endParaRPr lang="en-US"/>
        </a:p>
      </dgm:t>
    </dgm:pt>
    <dgm:pt modelId="{5E281FB0-3F05-48BB-9154-841614A924D9}" type="sibTrans" cxnId="{C8E0BE48-08E6-4638-A3A2-35D0E42C1D5E}">
      <dgm:prSet/>
      <dgm:spPr/>
      <dgm:t>
        <a:bodyPr/>
        <a:lstStyle/>
        <a:p>
          <a:endParaRPr lang="en-US"/>
        </a:p>
      </dgm:t>
    </dgm:pt>
    <dgm:pt modelId="{43F45D31-19A4-460A-A4B8-817A7A71685A}">
      <dgm:prSet phldrT="[Text]"/>
      <dgm:spPr/>
      <dgm:t>
        <a:bodyPr/>
        <a:lstStyle/>
        <a:p>
          <a:pPr marL="119063" indent="0"/>
          <a:r>
            <a:rPr lang="en-US"/>
            <a:t>Complete &amp; submit application</a:t>
          </a:r>
        </a:p>
      </dgm:t>
    </dgm:pt>
    <dgm:pt modelId="{2EC8B4BB-6E38-436B-A3B6-3260F1B5336B}" type="parTrans" cxnId="{7C9099F1-5915-449A-A502-6628DB07A91E}">
      <dgm:prSet/>
      <dgm:spPr/>
      <dgm:t>
        <a:bodyPr/>
        <a:lstStyle/>
        <a:p>
          <a:endParaRPr lang="en-US"/>
        </a:p>
      </dgm:t>
    </dgm:pt>
    <dgm:pt modelId="{E37CA40C-6206-40EB-9BC2-69EAA54C6B1C}" type="sibTrans" cxnId="{7C9099F1-5915-449A-A502-6628DB07A91E}">
      <dgm:prSet/>
      <dgm:spPr/>
      <dgm:t>
        <a:bodyPr/>
        <a:lstStyle/>
        <a:p>
          <a:endParaRPr lang="en-US"/>
        </a:p>
      </dgm:t>
    </dgm:pt>
    <dgm:pt modelId="{D84DC091-3262-4333-AAE5-AF47B4446097}">
      <dgm:prSet phldrT="[Text]" custT="1"/>
      <dgm:spPr/>
      <dgm:t>
        <a:bodyPr/>
        <a:lstStyle/>
        <a:p>
          <a:r>
            <a:rPr lang="en-US" sz="2100"/>
            <a:t>Installation</a:t>
          </a:r>
        </a:p>
      </dgm:t>
    </dgm:pt>
    <dgm:pt modelId="{47425B3A-EF68-4A79-881A-7DDEFCFC6FA1}" type="parTrans" cxnId="{B94C2B21-3F20-4F8C-B8E8-CC983BC169E0}">
      <dgm:prSet/>
      <dgm:spPr/>
      <dgm:t>
        <a:bodyPr/>
        <a:lstStyle/>
        <a:p>
          <a:endParaRPr lang="en-US"/>
        </a:p>
      </dgm:t>
    </dgm:pt>
    <dgm:pt modelId="{1C728B48-3C23-4FAF-BC16-A651D3DB03E5}" type="sibTrans" cxnId="{B94C2B21-3F20-4F8C-B8E8-CC983BC169E0}">
      <dgm:prSet/>
      <dgm:spPr/>
      <dgm:t>
        <a:bodyPr/>
        <a:lstStyle/>
        <a:p>
          <a:endParaRPr lang="en-US"/>
        </a:p>
      </dgm:t>
    </dgm:pt>
    <dgm:pt modelId="{C4A309FC-F7E4-4787-813C-CA80767C6F04}">
      <dgm:prSet phldrT="[Text]" custT="1"/>
      <dgm:spPr/>
      <dgm:t>
        <a:bodyPr/>
        <a:lstStyle/>
        <a:p>
          <a:r>
            <a:rPr lang="en-US" sz="2100"/>
            <a:t>Verification</a:t>
          </a:r>
        </a:p>
      </dgm:t>
    </dgm:pt>
    <dgm:pt modelId="{2C36AE14-0B3B-4F17-9275-54403D14F92B}" type="parTrans" cxnId="{1A9CB82C-8B34-4824-874F-D2098C69E29A}">
      <dgm:prSet/>
      <dgm:spPr/>
      <dgm:t>
        <a:bodyPr/>
        <a:lstStyle/>
        <a:p>
          <a:endParaRPr lang="en-US"/>
        </a:p>
      </dgm:t>
    </dgm:pt>
    <dgm:pt modelId="{F2631A70-AFD5-4D93-9024-C3DAA565721A}" type="sibTrans" cxnId="{1A9CB82C-8B34-4824-874F-D2098C69E29A}">
      <dgm:prSet/>
      <dgm:spPr/>
      <dgm:t>
        <a:bodyPr/>
        <a:lstStyle/>
        <a:p>
          <a:endParaRPr lang="en-US"/>
        </a:p>
      </dgm:t>
    </dgm:pt>
    <dgm:pt modelId="{5974CD35-4DBE-4FC2-AFD7-EBF091F29F2A}">
      <dgm:prSet phldrT="[Text]"/>
      <dgm:spPr/>
      <dgm:t>
        <a:bodyPr/>
        <a:lstStyle/>
        <a:p>
          <a:pPr marL="119063" indent="0"/>
          <a:r>
            <a:rPr lang="en-US"/>
            <a:t>Program site inspection</a:t>
          </a:r>
        </a:p>
      </dgm:t>
    </dgm:pt>
    <dgm:pt modelId="{7DF64CFA-A160-48C8-B2E7-96952E96532F}" type="parTrans" cxnId="{CEEB088A-F48E-4B84-9104-2A25A6A07321}">
      <dgm:prSet/>
      <dgm:spPr/>
      <dgm:t>
        <a:bodyPr/>
        <a:lstStyle/>
        <a:p>
          <a:endParaRPr lang="en-US"/>
        </a:p>
      </dgm:t>
    </dgm:pt>
    <dgm:pt modelId="{D9AD3BD4-E652-4505-82DC-4F2C036B45C3}" type="sibTrans" cxnId="{CEEB088A-F48E-4B84-9104-2A25A6A07321}">
      <dgm:prSet/>
      <dgm:spPr/>
      <dgm:t>
        <a:bodyPr/>
        <a:lstStyle/>
        <a:p>
          <a:endParaRPr lang="en-US"/>
        </a:p>
      </dgm:t>
    </dgm:pt>
    <dgm:pt modelId="{D807E2B2-2AD1-4CFF-9597-5565E1328203}">
      <dgm:prSet phldrT="[Text]"/>
      <dgm:spPr/>
      <dgm:t>
        <a:bodyPr/>
        <a:lstStyle/>
        <a:p>
          <a:pPr marL="119063" indent="0"/>
          <a:r>
            <a:rPr lang="en-US"/>
            <a:t>Install the equipment</a:t>
          </a:r>
        </a:p>
      </dgm:t>
    </dgm:pt>
    <dgm:pt modelId="{D375988C-B906-44CB-B5F7-EE0898E1BFAA}" type="parTrans" cxnId="{964BAFC3-12A6-4F65-AB90-C6D4EDF7D2DB}">
      <dgm:prSet/>
      <dgm:spPr/>
      <dgm:t>
        <a:bodyPr/>
        <a:lstStyle/>
        <a:p>
          <a:endParaRPr lang="en-US"/>
        </a:p>
      </dgm:t>
    </dgm:pt>
    <dgm:pt modelId="{9AFB39A7-F019-455F-8A5D-7B7244F3FD35}" type="sibTrans" cxnId="{964BAFC3-12A6-4F65-AB90-C6D4EDF7D2DB}">
      <dgm:prSet/>
      <dgm:spPr/>
      <dgm:t>
        <a:bodyPr/>
        <a:lstStyle/>
        <a:p>
          <a:endParaRPr lang="en-US"/>
        </a:p>
      </dgm:t>
    </dgm:pt>
    <dgm:pt modelId="{62D35E50-2EA6-4A9A-8AF6-5D8DD830E671}">
      <dgm:prSet phldrT="[Text]"/>
      <dgm:spPr/>
      <dgm:t>
        <a:bodyPr/>
        <a:lstStyle/>
        <a:p>
          <a:pPr marL="119063" indent="0"/>
          <a:r>
            <a:rPr lang="en-US"/>
            <a:t>Plumbing &amp; Appliances Verification Report</a:t>
          </a:r>
        </a:p>
      </dgm:t>
    </dgm:pt>
    <dgm:pt modelId="{EC50985F-69F9-4E1B-9D2C-B1020E68ADE5}" type="parTrans" cxnId="{2EDD75FF-FB1E-4299-AC44-EB809466FA79}">
      <dgm:prSet/>
      <dgm:spPr/>
      <dgm:t>
        <a:bodyPr/>
        <a:lstStyle/>
        <a:p>
          <a:endParaRPr lang="en-US"/>
        </a:p>
      </dgm:t>
    </dgm:pt>
    <dgm:pt modelId="{03D38CF8-629B-446C-8CD1-030ACBEB4555}" type="sibTrans" cxnId="{2EDD75FF-FB1E-4299-AC44-EB809466FA79}">
      <dgm:prSet/>
      <dgm:spPr/>
      <dgm:t>
        <a:bodyPr/>
        <a:lstStyle/>
        <a:p>
          <a:endParaRPr lang="en-US"/>
        </a:p>
      </dgm:t>
    </dgm:pt>
    <dgm:pt modelId="{E2F5D619-80DD-4DD4-95A2-97B6475A0440}">
      <dgm:prSet phldrT="[Text]"/>
      <dgm:spPr/>
      <dgm:t>
        <a:bodyPr/>
        <a:lstStyle/>
        <a:p>
          <a:pPr marL="119063" indent="0"/>
          <a:r>
            <a:rPr lang="en-US"/>
            <a:t>Develop your scope of work and cost estimate</a:t>
          </a:r>
        </a:p>
      </dgm:t>
    </dgm:pt>
    <dgm:pt modelId="{23689A1C-AD6F-4934-950B-5446DB94631D}" type="parTrans" cxnId="{0494D85E-0832-42E5-BF16-66B79804F9EB}">
      <dgm:prSet/>
      <dgm:spPr/>
      <dgm:t>
        <a:bodyPr/>
        <a:lstStyle/>
        <a:p>
          <a:endParaRPr lang="en-US"/>
        </a:p>
      </dgm:t>
    </dgm:pt>
    <dgm:pt modelId="{D17BBB94-81DD-4601-BB19-91AF21EEB335}" type="sibTrans" cxnId="{0494D85E-0832-42E5-BF16-66B79804F9EB}">
      <dgm:prSet/>
      <dgm:spPr/>
      <dgm:t>
        <a:bodyPr/>
        <a:lstStyle/>
        <a:p>
          <a:endParaRPr lang="en-US"/>
        </a:p>
      </dgm:t>
    </dgm:pt>
    <dgm:pt modelId="{1CC4319B-890D-44C2-93A8-0F890E9E5EE4}">
      <dgm:prSet phldrT="[Text]"/>
      <dgm:spPr/>
      <dgm:t>
        <a:bodyPr/>
        <a:lstStyle/>
        <a:p>
          <a:pPr marL="57150" indent="0"/>
          <a:endParaRPr lang="en-US"/>
        </a:p>
      </dgm:t>
    </dgm:pt>
    <dgm:pt modelId="{E56020C0-D752-4673-B77E-A8D2FE3AD19F}" type="parTrans" cxnId="{8B5A79D8-DA09-43A4-9F72-B9216063926D}">
      <dgm:prSet/>
      <dgm:spPr/>
      <dgm:t>
        <a:bodyPr/>
        <a:lstStyle/>
        <a:p>
          <a:endParaRPr lang="en-US"/>
        </a:p>
      </dgm:t>
    </dgm:pt>
    <dgm:pt modelId="{323A0676-9744-48D1-BE7F-60D5C357D899}" type="sibTrans" cxnId="{8B5A79D8-DA09-43A4-9F72-B9216063926D}">
      <dgm:prSet/>
      <dgm:spPr/>
      <dgm:t>
        <a:bodyPr/>
        <a:lstStyle/>
        <a:p>
          <a:endParaRPr lang="en-US"/>
        </a:p>
      </dgm:t>
    </dgm:pt>
    <dgm:pt modelId="{5C2720C6-8325-4975-8F55-BDBCFD775E84}" type="pres">
      <dgm:prSet presAssocID="{4732C194-2B50-4E41-A3FD-F06548947851}" presName="Name0" presStyleCnt="0">
        <dgm:presLayoutVars>
          <dgm:dir/>
          <dgm:animLvl val="lvl"/>
          <dgm:resizeHandles/>
        </dgm:presLayoutVars>
      </dgm:prSet>
      <dgm:spPr/>
    </dgm:pt>
    <dgm:pt modelId="{47210AA7-95A8-4FAC-9A97-9958DF90C96D}" type="pres">
      <dgm:prSet presAssocID="{6CAB7327-AD54-4607-9CDE-1BC92D498C7C}" presName="linNode" presStyleCnt="0"/>
      <dgm:spPr/>
    </dgm:pt>
    <dgm:pt modelId="{3FF1FA29-162E-4044-A011-3C4D7C462520}" type="pres">
      <dgm:prSet presAssocID="{6CAB7327-AD54-4607-9CDE-1BC92D498C7C}" presName="parentShp" presStyleLbl="node1" presStyleIdx="0" presStyleCnt="3">
        <dgm:presLayoutVars>
          <dgm:bulletEnabled val="1"/>
        </dgm:presLayoutVars>
      </dgm:prSet>
      <dgm:spPr/>
    </dgm:pt>
    <dgm:pt modelId="{BB5FC345-FD51-4789-9738-9D64CD2E2B4D}" type="pres">
      <dgm:prSet presAssocID="{6CAB7327-AD54-4607-9CDE-1BC92D498C7C}" presName="childShp" presStyleLbl="bgAccFollowNode1" presStyleIdx="0" presStyleCnt="3">
        <dgm:presLayoutVars>
          <dgm:bulletEnabled val="1"/>
        </dgm:presLayoutVars>
      </dgm:prSet>
      <dgm:spPr/>
    </dgm:pt>
    <dgm:pt modelId="{45BC9BE9-43AA-491D-B568-EEE484E12962}" type="pres">
      <dgm:prSet presAssocID="{4AEE5C05-5FA1-4DE5-B27E-1B25926C8280}" presName="spacing" presStyleCnt="0"/>
      <dgm:spPr/>
    </dgm:pt>
    <dgm:pt modelId="{0A165C41-1860-4757-ACB2-112645F7FE0A}" type="pres">
      <dgm:prSet presAssocID="{D84DC091-3262-4333-AAE5-AF47B4446097}" presName="linNode" presStyleCnt="0"/>
      <dgm:spPr/>
    </dgm:pt>
    <dgm:pt modelId="{6D85397A-56ED-4D01-9047-25E7F03C6407}" type="pres">
      <dgm:prSet presAssocID="{D84DC091-3262-4333-AAE5-AF47B4446097}" presName="parentShp" presStyleLbl="node1" presStyleIdx="1" presStyleCnt="3">
        <dgm:presLayoutVars>
          <dgm:bulletEnabled val="1"/>
        </dgm:presLayoutVars>
      </dgm:prSet>
      <dgm:spPr/>
    </dgm:pt>
    <dgm:pt modelId="{C60126A3-C7CC-438B-A849-A86D8842863C}" type="pres">
      <dgm:prSet presAssocID="{D84DC091-3262-4333-AAE5-AF47B4446097}" presName="childShp" presStyleLbl="bgAccFollowNode1" presStyleIdx="1" presStyleCnt="3">
        <dgm:presLayoutVars>
          <dgm:bulletEnabled val="1"/>
        </dgm:presLayoutVars>
      </dgm:prSet>
      <dgm:spPr/>
    </dgm:pt>
    <dgm:pt modelId="{7ED746E2-4E4A-4731-8534-86D44509C7DC}" type="pres">
      <dgm:prSet presAssocID="{1C728B48-3C23-4FAF-BC16-A651D3DB03E5}" presName="spacing" presStyleCnt="0"/>
      <dgm:spPr/>
    </dgm:pt>
    <dgm:pt modelId="{5C175F76-422B-4B9D-9273-014A2D2D1E7A}" type="pres">
      <dgm:prSet presAssocID="{C4A309FC-F7E4-4787-813C-CA80767C6F04}" presName="linNode" presStyleCnt="0"/>
      <dgm:spPr/>
    </dgm:pt>
    <dgm:pt modelId="{33FDB481-6CAC-4B63-B244-E64F1A3778F9}" type="pres">
      <dgm:prSet presAssocID="{C4A309FC-F7E4-4787-813C-CA80767C6F04}" presName="parentShp" presStyleLbl="node1" presStyleIdx="2" presStyleCnt="3">
        <dgm:presLayoutVars>
          <dgm:bulletEnabled val="1"/>
        </dgm:presLayoutVars>
      </dgm:prSet>
      <dgm:spPr/>
    </dgm:pt>
    <dgm:pt modelId="{62934EA6-CBA1-4518-8A3A-293BEF325C2E}" type="pres">
      <dgm:prSet presAssocID="{C4A309FC-F7E4-4787-813C-CA80767C6F04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7021DF02-B3E7-47CB-8CF8-01CF83A6EC9F}" type="presOf" srcId="{9B8A3A8E-813B-4E75-8416-1B251C2012B5}" destId="{BB5FC345-FD51-4789-9738-9D64CD2E2B4D}" srcOrd="0" destOrd="0" presId="urn:microsoft.com/office/officeart/2005/8/layout/vList6"/>
    <dgm:cxn modelId="{D77CF406-5513-4DCD-A00C-ACC105B515DF}" type="presOf" srcId="{C4A309FC-F7E4-4787-813C-CA80767C6F04}" destId="{33FDB481-6CAC-4B63-B244-E64F1A3778F9}" srcOrd="0" destOrd="0" presId="urn:microsoft.com/office/officeart/2005/8/layout/vList6"/>
    <dgm:cxn modelId="{53CDF614-03EA-4038-9A09-6B8B5200B353}" type="presOf" srcId="{43F45D31-19A4-460A-A4B8-817A7A71685A}" destId="{BB5FC345-FD51-4789-9738-9D64CD2E2B4D}" srcOrd="0" destOrd="1" presId="urn:microsoft.com/office/officeart/2005/8/layout/vList6"/>
    <dgm:cxn modelId="{4863D61B-1F55-47F6-B3E5-8153F0EB2A44}" type="presOf" srcId="{4732C194-2B50-4E41-A3FD-F06548947851}" destId="{5C2720C6-8325-4975-8F55-BDBCFD775E84}" srcOrd="0" destOrd="0" presId="urn:microsoft.com/office/officeart/2005/8/layout/vList6"/>
    <dgm:cxn modelId="{6E474F1D-6D6B-427C-BBBA-EAB9C25F062B}" type="presOf" srcId="{6CAB7327-AD54-4607-9CDE-1BC92D498C7C}" destId="{3FF1FA29-162E-4044-A011-3C4D7C462520}" srcOrd="0" destOrd="0" presId="urn:microsoft.com/office/officeart/2005/8/layout/vList6"/>
    <dgm:cxn modelId="{B94C2B21-3F20-4F8C-B8E8-CC983BC169E0}" srcId="{4732C194-2B50-4E41-A3FD-F06548947851}" destId="{D84DC091-3262-4333-AAE5-AF47B4446097}" srcOrd="1" destOrd="0" parTransId="{47425B3A-EF68-4A79-881A-7DDEFCFC6FA1}" sibTransId="{1C728B48-3C23-4FAF-BC16-A651D3DB03E5}"/>
    <dgm:cxn modelId="{7F54092A-CCA1-4584-9CF2-96B32DE19970}" type="presOf" srcId="{5974CD35-4DBE-4FC2-AFD7-EBF091F29F2A}" destId="{62934EA6-CBA1-4518-8A3A-293BEF325C2E}" srcOrd="0" destOrd="1" presId="urn:microsoft.com/office/officeart/2005/8/layout/vList6"/>
    <dgm:cxn modelId="{1A9CB82C-8B34-4824-874F-D2098C69E29A}" srcId="{4732C194-2B50-4E41-A3FD-F06548947851}" destId="{C4A309FC-F7E4-4787-813C-CA80767C6F04}" srcOrd="2" destOrd="0" parTransId="{2C36AE14-0B3B-4F17-9275-54403D14F92B}" sibTransId="{F2631A70-AFD5-4D93-9024-C3DAA565721A}"/>
    <dgm:cxn modelId="{08D1E937-28DA-4526-9214-C5DB22765102}" type="presOf" srcId="{62D35E50-2EA6-4A9A-8AF6-5D8DD830E671}" destId="{62934EA6-CBA1-4518-8A3A-293BEF325C2E}" srcOrd="0" destOrd="0" presId="urn:microsoft.com/office/officeart/2005/8/layout/vList6"/>
    <dgm:cxn modelId="{FEFF6540-CD2F-4748-8527-A8276E37CFBE}" type="presOf" srcId="{D84DC091-3262-4333-AAE5-AF47B4446097}" destId="{6D85397A-56ED-4D01-9047-25E7F03C6407}" srcOrd="0" destOrd="0" presId="urn:microsoft.com/office/officeart/2005/8/layout/vList6"/>
    <dgm:cxn modelId="{0494D85E-0832-42E5-BF16-66B79804F9EB}" srcId="{6CAB7327-AD54-4607-9CDE-1BC92D498C7C}" destId="{E2F5D619-80DD-4DD4-95A2-97B6475A0440}" srcOrd="2" destOrd="0" parTransId="{23689A1C-AD6F-4934-950B-5446DB94631D}" sibTransId="{D17BBB94-81DD-4601-BB19-91AF21EEB335}"/>
    <dgm:cxn modelId="{F483AF48-5DB3-4359-918B-4E7C7FED953D}" type="presOf" srcId="{D807E2B2-2AD1-4CFF-9597-5565E1328203}" destId="{C60126A3-C7CC-438B-A849-A86D8842863C}" srcOrd="0" destOrd="1" presId="urn:microsoft.com/office/officeart/2005/8/layout/vList6"/>
    <dgm:cxn modelId="{C8E0BE48-08E6-4638-A3A2-35D0E42C1D5E}" srcId="{6CAB7327-AD54-4607-9CDE-1BC92D498C7C}" destId="{9B8A3A8E-813B-4E75-8416-1B251C2012B5}" srcOrd="0" destOrd="0" parTransId="{C093281F-F2ED-466B-8B6D-B05A55261BEC}" sibTransId="{5E281FB0-3F05-48BB-9154-841614A924D9}"/>
    <dgm:cxn modelId="{666B9E70-F397-4F0B-8E67-E54E3993B0A9}" type="presOf" srcId="{E2F5D619-80DD-4DD4-95A2-97B6475A0440}" destId="{BB5FC345-FD51-4789-9738-9D64CD2E2B4D}" srcOrd="0" destOrd="2" presId="urn:microsoft.com/office/officeart/2005/8/layout/vList6"/>
    <dgm:cxn modelId="{469CC451-95A4-43AB-A3F4-931ADD6E62BA}" type="presOf" srcId="{1CC4319B-890D-44C2-93A8-0F890E9E5EE4}" destId="{C60126A3-C7CC-438B-A849-A86D8842863C}" srcOrd="0" destOrd="0" presId="urn:microsoft.com/office/officeart/2005/8/layout/vList6"/>
    <dgm:cxn modelId="{CEEB088A-F48E-4B84-9104-2A25A6A07321}" srcId="{C4A309FC-F7E4-4787-813C-CA80767C6F04}" destId="{5974CD35-4DBE-4FC2-AFD7-EBF091F29F2A}" srcOrd="1" destOrd="0" parTransId="{7DF64CFA-A160-48C8-B2E7-96952E96532F}" sibTransId="{D9AD3BD4-E652-4505-82DC-4F2C036B45C3}"/>
    <dgm:cxn modelId="{9C2B8A93-4633-42D9-90AC-85F7B838AC04}" srcId="{4732C194-2B50-4E41-A3FD-F06548947851}" destId="{6CAB7327-AD54-4607-9CDE-1BC92D498C7C}" srcOrd="0" destOrd="0" parTransId="{C15509A4-C22C-40D2-AB3A-C8ACDD37B4AC}" sibTransId="{4AEE5C05-5FA1-4DE5-B27E-1B25926C8280}"/>
    <dgm:cxn modelId="{964BAFC3-12A6-4F65-AB90-C6D4EDF7D2DB}" srcId="{D84DC091-3262-4333-AAE5-AF47B4446097}" destId="{D807E2B2-2AD1-4CFF-9597-5565E1328203}" srcOrd="1" destOrd="0" parTransId="{D375988C-B906-44CB-B5F7-EE0898E1BFAA}" sibTransId="{9AFB39A7-F019-455F-8A5D-7B7244F3FD35}"/>
    <dgm:cxn modelId="{8B5A79D8-DA09-43A4-9F72-B9216063926D}" srcId="{D84DC091-3262-4333-AAE5-AF47B4446097}" destId="{1CC4319B-890D-44C2-93A8-0F890E9E5EE4}" srcOrd="0" destOrd="0" parTransId="{E56020C0-D752-4673-B77E-A8D2FE3AD19F}" sibTransId="{323A0676-9744-48D1-BE7F-60D5C357D899}"/>
    <dgm:cxn modelId="{7C9099F1-5915-449A-A502-6628DB07A91E}" srcId="{6CAB7327-AD54-4607-9CDE-1BC92D498C7C}" destId="{43F45D31-19A4-460A-A4B8-817A7A71685A}" srcOrd="1" destOrd="0" parTransId="{2EC8B4BB-6E38-436B-A3B6-3260F1B5336B}" sibTransId="{E37CA40C-6206-40EB-9BC2-69EAA54C6B1C}"/>
    <dgm:cxn modelId="{2EDD75FF-FB1E-4299-AC44-EB809466FA79}" srcId="{C4A309FC-F7E4-4787-813C-CA80767C6F04}" destId="{62D35E50-2EA6-4A9A-8AF6-5D8DD830E671}" srcOrd="0" destOrd="0" parTransId="{EC50985F-69F9-4E1B-9D2C-B1020E68ADE5}" sibTransId="{03D38CF8-629B-446C-8CD1-030ACBEB4555}"/>
    <dgm:cxn modelId="{A8FDB4DA-F6F0-4060-A60E-EF5D8739D030}" type="presParOf" srcId="{5C2720C6-8325-4975-8F55-BDBCFD775E84}" destId="{47210AA7-95A8-4FAC-9A97-9958DF90C96D}" srcOrd="0" destOrd="0" presId="urn:microsoft.com/office/officeart/2005/8/layout/vList6"/>
    <dgm:cxn modelId="{A6CC8F58-09EA-49AB-AB56-03CD41465895}" type="presParOf" srcId="{47210AA7-95A8-4FAC-9A97-9958DF90C96D}" destId="{3FF1FA29-162E-4044-A011-3C4D7C462520}" srcOrd="0" destOrd="0" presId="urn:microsoft.com/office/officeart/2005/8/layout/vList6"/>
    <dgm:cxn modelId="{F8F5B71E-E8E8-46A1-8939-DBA722E24DE9}" type="presParOf" srcId="{47210AA7-95A8-4FAC-9A97-9958DF90C96D}" destId="{BB5FC345-FD51-4789-9738-9D64CD2E2B4D}" srcOrd="1" destOrd="0" presId="urn:microsoft.com/office/officeart/2005/8/layout/vList6"/>
    <dgm:cxn modelId="{8B192A4F-48F8-4E9B-AC83-9FC8B371AF49}" type="presParOf" srcId="{5C2720C6-8325-4975-8F55-BDBCFD775E84}" destId="{45BC9BE9-43AA-491D-B568-EEE484E12962}" srcOrd="1" destOrd="0" presId="urn:microsoft.com/office/officeart/2005/8/layout/vList6"/>
    <dgm:cxn modelId="{A9D8C68B-E246-4D96-9955-C987EACF115F}" type="presParOf" srcId="{5C2720C6-8325-4975-8F55-BDBCFD775E84}" destId="{0A165C41-1860-4757-ACB2-112645F7FE0A}" srcOrd="2" destOrd="0" presId="urn:microsoft.com/office/officeart/2005/8/layout/vList6"/>
    <dgm:cxn modelId="{115068EE-05E7-46DA-9E16-45744963ABBE}" type="presParOf" srcId="{0A165C41-1860-4757-ACB2-112645F7FE0A}" destId="{6D85397A-56ED-4D01-9047-25E7F03C6407}" srcOrd="0" destOrd="0" presId="urn:microsoft.com/office/officeart/2005/8/layout/vList6"/>
    <dgm:cxn modelId="{2E6B15B1-9928-428A-B884-4D8D61158228}" type="presParOf" srcId="{0A165C41-1860-4757-ACB2-112645F7FE0A}" destId="{C60126A3-C7CC-438B-A849-A86D8842863C}" srcOrd="1" destOrd="0" presId="urn:microsoft.com/office/officeart/2005/8/layout/vList6"/>
    <dgm:cxn modelId="{56D0FA43-4391-47BA-ADEA-4787EEA71549}" type="presParOf" srcId="{5C2720C6-8325-4975-8F55-BDBCFD775E84}" destId="{7ED746E2-4E4A-4731-8534-86D44509C7DC}" srcOrd="3" destOrd="0" presId="urn:microsoft.com/office/officeart/2005/8/layout/vList6"/>
    <dgm:cxn modelId="{CFDFC039-BCEF-4BBC-8C4E-1E0575316801}" type="presParOf" srcId="{5C2720C6-8325-4975-8F55-BDBCFD775E84}" destId="{5C175F76-422B-4B9D-9273-014A2D2D1E7A}" srcOrd="4" destOrd="0" presId="urn:microsoft.com/office/officeart/2005/8/layout/vList6"/>
    <dgm:cxn modelId="{44183A47-902C-4A45-BFC8-7C33E43537B8}" type="presParOf" srcId="{5C175F76-422B-4B9D-9273-014A2D2D1E7A}" destId="{33FDB481-6CAC-4B63-B244-E64F1A3778F9}" srcOrd="0" destOrd="0" presId="urn:microsoft.com/office/officeart/2005/8/layout/vList6"/>
    <dgm:cxn modelId="{14A28083-DD80-471F-9925-4E20ACB85A63}" type="presParOf" srcId="{5C175F76-422B-4B9D-9273-014A2D2D1E7A}" destId="{62934EA6-CBA1-4518-8A3A-293BEF325C2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C345-FD51-4789-9738-9D64CD2E2B4D}">
      <dsp:nvSpPr>
        <dsp:cNvPr id="0" name=""/>
        <dsp:cNvSpPr/>
      </dsp:nvSpPr>
      <dsp:spPr>
        <a:xfrm>
          <a:off x="2577966" y="0"/>
          <a:ext cx="3866949" cy="12373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571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  <a:p>
          <a:pPr marL="119063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Complete &amp; submit application</a:t>
          </a:r>
        </a:p>
        <a:p>
          <a:pPr marL="119063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Develop your scope of work and cost estimate</a:t>
          </a:r>
        </a:p>
      </dsp:txBody>
      <dsp:txXfrm>
        <a:off x="2577966" y="154668"/>
        <a:ext cx="3402945" cy="928008"/>
      </dsp:txXfrm>
    </dsp:sp>
    <dsp:sp modelId="{3FF1FA29-162E-4044-A011-3C4D7C462520}">
      <dsp:nvSpPr>
        <dsp:cNvPr id="0" name=""/>
        <dsp:cNvSpPr/>
      </dsp:nvSpPr>
      <dsp:spPr>
        <a:xfrm>
          <a:off x="0" y="0"/>
          <a:ext cx="2577966" cy="1237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Application</a:t>
          </a:r>
        </a:p>
      </dsp:txBody>
      <dsp:txXfrm>
        <a:off x="60402" y="60402"/>
        <a:ext cx="2457162" cy="1116540"/>
      </dsp:txXfrm>
    </dsp:sp>
    <dsp:sp modelId="{C60126A3-C7CC-438B-A849-A86D8842863C}">
      <dsp:nvSpPr>
        <dsp:cNvPr id="0" name=""/>
        <dsp:cNvSpPr/>
      </dsp:nvSpPr>
      <dsp:spPr>
        <a:xfrm>
          <a:off x="2577966" y="1361079"/>
          <a:ext cx="3866949" cy="12373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571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  <a:p>
          <a:pPr marL="119063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Install the equipment</a:t>
          </a:r>
        </a:p>
      </dsp:txBody>
      <dsp:txXfrm>
        <a:off x="2577966" y="1515747"/>
        <a:ext cx="3402945" cy="928008"/>
      </dsp:txXfrm>
    </dsp:sp>
    <dsp:sp modelId="{6D85397A-56ED-4D01-9047-25E7F03C6407}">
      <dsp:nvSpPr>
        <dsp:cNvPr id="0" name=""/>
        <dsp:cNvSpPr/>
      </dsp:nvSpPr>
      <dsp:spPr>
        <a:xfrm>
          <a:off x="0" y="1361079"/>
          <a:ext cx="2577966" cy="1237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Installation</a:t>
          </a:r>
        </a:p>
      </dsp:txBody>
      <dsp:txXfrm>
        <a:off x="60402" y="1421481"/>
        <a:ext cx="2457162" cy="1116540"/>
      </dsp:txXfrm>
    </dsp:sp>
    <dsp:sp modelId="{62934EA6-CBA1-4518-8A3A-293BEF325C2E}">
      <dsp:nvSpPr>
        <dsp:cNvPr id="0" name=""/>
        <dsp:cNvSpPr/>
      </dsp:nvSpPr>
      <dsp:spPr>
        <a:xfrm>
          <a:off x="2577966" y="2722158"/>
          <a:ext cx="3866949" cy="12373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9063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Plumbing &amp; Appliances Verification Report</a:t>
          </a:r>
        </a:p>
        <a:p>
          <a:pPr marL="119063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Program site inspection</a:t>
          </a:r>
        </a:p>
      </dsp:txBody>
      <dsp:txXfrm>
        <a:off x="2577966" y="2876826"/>
        <a:ext cx="3402945" cy="928008"/>
      </dsp:txXfrm>
    </dsp:sp>
    <dsp:sp modelId="{33FDB481-6CAC-4B63-B244-E64F1A3778F9}">
      <dsp:nvSpPr>
        <dsp:cNvPr id="0" name=""/>
        <dsp:cNvSpPr/>
      </dsp:nvSpPr>
      <dsp:spPr>
        <a:xfrm>
          <a:off x="0" y="2722158"/>
          <a:ext cx="2577966" cy="1237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Verification</a:t>
          </a:r>
        </a:p>
      </dsp:txBody>
      <dsp:txXfrm>
        <a:off x="60402" y="2782560"/>
        <a:ext cx="2457162" cy="1116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389892-E97A-4BE7-BA53-F8BEA1C4BD4D}" type="datetimeFigureOut">
              <a:rPr lang="en-US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4/8/2022</a:t>
            </a:fld>
            <a:endParaRPr lang="en-US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C20532-7156-49D8-A598-F0D1F5149ACF}" type="slidenum">
              <a:rPr lang="en-US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‹#›</a:t>
            </a:fld>
            <a:endParaRPr lang="en-US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1052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 Unicode MS" panose="020B0604020202020204" pitchFamily="34" charset="-128"/>
                <a:cs typeface="Arial" charset="0"/>
              </a:defRPr>
            </a:lvl1pPr>
          </a:lstStyle>
          <a:p>
            <a:pPr>
              <a:defRPr/>
            </a:pPr>
            <a:fld id="{6EEEC6D6-84E9-2A45-AAD0-C6F678D04CC5}" type="datetimeFigureOut">
              <a:rPr lang="en-US" smtClean="0"/>
              <a:pPr>
                <a:defRPr/>
              </a:pPr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 Unicode MS" panose="020B0604020202020204" pitchFamily="34" charset="-128"/>
                <a:cs typeface="Arial" charset="0"/>
              </a:defRPr>
            </a:lvl1pPr>
          </a:lstStyle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81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Arial Unicode MS" panose="020B060402020202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SLIDE OPTION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1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/>
              <a:t>NJCEP includes many buckets of programs that include renewable energy, specialized programs, resiliency in addition to energy efficiency.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/>
              <a:t>Both C&amp;I and Residential have programs available for new construction which C&amp;I offers some programs for existing buildings as well if they are local governments or large energy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/>
              <a:t>Both have outreach teams that work with customers, contractors, suppliers, relevant organizations, and other stakeholders.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/>
              <a:t>(give overview of EE programs and inform audience of where you will be focusing)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8556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60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EB148-ED04-4947-A9B6-19109EE1F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Arial Unicode MS" panose="020B0604020202020204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Arial Unicode MS" panose="020B060402020202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92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59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22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6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EB148-ED04-4947-A9B6-19109EE1F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Arial Unicode MS" panose="020B0604020202020204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Arial Unicode MS" panose="020B060402020202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21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98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62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7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Set the agenda but start with background introductions for each presenter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1776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63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Geoff</a:t>
            </a:r>
          </a:p>
          <a:p>
            <a:endParaRPr lang="en-US"/>
          </a:p>
          <a:p>
            <a:r>
              <a:rPr lang="en-US"/>
              <a:t>This covers both paths.</a:t>
            </a:r>
          </a:p>
          <a:p>
            <a:endParaRPr lang="en-US"/>
          </a:p>
          <a:p>
            <a:r>
              <a:rPr lang="en-US"/>
              <a:t>Take a breath and a slight pause.  Karin to jump in with timely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4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6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07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Geoff</a:t>
            </a:r>
          </a:p>
          <a:p>
            <a:endParaRPr lang="en-US"/>
          </a:p>
          <a:p>
            <a:r>
              <a:rPr lang="en-US"/>
              <a:t>Your best bet – how old is it?  Is it EnergyStar labelled?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00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Geoff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67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19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Geoff</a:t>
            </a:r>
          </a:p>
          <a:p>
            <a:endParaRPr lang="en-US"/>
          </a:p>
          <a:p>
            <a:r>
              <a:rPr lang="en-US"/>
              <a:t>Hand off to Karin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62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srgbClr val="FF0000"/>
              </a:solidFill>
              <a:highlight>
                <a:srgbClr val="FF0000"/>
              </a:highlight>
              <a:cs typeface="+mn-cs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50B5EC9-653B-0A41-A7DD-CC72D059CA9D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34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304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srgbClr val="FF0000"/>
              </a:solidFill>
              <a:highlight>
                <a:srgbClr val="FF0000"/>
              </a:highlight>
              <a:cs typeface="+mn-cs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50B5EC9-653B-0A41-A7DD-CC72D059CA9D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35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244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509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>
                <a:latin typeface="Calibri" panose="020F0502020204030204" pitchFamily="34" charset="0"/>
              </a:rPr>
              <a:t>The Monroe Township Library took the first step toward a successful Energy Efficiency project by getting a free Local Government Energy Audit performed on their Library .</a:t>
            </a:r>
          </a:p>
          <a:p>
            <a:r>
              <a:rPr lang="en-US"/>
              <a:t>With a potential to save over 169,000 annual kWh of electricity and 75 MMBtus in fuel savings the Monroe Public Library would also be saving an estimated $24,207 annually on their electric and gas utility expenses. </a:t>
            </a:r>
          </a:p>
          <a:p>
            <a:endParaRPr lang="en-US"/>
          </a:p>
          <a:p>
            <a:r>
              <a:rPr lang="en-US"/>
              <a:t>With a Smart Start prescriptive incentive estimated at $24, 572 that would result in a net project cost of $91,562 the simple payback period was estimated at 3.8 years and reduced CO2 emissi0ns by 179,672.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EB148-ED04-4947-A9B6-19109EE1FB8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05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Self explanatory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10818-4D80-4A53-9F6F-E28BA41B9E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34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0000"/>
                </a:highlight>
              </a:rPr>
              <a:t>The first program within new construction is known as </a:t>
            </a:r>
            <a:r>
              <a:rPr lang="en-US" dirty="0" err="1">
                <a:highlight>
                  <a:srgbClr val="FF0000"/>
                </a:highlight>
              </a:rPr>
              <a:t>Smartstart</a:t>
            </a:r>
            <a:r>
              <a:rPr lang="en-US" dirty="0">
                <a:highlight>
                  <a:srgbClr val="FF0000"/>
                </a:highlight>
              </a:rPr>
              <a:t>.  This program is available for all C&amp;I new construction projects and there is no size to qualify. This is simply a single measure rebate program – so if you are planning on installing energy efficient equipment in your new facility or within an expansion or gut rehab, you may be eligible to receive rebates for those items.  </a:t>
            </a:r>
          </a:p>
          <a:p>
            <a:endParaRPr lang="en-US" dirty="0">
              <a:highlight>
                <a:srgbClr val="FF0000"/>
              </a:highlight>
            </a:endParaRPr>
          </a:p>
          <a:p>
            <a:r>
              <a:rPr lang="en-US" dirty="0">
                <a:highlight>
                  <a:srgbClr val="FF0000"/>
                </a:highlight>
              </a:rPr>
              <a:t>A great thing about smart start program is that you have 12 months after purchase and installation to apply for a rebate.  Most equipment designated as energy star or DLC for lighting is included within our prescriptive list.  This list will clearly show the equipment type and the associated incentive.</a:t>
            </a:r>
          </a:p>
          <a:p>
            <a:endParaRPr lang="en-US" dirty="0">
              <a:highlight>
                <a:srgbClr val="FF0000"/>
              </a:highlight>
            </a:endParaRPr>
          </a:p>
          <a:p>
            <a:r>
              <a:rPr lang="en-US" dirty="0">
                <a:highlight>
                  <a:srgbClr val="FF0000"/>
                </a:highlight>
              </a:rPr>
              <a:t>For custom designed measures the incentives are a little different and they are calculated based on the lesser of the three categories shown at the bottom of the slide - based on energy </a:t>
            </a:r>
            <a:r>
              <a:rPr lang="en-US" dirty="0" err="1">
                <a:highlight>
                  <a:srgbClr val="FF0000"/>
                </a:highlight>
              </a:rPr>
              <a:t>savings,installed</a:t>
            </a:r>
            <a:r>
              <a:rPr lang="en-US" dirty="0">
                <a:highlight>
                  <a:srgbClr val="FF0000"/>
                </a:highlight>
              </a:rPr>
              <a:t> cost or the payback period. </a:t>
            </a:r>
            <a:br>
              <a:rPr lang="en-US" dirty="0">
                <a:highlight>
                  <a:srgbClr val="FF0000"/>
                </a:highlight>
              </a:rPr>
            </a:br>
            <a:endParaRPr lang="en-US" dirty="0">
              <a:highlight>
                <a:srgbClr val="FF00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0000"/>
                </a:highlight>
              </a:rPr>
              <a:t>An important note here is that our legacy SmartStart program for existing buildings is still accepting applications if the equipment was purchased before July 1 as the utility programs will only give incentives for equipment purchased after that date.</a:t>
            </a:r>
          </a:p>
          <a:p>
            <a:endParaRPr lang="en-US" dirty="0">
              <a:highlight>
                <a:srgbClr val="FF0000"/>
              </a:highlight>
              <a:latin typeface="Calibri" charset="0"/>
            </a:endParaRPr>
          </a:p>
          <a:p>
            <a:endParaRPr lang="en-US" dirty="0">
              <a:highlight>
                <a:srgbClr val="FF0000"/>
              </a:highlight>
              <a:latin typeface="Calibri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50B5EC9-653B-0A41-A7DD-CC72D059CA9D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39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198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0294" indent="-307805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1222" indent="-246244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23711" indent="-246244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16201" indent="-246244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08689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01178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93667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86156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66612">
              <a:defRPr/>
            </a:pPr>
            <a:fld id="{8BFBAA34-A3F6-1F40-979A-ACB7D04D61AB}" type="slidenum">
              <a:rPr lang="en-US" sz="1300">
                <a:solidFill>
                  <a:prstClr val="black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966612">
                <a:defRPr/>
              </a:pPr>
              <a:t>40</a:t>
            </a:fld>
            <a:endParaRPr lang="en-US" sz="1300">
              <a:solidFill>
                <a:prstClr val="black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1662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50B5EC9-653B-0A41-A7DD-CC72D059CA9D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41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070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50B5EC9-653B-0A41-A7DD-CC72D059CA9D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42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278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50B5EC9-653B-0A41-A7DD-CC72D059CA9D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43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4674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CA3610-6124-344F-AF74-88EB0EB79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09294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FBAA34-A3F6-1F40-979A-ACB7D04D6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747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Step 1: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Energy Audit completed for entity building (LGEA satisfies this requirement)</a:t>
            </a:r>
            <a:endParaRPr lang="en-US">
              <a:latin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</a:rPr>
              <a:t>Step 2: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BPU approves ESIP RFP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</a:rPr>
              <a:t>Step 3: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Entity issues ESIP RFP &amp; selects ESCO or DIY approach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</a:rPr>
              <a:t>Step 4: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Investment grade energy audit completed &amp; Energy Savings Plan (ESP)  developed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</a:rPr>
              <a:t>Step 5: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Third party review of ESP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</a:rPr>
              <a:t>Step 6: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Review and approval of ESP by BPU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</a:rPr>
              <a:t>Step 7: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BPU approves ESIP RFP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</a:rPr>
              <a:t>Step 8: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Entity adopts ESP, determines guarantee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FBAA34-A3F6-1F40-979A-ACB7D04D6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11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36016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EB148-ED04-4947-A9B6-19109EE1F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Arial Unicode MS" panose="020B0604020202020204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Arial Unicode MS" panose="020B060402020202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940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[use this slide or the previous slide]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BPU is welcome to use Outreach@NJCleanEnergy.com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54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6279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975" y="708025"/>
            <a:ext cx="6299200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4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/>
              <a:t>The main goal of the EMP is to have 100% clean energy in NJ by 2050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/>
              <a:t>4 of the 7 strategies deal with energy efficiency which we will be discussing here today.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45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>
                <a:latin typeface="Calibri" charset="0"/>
              </a:rPr>
              <a:t>Climate change is addressed in a hierarchy that starts with education then leads into conservation and energy efficiency before addressing resiliency and renewable energy.</a:t>
            </a:r>
          </a:p>
          <a:p>
            <a:pPr marL="171450" indent="-171450">
              <a:buFontTx/>
              <a:buChar char="-"/>
            </a:pPr>
            <a:r>
              <a:rPr lang="en-US">
                <a:latin typeface="Calibri" charset="0"/>
              </a:rPr>
              <a:t>Today we are doing education.</a:t>
            </a:r>
          </a:p>
          <a:p>
            <a:pPr marL="171450" indent="-171450">
              <a:buFontTx/>
              <a:buChar char="-"/>
            </a:pPr>
            <a:r>
              <a:rPr lang="en-US">
                <a:latin typeface="Calibri" charset="0"/>
              </a:rPr>
              <a:t>The next step is conservation which is behavioral: turn off the light, don’t idle your car</a:t>
            </a:r>
          </a:p>
          <a:p>
            <a:pPr marL="171450" indent="-171450">
              <a:buFontTx/>
              <a:buChar char="-"/>
            </a:pPr>
            <a:r>
              <a:rPr lang="en-US">
                <a:latin typeface="Calibri" charset="0"/>
              </a:rPr>
              <a:t>EE is mechanical: switch a light bulb, use a technology that performs the same function but uses less energy</a:t>
            </a:r>
          </a:p>
          <a:p>
            <a:pPr marL="171450" indent="-171450">
              <a:buFontTx/>
              <a:buChar char="-"/>
            </a:pPr>
            <a:r>
              <a:rPr lang="en-US">
                <a:latin typeface="Calibri" charset="0"/>
              </a:rPr>
              <a:t>We are focusing today on energy efficiency.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826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/>
              <a:t>Projects can be as simple as replacing lightbulbs or thermostats or as complex as custom designed HVACs, fans, and controls.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/>
              <a:t>(discuss making conscious decisions to replace equipment)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/>
              <a:t>According to Energy Star, LED lights use 90% less than standard incandescent bulbs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65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/>
              <a:t>(from board order)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/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866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/>
              <a:t>(from board order)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FBAA34-A3F6-1F40-979A-ACB7D04D61AB}" type="slidenum">
              <a:rPr lang="en-US" sz="1200"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</a:t>
            </a:fld>
            <a:endParaRPr lang="en-US" sz="12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788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A5CA78-9790-4CBA-B0C6-9D46C09A4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4646" r="40" b="33855"/>
          <a:stretch/>
        </p:blipFill>
        <p:spPr>
          <a:xfrm>
            <a:off x="-4829" y="3108992"/>
            <a:ext cx="12192000" cy="374900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BFF61F5-3CCE-4646-B503-A631792BC8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659" y="2932707"/>
            <a:ext cx="12201659" cy="1847448"/>
          </a:xfrm>
          <a:prstGeom prst="rect">
            <a:avLst/>
          </a:prstGeom>
        </p:spPr>
      </p:pic>
      <p:sp>
        <p:nvSpPr>
          <p:cNvPr id="7" name="Snip Single Corner Rectangle 9"/>
          <p:cNvSpPr/>
          <p:nvPr/>
        </p:nvSpPr>
        <p:spPr>
          <a:xfrm>
            <a:off x="-23027" y="1580590"/>
            <a:ext cx="12215027" cy="1617044"/>
          </a:xfrm>
          <a:prstGeom prst="rect">
            <a:avLst/>
          </a:prstGeom>
          <a:solidFill>
            <a:srgbClr val="029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74F4B-A3C4-4903-8B0C-C726394A59CC}"/>
              </a:ext>
            </a:extLst>
          </p:cNvPr>
          <p:cNvSpPr txBox="1"/>
          <p:nvPr userDrawn="1"/>
        </p:nvSpPr>
        <p:spPr>
          <a:xfrm>
            <a:off x="10447491" y="2194324"/>
            <a:ext cx="2711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EAAA0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0" y="68827"/>
            <a:ext cx="4721064" cy="142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553">
            <a:off x="-301932" y="561102"/>
            <a:ext cx="12494765" cy="621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8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31"/>
            <a:ext cx="12192000" cy="534527"/>
          </a:xfrm>
          <a:prstGeom prst="rect">
            <a:avLst/>
          </a:prstGeom>
          <a:solidFill>
            <a:srgbClr val="ACA39A"/>
          </a:solidFill>
        </p:spPr>
        <p:txBody>
          <a:bodyPr anchor="ctr">
            <a:noAutofit/>
          </a:bodyPr>
          <a:lstStyle>
            <a:lvl1pPr marL="457189">
              <a:defRPr sz="2800">
                <a:solidFill>
                  <a:schemeClr val="bg1"/>
                </a:solidFill>
                <a:latin typeface="Helvetica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054517"/>
            <a:ext cx="10515600" cy="4807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6469543-EFA7-49FE-9FBA-0A7EAC2E5F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6775B58-878C-425B-8754-E6F1CC410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6" y="6048696"/>
            <a:ext cx="1946297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6469543-EFA7-49FE-9FBA-0A7EAC2E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0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F65191B-B954-4DF5-A85D-0CCFCE0A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9486"/>
            <a:ext cx="10515600" cy="1325563"/>
          </a:xfrm>
          <a:prstGeom prst="rect">
            <a:avLst/>
          </a:prstGeom>
          <a:noFill/>
        </p:spPr>
        <p:txBody>
          <a:bodyPr anchor="ctr"/>
          <a:lstStyle>
            <a:lvl1pPr marL="457200">
              <a:defRPr sz="4000" b="1" cap="all" baseline="0">
                <a:solidFill>
                  <a:srgbClr val="5E6167"/>
                </a:solidFill>
                <a:latin typeface="Helvetica Condensed"/>
                <a:ea typeface="Helvetica Neue" panose="02000206000000020004" pitchFamily="2"/>
              </a:defRPr>
            </a:lvl1pPr>
          </a:lstStyle>
          <a:p>
            <a:r>
              <a:rPr lang="en-US"/>
              <a:t>Click to edit Master</a:t>
            </a:r>
            <a:endParaRPr lang="en-US" sz="44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66"/>
            <a:ext cx="12192000" cy="1858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3DD05-B1D3-4605-956B-A236D5BDA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553">
            <a:off x="-301932" y="561102"/>
            <a:ext cx="12494765" cy="621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8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8"/>
            <a:ext cx="10515600" cy="40368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6469543-EFA7-49FE-9FBA-0A7EAC2E5F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BE4EF-8F58-4F57-9962-2D1CA77EF315}"/>
              </a:ext>
            </a:extLst>
          </p:cNvPr>
          <p:cNvSpPr/>
          <p:nvPr userDrawn="1"/>
        </p:nvSpPr>
        <p:spPr>
          <a:xfrm>
            <a:off x="10491718" y="351027"/>
            <a:ext cx="299113" cy="914400"/>
          </a:xfrm>
          <a:prstGeom prst="rect">
            <a:avLst/>
          </a:prstGeom>
          <a:solidFill>
            <a:srgbClr val="18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F5E215-8255-461D-8077-22091968DC62}"/>
              </a:ext>
            </a:extLst>
          </p:cNvPr>
          <p:cNvSpPr/>
          <p:nvPr/>
        </p:nvSpPr>
        <p:spPr>
          <a:xfrm>
            <a:off x="10918211" y="351027"/>
            <a:ext cx="1273791" cy="914400"/>
          </a:xfrm>
          <a:prstGeom prst="rect">
            <a:avLst/>
          </a:prstGeom>
          <a:solidFill>
            <a:srgbClr val="77C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86343-AEC6-49FB-97C2-EE2B9847D7D0}"/>
              </a:ext>
            </a:extLst>
          </p:cNvPr>
          <p:cNvSpPr/>
          <p:nvPr userDrawn="1"/>
        </p:nvSpPr>
        <p:spPr>
          <a:xfrm>
            <a:off x="-16794" y="351027"/>
            <a:ext cx="10381132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ED4224-F460-45D6-9E1D-DE84EE33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94" y="351027"/>
            <a:ext cx="10381132" cy="914400"/>
          </a:xfrm>
          <a:prstGeom prst="rect">
            <a:avLst/>
          </a:prstGeom>
          <a:noFill/>
        </p:spPr>
        <p:txBody>
          <a:bodyPr anchor="ctr"/>
          <a:lstStyle>
            <a:lvl1pPr marL="457200">
              <a:defRPr>
                <a:solidFill>
                  <a:schemeClr val="bg1"/>
                </a:solidFill>
                <a:latin typeface="Helvetica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1" y="6006948"/>
            <a:ext cx="2334359" cy="7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534526"/>
          </a:xfrm>
          <a:prstGeom prst="rect">
            <a:avLst/>
          </a:prstGeom>
          <a:solidFill>
            <a:srgbClr val="ACA39A"/>
          </a:solidFill>
        </p:spPr>
        <p:txBody>
          <a:bodyPr anchor="ctr">
            <a:noAutofit/>
          </a:bodyPr>
          <a:lstStyle>
            <a:lvl1pPr marL="457200">
              <a:defRPr sz="2800">
                <a:solidFill>
                  <a:schemeClr val="bg1"/>
                </a:solidFill>
                <a:latin typeface="Helvetica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4511"/>
            <a:ext cx="10515600" cy="4807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6469543-EFA7-49FE-9FBA-0A7EAC2E5F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ABE39-8F60-4342-BC77-A15413A5A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1" y="6006948"/>
            <a:ext cx="2334359" cy="7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2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0E6C8F52-04E8-4D7C-A68E-675DB0D92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012221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457200">
              <a:defRPr b="1">
                <a:solidFill>
                  <a:schemeClr val="tx1"/>
                </a:solidFill>
                <a:latin typeface="Helvetica Condensed"/>
                <a:ea typeface="Helvetica Neue" panose="02000206000000020004" pitchFamily="2"/>
              </a:defRPr>
            </a:lvl1pPr>
          </a:lstStyle>
          <a:p>
            <a:r>
              <a:rPr lang="en-US" sz="4400"/>
              <a:t>THANK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C8910-01EB-4556-906A-02D2456B6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9" t="180" r="22647" b="24148"/>
          <a:stretch/>
        </p:blipFill>
        <p:spPr>
          <a:xfrm>
            <a:off x="-23027" y="0"/>
            <a:ext cx="12210197" cy="6858000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6FA77AE4-2AAB-4D73-BE9F-A43A9DED57AA}"/>
              </a:ext>
            </a:extLst>
          </p:cNvPr>
          <p:cNvSpPr txBox="1">
            <a:spLocks/>
          </p:cNvSpPr>
          <p:nvPr userDrawn="1"/>
        </p:nvSpPr>
        <p:spPr>
          <a:xfrm>
            <a:off x="-50883" y="2232821"/>
            <a:ext cx="12242883" cy="13255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algn="l"/>
            <a:r>
              <a:rPr lang="en-US" sz="4400" b="1">
                <a:solidFill>
                  <a:srgbClr val="5E6167"/>
                </a:solidFill>
                <a:latin typeface="Helvetica Condensed"/>
              </a:rPr>
              <a:t>THANK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31B3E-4DE8-4F50-9967-6356C7C679CC}"/>
              </a:ext>
            </a:extLst>
          </p:cNvPr>
          <p:cNvSpPr txBox="1"/>
          <p:nvPr/>
        </p:nvSpPr>
        <p:spPr>
          <a:xfrm>
            <a:off x="10447491" y="2570220"/>
            <a:ext cx="2711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EAAA0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5283" y="1228860"/>
            <a:ext cx="14918398" cy="621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A5CA78-9790-4CBA-B0C6-9D46C09A4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4646" r="40" b="33855"/>
          <a:stretch/>
        </p:blipFill>
        <p:spPr>
          <a:xfrm>
            <a:off x="-4831" y="3108992"/>
            <a:ext cx="12192000" cy="374900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BFF61F5-3CCE-4646-B503-A631792BC8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656" y="2932707"/>
            <a:ext cx="12201659" cy="1847448"/>
          </a:xfrm>
          <a:prstGeom prst="rect">
            <a:avLst/>
          </a:prstGeom>
        </p:spPr>
      </p:pic>
      <p:sp>
        <p:nvSpPr>
          <p:cNvPr id="7" name="Snip Single Corner Rectangle 9"/>
          <p:cNvSpPr/>
          <p:nvPr/>
        </p:nvSpPr>
        <p:spPr>
          <a:xfrm>
            <a:off x="-23025" y="1580597"/>
            <a:ext cx="12215028" cy="1617044"/>
          </a:xfrm>
          <a:prstGeom prst="rect">
            <a:avLst/>
          </a:prstGeom>
          <a:solidFill>
            <a:srgbClr val="029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74F4B-A3C4-4903-8B0C-C726394A59CC}"/>
              </a:ext>
            </a:extLst>
          </p:cNvPr>
          <p:cNvSpPr txBox="1"/>
          <p:nvPr userDrawn="1"/>
        </p:nvSpPr>
        <p:spPr>
          <a:xfrm>
            <a:off x="10447494" y="2194324"/>
            <a:ext cx="2711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EAAA0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553">
            <a:off x="-466758" y="682878"/>
            <a:ext cx="13688727" cy="712918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3F1584A-441C-414F-9446-DD997F367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9" y="8243"/>
            <a:ext cx="4435335" cy="14022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84CA6-63E8-4A40-B581-D1CAA5118B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5" y="3198284"/>
            <a:ext cx="7387167" cy="1439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9692CC-E9EB-42D4-9167-EBD96B8A3FB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3383" y="6272696"/>
            <a:ext cx="7437967" cy="58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7">
                <a:solidFill>
                  <a:schemeClr val="bg1"/>
                </a:solidFill>
                <a:latin typeface="Helvetica Condensed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5788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63751-329C-4D54-B830-6743C7164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553">
            <a:off x="-357165" y="446292"/>
            <a:ext cx="13688727" cy="712918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F65191B-B954-4DF5-A85D-0CCFCE0A6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2103437"/>
            <a:ext cx="10515600" cy="1325563"/>
          </a:xfrm>
          <a:prstGeom prst="rect">
            <a:avLst/>
          </a:prstGeom>
          <a:noFill/>
        </p:spPr>
        <p:txBody>
          <a:bodyPr anchor="ctr"/>
          <a:lstStyle>
            <a:lvl1pPr marL="457189" algn="ctr">
              <a:defRPr sz="4000" b="1" cap="all" baseline="0">
                <a:solidFill>
                  <a:srgbClr val="5E6167"/>
                </a:solidFill>
                <a:latin typeface="Helvetica Condensed"/>
                <a:ea typeface="Helvetica Neue" panose="02000206000000020004" pitchFamily="2"/>
              </a:defRPr>
            </a:lvl1pPr>
          </a:lstStyle>
          <a:p>
            <a:r>
              <a:rPr lang="en-US"/>
              <a:t>Click to add title</a:t>
            </a:r>
            <a:endParaRPr lang="en-US" sz="44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71"/>
            <a:ext cx="12192000" cy="1858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E32A9-C7C2-46E6-8B01-89B58D50A1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5783" y="326940"/>
            <a:ext cx="1953100" cy="57962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2E61657-8030-4A71-84FD-482C2250B1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5" y="63686"/>
            <a:ext cx="3034421" cy="9593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58E7F-3443-409E-9ADA-2114C6EFB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321" y="5034918"/>
            <a:ext cx="6917268" cy="11387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31104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63751-329C-4D54-B830-6743C7164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553">
            <a:off x="-357165" y="446292"/>
            <a:ext cx="13688727" cy="712918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F65191B-B954-4DF5-A85D-0CCFCE0A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2189485"/>
            <a:ext cx="10515600" cy="1325563"/>
          </a:xfrm>
          <a:prstGeom prst="rect">
            <a:avLst/>
          </a:prstGeom>
          <a:noFill/>
        </p:spPr>
        <p:txBody>
          <a:bodyPr anchor="ctr"/>
          <a:lstStyle>
            <a:lvl1pPr marL="457189">
              <a:defRPr sz="4000" b="1" cap="all" baseline="0">
                <a:solidFill>
                  <a:srgbClr val="5E6167"/>
                </a:solidFill>
                <a:latin typeface="Helvetica Condensed"/>
                <a:ea typeface="Helvetica Neue" panose="02000206000000020004" pitchFamily="2"/>
              </a:defRPr>
            </a:lvl1pPr>
          </a:lstStyle>
          <a:p>
            <a:r>
              <a:rPr lang="en-US"/>
              <a:t>Click to edit Master</a:t>
            </a:r>
            <a:endParaRPr lang="en-US" sz="44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71"/>
            <a:ext cx="12192000" cy="18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8"/>
            <a:ext cx="10515600" cy="40368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6469543-EFA7-49FE-9FBA-0A7EAC2E5F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BE4EF-8F58-4F57-9962-2D1CA77EF315}"/>
              </a:ext>
            </a:extLst>
          </p:cNvPr>
          <p:cNvSpPr/>
          <p:nvPr userDrawn="1"/>
        </p:nvSpPr>
        <p:spPr>
          <a:xfrm>
            <a:off x="10491722" y="351027"/>
            <a:ext cx="299113" cy="914400"/>
          </a:xfrm>
          <a:prstGeom prst="rect">
            <a:avLst/>
          </a:prstGeom>
          <a:solidFill>
            <a:srgbClr val="18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F5E215-8255-461D-8077-22091968DC62}"/>
              </a:ext>
            </a:extLst>
          </p:cNvPr>
          <p:cNvSpPr/>
          <p:nvPr/>
        </p:nvSpPr>
        <p:spPr>
          <a:xfrm>
            <a:off x="10918217" y="351027"/>
            <a:ext cx="1273791" cy="914400"/>
          </a:xfrm>
          <a:prstGeom prst="rect">
            <a:avLst/>
          </a:prstGeom>
          <a:solidFill>
            <a:srgbClr val="77C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86343-AEC6-49FB-97C2-EE2B9847D7D0}"/>
              </a:ext>
            </a:extLst>
          </p:cNvPr>
          <p:cNvSpPr/>
          <p:nvPr userDrawn="1"/>
        </p:nvSpPr>
        <p:spPr>
          <a:xfrm>
            <a:off x="-16791" y="351027"/>
            <a:ext cx="10381132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ED4224-F460-45D6-9E1D-DE84EE33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91" y="351027"/>
            <a:ext cx="10381132" cy="914400"/>
          </a:xfrm>
          <a:prstGeom prst="rect">
            <a:avLst/>
          </a:prstGeom>
          <a:noFill/>
        </p:spPr>
        <p:txBody>
          <a:bodyPr anchor="ctr"/>
          <a:lstStyle>
            <a:lvl1pPr marL="457189">
              <a:defRPr>
                <a:solidFill>
                  <a:schemeClr val="bg1"/>
                </a:solidFill>
                <a:latin typeface="Helvetica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094E5-8433-42EB-B12A-601D8369F6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57" y="6048696"/>
            <a:ext cx="1946295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2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73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as.umich.edu/news/u-m-energy-equity-project-develop-first-standardized-tool-driving-equity-clean-energy-industry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jcleanenergy.com/SSBStimulu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nj.gov/pages/certification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ergysavenj.com/" TargetMode="External"/><Relationship Id="rId13" Type="http://schemas.openxmlformats.org/officeDocument/2006/relationships/hyperlink" Target="mailto:SAVEGREEN-Com@njng.com" TargetMode="External"/><Relationship Id="rId3" Type="http://schemas.openxmlformats.org/officeDocument/2006/relationships/image" Target="../media/image50.png"/><Relationship Id="rId7" Type="http://schemas.openxmlformats.org/officeDocument/2006/relationships/hyperlink" Target="mailto:EnergyEfficiency@atlanticcityelectric.com" TargetMode="External"/><Relationship Id="rId12" Type="http://schemas.openxmlformats.org/officeDocument/2006/relationships/hyperlink" Target="http://www.savegreenproject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atlanticcityelectric.com/WaysToSave/ForYourBusiness" TargetMode="External"/><Relationship Id="rId11" Type="http://schemas.openxmlformats.org/officeDocument/2006/relationships/hyperlink" Target="mailto:DL-NJSaves@oru.com" TargetMode="External"/><Relationship Id="rId5" Type="http://schemas.openxmlformats.org/officeDocument/2006/relationships/hyperlink" Target="mailto:psegenergysaver@dnv.com" TargetMode="External"/><Relationship Id="rId15" Type="http://schemas.openxmlformats.org/officeDocument/2006/relationships/hyperlink" Target="https://www.elizabethtowngas.com/business/enery-savings" TargetMode="External"/><Relationship Id="rId10" Type="http://schemas.openxmlformats.org/officeDocument/2006/relationships/hyperlink" Target="http://www.oru.com/save" TargetMode="External"/><Relationship Id="rId4" Type="http://schemas.openxmlformats.org/officeDocument/2006/relationships/hyperlink" Target="https://bizsave.pseg.com/home/" TargetMode="External"/><Relationship Id="rId9" Type="http://schemas.openxmlformats.org/officeDocument/2006/relationships/hyperlink" Target="mailto:energysavenj@firstenergycorp.com" TargetMode="External"/><Relationship Id="rId14" Type="http://schemas.openxmlformats.org/officeDocument/2006/relationships/hyperlink" Target="https://southjerseygas.com/save-energy-money/energy-efficiency-loans-and-rebates.aspx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bc.com/member-locator-alphabetical-order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tabbcertified.org/find-a-contractor/" TargetMode="External"/><Relationship Id="rId4" Type="http://schemas.openxmlformats.org/officeDocument/2006/relationships/hyperlink" Target="https://online.nebb.org/nebbssa/f?p=NEBBSSA:17800:4175906800707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nj.gov/pages/certification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epa.gov/iaq-schools/school-iaq-assessment-mobile-app" TargetMode="External"/><Relationship Id="rId4" Type="http://schemas.openxmlformats.org/officeDocument/2006/relationships/hyperlink" Target="https://www.epa.gov/iaq-school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EV.programs@bpu.nj.gov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Relationship Id="rId9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chart" Target="../charts/chart1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eia.gov/energyexplained/use-of-energy/efficiency-and-conservation.php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704538" y="1480900"/>
            <a:ext cx="8297411" cy="188581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400" b="1">
                <a:solidFill>
                  <a:schemeClr val="bg1"/>
                </a:solidFill>
                <a:latin typeface="Helvetica Condensed"/>
              </a:rPr>
              <a:t>New Jersey’s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>
                <a:solidFill>
                  <a:schemeClr val="bg1"/>
                </a:solidFill>
                <a:latin typeface="Helvetica "/>
              </a:rPr>
              <a:t>Clean Energy </a:t>
            </a:r>
            <a:r>
              <a:rPr lang="en-US" sz="4400" b="1" err="1">
                <a:solidFill>
                  <a:schemeClr val="bg1"/>
                </a:solidFill>
                <a:latin typeface="Helvetica "/>
              </a:rPr>
              <a:t>Program</a:t>
            </a:r>
            <a:r>
              <a:rPr lang="en-US" sz="4400" b="1" i="1" baseline="30000" err="1">
                <a:solidFill>
                  <a:schemeClr val="bg1"/>
                </a:solidFill>
                <a:latin typeface="Helvetica Condensed"/>
              </a:rPr>
              <a:t>TM</a:t>
            </a:r>
            <a:endParaRPr lang="en-US" sz="4400" b="1" i="1" baseline="30000">
              <a:solidFill>
                <a:schemeClr val="bg1"/>
              </a:solidFill>
              <a:latin typeface="Helvetica Condense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38" y="3274111"/>
            <a:ext cx="8849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5E6167"/>
                </a:solidFill>
                <a:latin typeface="Helvetica Condensed"/>
              </a:rPr>
              <a:t>Clean Energy and Efficiency Opportunities for Residential, Commercial, Industrial, and Institutional Buildings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1A216-9C12-429C-AE40-DE8C275D77BB}"/>
              </a:ext>
            </a:extLst>
          </p:cNvPr>
          <p:cNvSpPr txBox="1"/>
          <p:nvPr/>
        </p:nvSpPr>
        <p:spPr>
          <a:xfrm>
            <a:off x="854440" y="6255836"/>
            <a:ext cx="390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 Condensed"/>
              </a:rPr>
              <a:t>April 28</a:t>
            </a:r>
            <a:r>
              <a:rPr lang="en-US" baseline="30000">
                <a:solidFill>
                  <a:schemeClr val="bg1"/>
                </a:solidFill>
                <a:latin typeface="Helvetica Condensed"/>
              </a:rPr>
              <a:t>th</a:t>
            </a:r>
            <a:r>
              <a:rPr lang="en-US">
                <a:solidFill>
                  <a:schemeClr val="bg1"/>
                </a:solidFill>
                <a:latin typeface="Helvetica Condensed"/>
              </a:rPr>
              <a:t>, 2022</a:t>
            </a:r>
          </a:p>
        </p:txBody>
      </p:sp>
    </p:spTree>
  </p:cSld>
  <p:clrMapOvr>
    <a:masterClrMapping/>
  </p:clrMapOvr>
  <p:transition advClick="0"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32163" y="1797173"/>
            <a:ext cx="7886700" cy="3779960"/>
          </a:xfrm>
        </p:spPr>
        <p:txBody>
          <a:bodyPr/>
          <a:lstStyle/>
          <a:p>
            <a:r>
              <a:rPr lang="en-US" sz="2000"/>
              <a:t>The Division of Clean Energy manages and coordinates programs aimed at achieving 100% clean energy by 2050. </a:t>
            </a:r>
            <a:endParaRPr lang="en-US" sz="1800"/>
          </a:p>
          <a:p>
            <a:r>
              <a:rPr lang="en-US" sz="2000"/>
              <a:t>The Division oversees numerous projects and initiatives including:</a:t>
            </a:r>
          </a:p>
          <a:p>
            <a:pPr lvl="1"/>
            <a:r>
              <a:rPr lang="en-US" sz="1800"/>
              <a:t>NJ Clean Energy Program (NJCEP)*</a:t>
            </a:r>
          </a:p>
          <a:p>
            <a:pPr lvl="1"/>
            <a:r>
              <a:rPr lang="en-US" sz="1800"/>
              <a:t>Office of Clean Energy Equity* </a:t>
            </a:r>
          </a:p>
          <a:p>
            <a:pPr lvl="1"/>
            <a:r>
              <a:rPr lang="en-US" sz="1800"/>
              <a:t>Energy Efficiency</a:t>
            </a:r>
          </a:p>
          <a:p>
            <a:pPr lvl="1"/>
            <a:r>
              <a:rPr lang="en-US" sz="1800"/>
              <a:t>Electric Vehicles </a:t>
            </a:r>
          </a:p>
          <a:p>
            <a:pPr lvl="1"/>
            <a:r>
              <a:rPr lang="en-US" sz="1800"/>
              <a:t>Offshore Wind</a:t>
            </a:r>
          </a:p>
          <a:p>
            <a:pPr lvl="1"/>
            <a:r>
              <a:rPr lang="en-US" sz="1800"/>
              <a:t>Solar Programs including Community Solar</a:t>
            </a:r>
          </a:p>
          <a:p>
            <a:pPr lvl="1"/>
            <a:r>
              <a:rPr lang="en-US" sz="1800"/>
              <a:t>Energy Storage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Division of Clean Energy</a:t>
            </a:r>
          </a:p>
        </p:txBody>
      </p:sp>
    </p:spTree>
    <p:extLst>
      <p:ext uri="{BB962C8B-B14F-4D97-AF65-F5344CB8AC3E}">
        <p14:creationId xmlns:p14="http://schemas.microsoft.com/office/powerpoint/2010/main" val="214095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9545" y="1648019"/>
            <a:ext cx="4691828" cy="439094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defTabSz="485775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595959"/>
              </a:buClr>
            </a:pPr>
            <a:r>
              <a:rPr lang="en-US" sz="2000" b="1">
                <a:latin typeface="Helvetica Condensed"/>
                <a:ea typeface="+mn-lt"/>
                <a:cs typeface="+mn-lt"/>
              </a:rPr>
              <a:t>EQUITY</a:t>
            </a:r>
            <a:endParaRPr lang="en-US" sz="2400" b="1">
              <a:latin typeface="Helvetica Condensed"/>
              <a:ea typeface="+mn-lt"/>
              <a:cs typeface="+mn-lt"/>
            </a:endParaRPr>
          </a:p>
          <a:p>
            <a:pPr marL="557213" lvl="1" indent="-214313" defTabSz="485775">
              <a:lnSpc>
                <a:spcPct val="9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>
                <a:latin typeface="Helvetica Condensed"/>
                <a:ea typeface="+mn-lt"/>
                <a:cs typeface="+mn-lt"/>
              </a:rPr>
              <a:t>Capturing quantitative and qualitative program metrics </a:t>
            </a:r>
          </a:p>
          <a:p>
            <a:pPr marL="557213" lvl="1" indent="-214313" defTabSz="485775">
              <a:lnSpc>
                <a:spcPct val="9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>
                <a:latin typeface="Helvetica Condensed"/>
                <a:ea typeface="+mn-lt"/>
                <a:cs typeface="+mn-lt"/>
              </a:rPr>
              <a:t>Fostering meaningful and open participation to ensure equitable program outcomes </a:t>
            </a:r>
          </a:p>
          <a:p>
            <a:pPr marL="557213" lvl="1" indent="-214313" defTabSz="485775">
              <a:lnSpc>
                <a:spcPct val="9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>
                <a:latin typeface="Helvetica Condensed"/>
                <a:ea typeface="+mn-lt"/>
                <a:cs typeface="+mn-lt"/>
              </a:rPr>
              <a:t>Building trusting and reciprocal relationships with communities</a:t>
            </a:r>
          </a:p>
          <a:p>
            <a:pPr marL="557213" lvl="1" indent="-214313" defTabSz="485775">
              <a:lnSpc>
                <a:spcPct val="9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>
                <a:latin typeface="Helvetica Condensed"/>
                <a:ea typeface="+mn-lt"/>
                <a:cs typeface="+mn-lt"/>
              </a:rPr>
              <a:t>Reducing energy burden </a:t>
            </a:r>
          </a:p>
          <a:p>
            <a:pPr defTabSz="485775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595959"/>
              </a:buClr>
            </a:pPr>
            <a:r>
              <a:rPr lang="en-US" sz="2000" b="1">
                <a:latin typeface="Helvetica Condensed"/>
                <a:ea typeface="+mn-lt"/>
                <a:cs typeface="+mn-lt"/>
              </a:rPr>
              <a:t>WORKFORCE DEVELOPMENT</a:t>
            </a:r>
          </a:p>
          <a:p>
            <a:pPr marL="557213" lvl="1" indent="-214313" defTabSz="485775">
              <a:lnSpc>
                <a:spcPct val="9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>
                <a:latin typeface="Helvetica Condensed"/>
                <a:ea typeface="+mn-lt"/>
                <a:cs typeface="+mn-lt"/>
              </a:rPr>
              <a:t>Identifying and sustaining well-paying jobs that have long term career growth opportunities for diverse applicants</a:t>
            </a:r>
          </a:p>
          <a:p>
            <a:pPr marL="557213" lvl="1" indent="-214313" defTabSz="485775">
              <a:lnSpc>
                <a:spcPct val="9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>
                <a:latin typeface="Helvetica Condensed"/>
                <a:ea typeface="+mn-lt"/>
                <a:cs typeface="+mn-lt"/>
              </a:rPr>
              <a:t>Training the workforce with the necessary skills to thrive in the new energy economy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3CF5EE1-0D9C-48F3-A86D-6A02EF5747C5}"/>
              </a:ext>
            </a:extLst>
          </p:cNvPr>
          <p:cNvSpPr txBox="1">
            <a:spLocks/>
          </p:cNvSpPr>
          <p:nvPr/>
        </p:nvSpPr>
        <p:spPr>
          <a:xfrm>
            <a:off x="1259239" y="441875"/>
            <a:ext cx="7341459" cy="754319"/>
          </a:xfrm>
          <a:prstGeom prst="rect">
            <a:avLst/>
          </a:prstGeom>
          <a:noFill/>
        </p:spPr>
        <p:txBody>
          <a:bodyPr lIns="68580" tIns="34290" rIns="68580" bIns="34290" anchor="ctr"/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r>
              <a:rPr lang="en-US" sz="3600">
                <a:ea typeface="Arial Unicode MS"/>
              </a:rPr>
              <a:t>Energy Equity</a:t>
            </a:r>
            <a:endParaRPr lang="en-US" sz="480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7060F45-5E37-4B46-9F90-1924276EE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372" y="2394978"/>
            <a:ext cx="4104654" cy="2527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15FB31-25C3-4EC3-9C49-7E7AAD4A04B0}"/>
              </a:ext>
            </a:extLst>
          </p:cNvPr>
          <p:cNvSpPr txBox="1"/>
          <p:nvPr/>
        </p:nvSpPr>
        <p:spPr>
          <a:xfrm>
            <a:off x="6509873" y="4922874"/>
            <a:ext cx="3183835" cy="196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25"/>
              <a:t>Image source: </a:t>
            </a:r>
            <a:r>
              <a:rPr lang="en-US" sz="825">
                <a:hlinkClick r:id="rId3"/>
              </a:rPr>
              <a:t>University of Michigan</a:t>
            </a:r>
            <a:endParaRPr lang="en-US" sz="825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5274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51027"/>
            <a:ext cx="929725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/>
              <a:t>NJCEP Portfolio of Programs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84A711-7582-4195-95AE-B436D44F30C3}"/>
              </a:ext>
            </a:extLst>
          </p:cNvPr>
          <p:cNvGrpSpPr/>
          <p:nvPr/>
        </p:nvGrpSpPr>
        <p:grpSpPr>
          <a:xfrm>
            <a:off x="3339026" y="1265427"/>
            <a:ext cx="7391708" cy="4859442"/>
            <a:chOff x="1815026" y="1265427"/>
            <a:chExt cx="7391708" cy="485944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B540D9-5D48-454C-A606-21F73B155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66"/>
            <a:stretch/>
          </p:blipFill>
          <p:spPr>
            <a:xfrm>
              <a:off x="1815026" y="1265427"/>
              <a:ext cx="4670260" cy="485944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79D374-4F81-4ADF-874C-3E36EF5639A1}"/>
                </a:ext>
              </a:extLst>
            </p:cNvPr>
            <p:cNvSpPr/>
            <p:nvPr/>
          </p:nvSpPr>
          <p:spPr>
            <a:xfrm>
              <a:off x="4270702" y="2638325"/>
              <a:ext cx="18147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  <a:t>COMMERCIAL </a:t>
              </a:r>
              <a:b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  <a:t>&amp; INDUSTRIAL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51789E-A5DB-4A40-A678-BE97B4BA47DD}"/>
                </a:ext>
              </a:extLst>
            </p:cNvPr>
            <p:cNvSpPr/>
            <p:nvPr/>
          </p:nvSpPr>
          <p:spPr>
            <a:xfrm>
              <a:off x="2411198" y="2678985"/>
              <a:ext cx="15943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  <a:t>Renewable ENERGY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7B1B57-D553-4A0F-98CE-772F9C269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8554" y="1954729"/>
              <a:ext cx="488787" cy="7109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D3B69DD-D49C-4294-87F7-26ACBF77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8924" y="1831785"/>
              <a:ext cx="770460" cy="77046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29F539-F40C-4887-A9E8-DD5851F725F4}"/>
                </a:ext>
              </a:extLst>
            </p:cNvPr>
            <p:cNvSpPr/>
            <p:nvPr/>
          </p:nvSpPr>
          <p:spPr>
            <a:xfrm>
              <a:off x="1996476" y="4191876"/>
              <a:ext cx="1586478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  <a:t>DISTRIBUTED </a:t>
              </a:r>
              <a:b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  <a:t>ENERGY </a:t>
              </a:r>
              <a:b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  <a:t>RESOURCES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FAE903-B27D-4E1D-83E9-F43998E1E117}"/>
                </a:ext>
              </a:extLst>
            </p:cNvPr>
            <p:cNvSpPr/>
            <p:nvPr/>
          </p:nvSpPr>
          <p:spPr>
            <a:xfrm>
              <a:off x="2804372" y="5444752"/>
              <a:ext cx="269156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SPECIALIZED ENERGY </a:t>
              </a:r>
              <a:br>
                <a:rPr lang="en-US" sz="1500" b="1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5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EFFICIENCY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D634D9-4C87-4202-AF60-40FB223B5465}"/>
                </a:ext>
              </a:extLst>
            </p:cNvPr>
            <p:cNvSpPr/>
            <p:nvPr/>
          </p:nvSpPr>
          <p:spPr>
            <a:xfrm>
              <a:off x="4860510" y="4520060"/>
              <a:ext cx="1545473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 cap="all">
                  <a:solidFill>
                    <a:schemeClr val="bg1"/>
                  </a:solidFill>
                  <a:latin typeface="Century Gothic" panose="020B0502020202020204" pitchFamily="34" charset="0"/>
                </a:rPr>
                <a:t>Residential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852350F-7ADE-432F-A205-DF5491573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3671" y="3523703"/>
              <a:ext cx="656390" cy="6392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2CBCF4F-6CFC-4E75-AEFF-16DA5C615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7481" y="4776392"/>
              <a:ext cx="668360" cy="66836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A288176-DCDA-422E-AC2B-3A01AF3A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9307" y="3836167"/>
              <a:ext cx="734357" cy="659774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03229C-A40D-472F-BBC2-95052636C7AE}"/>
                </a:ext>
              </a:extLst>
            </p:cNvPr>
            <p:cNvCxnSpPr>
              <a:cxnSpLocks/>
            </p:cNvCxnSpPr>
            <p:nvPr/>
          </p:nvCxnSpPr>
          <p:spPr>
            <a:xfrm>
              <a:off x="5616485" y="2187050"/>
              <a:ext cx="1702125" cy="0"/>
            </a:xfrm>
            <a:prstGeom prst="line">
              <a:avLst/>
            </a:prstGeom>
            <a:ln w="76200">
              <a:solidFill>
                <a:srgbClr val="147B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0AA253-76E6-4E15-9258-94BB9110A448}"/>
                </a:ext>
              </a:extLst>
            </p:cNvPr>
            <p:cNvSpPr/>
            <p:nvPr/>
          </p:nvSpPr>
          <p:spPr>
            <a:xfrm>
              <a:off x="7396839" y="3572918"/>
              <a:ext cx="1809895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ENERGY</a:t>
              </a:r>
              <a:br>
                <a:rPr lang="en-US" sz="1500" b="1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sz="1500" b="1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EFFICIENCY</a:t>
              </a:r>
              <a:br>
                <a:rPr lang="en-US" sz="1500" b="1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sz="1500" b="1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PROGRAMS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9E6E1F-0CB5-4217-99B9-C5230C6DAB06}"/>
                </a:ext>
              </a:extLst>
            </p:cNvPr>
            <p:cNvCxnSpPr>
              <a:cxnSpLocks/>
            </p:cNvCxnSpPr>
            <p:nvPr/>
          </p:nvCxnSpPr>
          <p:spPr>
            <a:xfrm>
              <a:off x="4639148" y="5997692"/>
              <a:ext cx="2696249" cy="0"/>
            </a:xfrm>
            <a:prstGeom prst="line">
              <a:avLst/>
            </a:prstGeom>
            <a:ln w="76200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893A9E0-C0CB-49CD-AC64-45497DA6E46C}"/>
                </a:ext>
              </a:extLst>
            </p:cNvPr>
            <p:cNvCxnSpPr>
              <a:cxnSpLocks/>
            </p:cNvCxnSpPr>
            <p:nvPr/>
          </p:nvCxnSpPr>
          <p:spPr>
            <a:xfrm>
              <a:off x="6448011" y="3833105"/>
              <a:ext cx="814035" cy="0"/>
            </a:xfrm>
            <a:prstGeom prst="line">
              <a:avLst/>
            </a:prstGeom>
            <a:ln w="76200">
              <a:solidFill>
                <a:srgbClr val="EAA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506D3D-3ACD-4171-8EE9-FF64FE5A0293}"/>
                </a:ext>
              </a:extLst>
            </p:cNvPr>
            <p:cNvSpPr/>
            <p:nvPr/>
          </p:nvSpPr>
          <p:spPr>
            <a:xfrm>
              <a:off x="7250567" y="2165480"/>
              <a:ext cx="93933" cy="387727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43000">
                  <a:srgbClr val="FFC000"/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284180"/>
      </p:ext>
    </p:extLst>
  </p:cSld>
  <p:clrMapOvr>
    <a:masterClrMapping/>
  </p:clrMapOvr>
  <p:transition advClick="0"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AD126046-EAE8-4DD6-89BE-9B32D5234106}"/>
              </a:ext>
            </a:extLst>
          </p:cNvPr>
          <p:cNvSpPr/>
          <p:nvPr/>
        </p:nvSpPr>
        <p:spPr>
          <a:xfrm>
            <a:off x="11204289" y="422201"/>
            <a:ext cx="742098" cy="735872"/>
          </a:xfrm>
          <a:prstGeom prst="roundRect">
            <a:avLst>
              <a:gd name="adj" fmla="val 5870"/>
            </a:avLst>
          </a:prstGeom>
          <a:solidFill>
            <a:srgbClr val="029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4C297-06B2-432E-ACC4-BD340B6F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027"/>
            <a:ext cx="9508273" cy="914400"/>
          </a:xfrm>
          <a:prstGeom prst="rect">
            <a:avLst/>
          </a:prstGeom>
        </p:spPr>
        <p:txBody>
          <a:bodyPr/>
          <a:lstStyle/>
          <a:p>
            <a:r>
              <a:rPr lang="en-US" sz="3100">
                <a:ea typeface="Arial Unicode MS" panose="020B0604020202020204" pitchFamily="34" charset="-128"/>
                <a:cs typeface="Arial Unicode MS" panose="020B0604020202020204" pitchFamily="34" charset="-128"/>
                <a:sym typeface="Lato Black" charset="0"/>
              </a:rPr>
              <a:t>Energy Efficiency</a:t>
            </a:r>
            <a:endParaRPr lang="en-US" sz="31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972F2-2D85-464B-BCB3-70945042DA6F}"/>
              </a:ext>
            </a:extLst>
          </p:cNvPr>
          <p:cNvSpPr txBox="1"/>
          <p:nvPr/>
        </p:nvSpPr>
        <p:spPr>
          <a:xfrm>
            <a:off x="509035" y="955350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</a:t>
            </a:r>
          </a:p>
        </p:txBody>
      </p: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26C14D3C-3625-42E4-8C8E-4396B3FF4CA0}"/>
              </a:ext>
            </a:extLst>
          </p:cNvPr>
          <p:cNvSpPr/>
          <p:nvPr/>
        </p:nvSpPr>
        <p:spPr>
          <a:xfrm>
            <a:off x="4809934" y="1347111"/>
            <a:ext cx="2572132" cy="4668678"/>
          </a:xfrm>
          <a:prstGeom prst="roundRect">
            <a:avLst>
              <a:gd name="adj" fmla="val 5870"/>
            </a:avLst>
          </a:prstGeom>
          <a:solidFill>
            <a:srgbClr val="029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E98B0D-B112-406D-B444-3ABAB12B242D}"/>
              </a:ext>
            </a:extLst>
          </p:cNvPr>
          <p:cNvSpPr/>
          <p:nvPr/>
        </p:nvSpPr>
        <p:spPr>
          <a:xfrm>
            <a:off x="4989418" y="1504210"/>
            <a:ext cx="212218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b="1" cap="all">
                <a:solidFill>
                  <a:schemeClr val="bg1"/>
                </a:solidFill>
                <a:latin typeface="Century Gothic" panose="020B0502020202020204" pitchFamily="34" charset="0"/>
              </a:rPr>
              <a:t>COMMERCIAL &amp; INDUSTRIAL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B1A99F-9D8E-475E-BBB1-604C4DD55EDD}"/>
              </a:ext>
            </a:extLst>
          </p:cNvPr>
          <p:cNvSpPr/>
          <p:nvPr/>
        </p:nvSpPr>
        <p:spPr>
          <a:xfrm>
            <a:off x="4875664" y="2290241"/>
            <a:ext cx="2506402" cy="3749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Existing Buildings</a:t>
            </a:r>
          </a:p>
          <a:p>
            <a:pPr marL="336550" lvl="2" indent="-161925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Local Gov. Energy Audits</a:t>
            </a:r>
          </a:p>
          <a:p>
            <a:pPr marL="336550" lvl="2" indent="-161925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Large Energy Users</a:t>
            </a:r>
          </a:p>
          <a:p>
            <a:pPr marL="336550" lvl="2" indent="-161925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School and Small Business Stimulus Program</a:t>
            </a:r>
          </a:p>
          <a:p>
            <a:pPr marL="114300" lvl="1" indent="-114300" defTabSz="622300">
              <a:spcAft>
                <a:spcPts val="200"/>
              </a:spcAft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New Construction:</a:t>
            </a:r>
          </a:p>
          <a:p>
            <a:pPr marL="285750" lvl="2" indent="-114300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Prescriptive &amp; custom rebates: SmartStart Buildings</a:t>
            </a:r>
          </a:p>
          <a:p>
            <a:pPr marL="285750" lvl="2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Bundled rebates: CTEEP</a:t>
            </a:r>
          </a:p>
          <a:p>
            <a:pPr marL="285750" lvl="2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Comprehensive med-large: </a:t>
            </a:r>
            <a:b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Pay for Performance</a:t>
            </a:r>
          </a:p>
          <a:p>
            <a:pPr marL="285750" lvl="2" indent="-114300" defTabSz="622300">
              <a:spcAft>
                <a:spcPts val="200"/>
              </a:spcAft>
              <a:buFontTx/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2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Municipal Electric Fleets</a:t>
            </a:r>
          </a:p>
          <a:p>
            <a:pPr marL="285750" lvl="2" indent="-114300" defTabSz="622300">
              <a:spcAft>
                <a:spcPts val="200"/>
              </a:spcAft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01323-3808-4295-836D-E8D96CC52E11}"/>
              </a:ext>
            </a:extLst>
          </p:cNvPr>
          <p:cNvSpPr/>
          <p:nvPr/>
        </p:nvSpPr>
        <p:spPr>
          <a:xfrm>
            <a:off x="1978071" y="5392772"/>
            <a:ext cx="1660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22300">
              <a:spcAft>
                <a:spcPts val="200"/>
              </a:spcAft>
            </a:pPr>
            <a:r>
              <a:rPr lang="en-US" sz="1200" i="1">
                <a:solidFill>
                  <a:srgbClr val="627D77"/>
                </a:solidFill>
                <a:latin typeface="Century Gothic" panose="020B0502020202020204" pitchFamily="34" charset="0"/>
              </a:rPr>
              <a:t>*Coming Soon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ECF1D9-E1ED-486F-9BE6-4E19F7E6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738" y="1874175"/>
            <a:ext cx="431865" cy="431865"/>
          </a:xfrm>
          <a:prstGeom prst="rect">
            <a:avLst/>
          </a:prstGeom>
        </p:spPr>
      </p:pic>
      <p:sp>
        <p:nvSpPr>
          <p:cNvPr id="19" name="Rounded Rectangle 32">
            <a:extLst>
              <a:ext uri="{FF2B5EF4-FFF2-40B4-BE49-F238E27FC236}">
                <a16:creationId xmlns:a16="http://schemas.microsoft.com/office/drawing/2014/main" id="{980DB339-DB21-49A1-86A9-180C1550BE49}"/>
              </a:ext>
            </a:extLst>
          </p:cNvPr>
          <p:cNvSpPr/>
          <p:nvPr/>
        </p:nvSpPr>
        <p:spPr>
          <a:xfrm>
            <a:off x="1924754" y="1372379"/>
            <a:ext cx="2572132" cy="4668678"/>
          </a:xfrm>
          <a:prstGeom prst="roundRect">
            <a:avLst>
              <a:gd name="adj" fmla="val 5870"/>
            </a:avLst>
          </a:prstGeom>
          <a:solidFill>
            <a:srgbClr val="E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39">
            <a:extLst>
              <a:ext uri="{FF2B5EF4-FFF2-40B4-BE49-F238E27FC236}">
                <a16:creationId xmlns:a16="http://schemas.microsoft.com/office/drawing/2014/main" id="{09D62D1D-2D0F-45FE-A546-F2C47524B220}"/>
              </a:ext>
            </a:extLst>
          </p:cNvPr>
          <p:cNvSpPr/>
          <p:nvPr/>
        </p:nvSpPr>
        <p:spPr>
          <a:xfrm>
            <a:off x="7695114" y="1347111"/>
            <a:ext cx="2572132" cy="4668678"/>
          </a:xfrm>
          <a:prstGeom prst="roundRect">
            <a:avLst>
              <a:gd name="adj" fmla="val 5870"/>
            </a:avLst>
          </a:prstGeom>
          <a:solidFill>
            <a:srgbClr val="627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D03A89-0EDF-449B-A5A7-01A9DE605648}"/>
              </a:ext>
            </a:extLst>
          </p:cNvPr>
          <p:cNvSpPr/>
          <p:nvPr/>
        </p:nvSpPr>
        <p:spPr>
          <a:xfrm>
            <a:off x="2089242" y="1504207"/>
            <a:ext cx="2194623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SPECIALIZED ENERGY </a:t>
            </a:r>
            <a:b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EFFICIENCY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36C70A-EB37-4638-9C32-BADEE81C39C6}"/>
              </a:ext>
            </a:extLst>
          </p:cNvPr>
          <p:cNvSpPr/>
          <p:nvPr/>
        </p:nvSpPr>
        <p:spPr>
          <a:xfrm>
            <a:off x="1976948" y="2290241"/>
            <a:ext cx="2256949" cy="277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Community Energy Grants</a:t>
            </a: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Combined Heat and Power &amp; Fuel Cells </a:t>
            </a: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State Facility Initiatives</a:t>
            </a: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Micro Grid Development</a:t>
            </a: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R&amp;D Energy Tech Hub</a:t>
            </a: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Workforce  Development</a:t>
            </a:r>
          </a:p>
          <a:p>
            <a:pPr marL="114300" lvl="1" indent="-114300" defTabSz="622300">
              <a:spcAft>
                <a:spcPts val="200"/>
              </a:spcAft>
              <a:buFontTx/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79B88E-5103-4EE0-BCF5-702A3748A646}"/>
              </a:ext>
            </a:extLst>
          </p:cNvPr>
          <p:cNvSpPr/>
          <p:nvPr/>
        </p:nvSpPr>
        <p:spPr>
          <a:xfrm>
            <a:off x="7777889" y="1504207"/>
            <a:ext cx="246552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b="1" cap="all">
                <a:solidFill>
                  <a:schemeClr val="bg1"/>
                </a:solidFill>
                <a:latin typeface="Century Gothic" panose="020B0502020202020204" pitchFamily="34" charset="0"/>
              </a:rPr>
              <a:t>Residential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5DC9A0-C251-49A9-AE27-23F06F052FB2}"/>
              </a:ext>
            </a:extLst>
          </p:cNvPr>
          <p:cNvSpPr/>
          <p:nvPr/>
        </p:nvSpPr>
        <p:spPr>
          <a:xfrm>
            <a:off x="7729762" y="2290241"/>
            <a:ext cx="246552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Residential New Construction</a:t>
            </a:r>
          </a:p>
          <a:p>
            <a:pPr marL="114300" lvl="1" indent="-114300" defTabSz="622300">
              <a:spcAft>
                <a:spcPts val="200"/>
              </a:spcAft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Comfort Partners</a:t>
            </a:r>
          </a:p>
          <a:p>
            <a:pPr marL="114300" lvl="1" indent="-114300" defTabSz="622300">
              <a:spcAft>
                <a:spcPts val="200"/>
              </a:spcAft>
              <a:buChar char="•"/>
            </a:pPr>
            <a:endParaRPr lang="en-US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Electric Vehicles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958C7-9888-47BC-8005-2BB97E93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944" y="5256101"/>
            <a:ext cx="641543" cy="6415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0D0076-A0BC-4C27-A77F-3955BAACC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154" y="5281280"/>
            <a:ext cx="647743" cy="581957"/>
          </a:xfrm>
          <a:prstGeom prst="rect">
            <a:avLst/>
          </a:prstGeom>
        </p:spPr>
      </p:pic>
      <p:sp>
        <p:nvSpPr>
          <p:cNvPr id="29" name="Rounded Rectangle 32">
            <a:extLst>
              <a:ext uri="{FF2B5EF4-FFF2-40B4-BE49-F238E27FC236}">
                <a16:creationId xmlns:a16="http://schemas.microsoft.com/office/drawing/2014/main" id="{1933FD99-F0C4-4725-9E47-B5A27496C4A9}"/>
              </a:ext>
            </a:extLst>
          </p:cNvPr>
          <p:cNvSpPr/>
          <p:nvPr/>
        </p:nvSpPr>
        <p:spPr>
          <a:xfrm>
            <a:off x="4820436" y="1371307"/>
            <a:ext cx="2572132" cy="4668678"/>
          </a:xfrm>
          <a:prstGeom prst="roundRect">
            <a:avLst>
              <a:gd name="adj" fmla="val 5870"/>
            </a:avLst>
          </a:pr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39284007">
                  <a:custGeom>
                    <a:avLst/>
                    <a:gdLst>
                      <a:gd name="connsiteX0" fmla="*/ 0 w 2572132"/>
                      <a:gd name="connsiteY0" fmla="*/ 150984 h 4668678"/>
                      <a:gd name="connsiteX1" fmla="*/ 150984 w 2572132"/>
                      <a:gd name="connsiteY1" fmla="*/ 0 h 4668678"/>
                      <a:gd name="connsiteX2" fmla="*/ 741227 w 2572132"/>
                      <a:gd name="connsiteY2" fmla="*/ 0 h 4668678"/>
                      <a:gd name="connsiteX3" fmla="*/ 1331469 w 2572132"/>
                      <a:gd name="connsiteY3" fmla="*/ 0 h 4668678"/>
                      <a:gd name="connsiteX4" fmla="*/ 1853607 w 2572132"/>
                      <a:gd name="connsiteY4" fmla="*/ 0 h 4668678"/>
                      <a:gd name="connsiteX5" fmla="*/ 2421148 w 2572132"/>
                      <a:gd name="connsiteY5" fmla="*/ 0 h 4668678"/>
                      <a:gd name="connsiteX6" fmla="*/ 2572132 w 2572132"/>
                      <a:gd name="connsiteY6" fmla="*/ 150984 h 4668678"/>
                      <a:gd name="connsiteX7" fmla="*/ 2572132 w 2572132"/>
                      <a:gd name="connsiteY7" fmla="*/ 565821 h 4668678"/>
                      <a:gd name="connsiteX8" fmla="*/ 2572132 w 2572132"/>
                      <a:gd name="connsiteY8" fmla="*/ 1024326 h 4668678"/>
                      <a:gd name="connsiteX9" fmla="*/ 2572132 w 2572132"/>
                      <a:gd name="connsiteY9" fmla="*/ 1657499 h 4668678"/>
                      <a:gd name="connsiteX10" fmla="*/ 2572132 w 2572132"/>
                      <a:gd name="connsiteY10" fmla="*/ 2290672 h 4668678"/>
                      <a:gd name="connsiteX11" fmla="*/ 2572132 w 2572132"/>
                      <a:gd name="connsiteY11" fmla="*/ 2836511 h 4668678"/>
                      <a:gd name="connsiteX12" fmla="*/ 2572132 w 2572132"/>
                      <a:gd name="connsiteY12" fmla="*/ 3251348 h 4668678"/>
                      <a:gd name="connsiteX13" fmla="*/ 2572132 w 2572132"/>
                      <a:gd name="connsiteY13" fmla="*/ 3884521 h 4668678"/>
                      <a:gd name="connsiteX14" fmla="*/ 2572132 w 2572132"/>
                      <a:gd name="connsiteY14" fmla="*/ 4517694 h 4668678"/>
                      <a:gd name="connsiteX15" fmla="*/ 2421148 w 2572132"/>
                      <a:gd name="connsiteY15" fmla="*/ 4668678 h 4668678"/>
                      <a:gd name="connsiteX16" fmla="*/ 1876309 w 2572132"/>
                      <a:gd name="connsiteY16" fmla="*/ 4668678 h 4668678"/>
                      <a:gd name="connsiteX17" fmla="*/ 1308768 w 2572132"/>
                      <a:gd name="connsiteY17" fmla="*/ 4668678 h 4668678"/>
                      <a:gd name="connsiteX18" fmla="*/ 786630 w 2572132"/>
                      <a:gd name="connsiteY18" fmla="*/ 4668678 h 4668678"/>
                      <a:gd name="connsiteX19" fmla="*/ 150984 w 2572132"/>
                      <a:gd name="connsiteY19" fmla="*/ 4668678 h 4668678"/>
                      <a:gd name="connsiteX20" fmla="*/ 0 w 2572132"/>
                      <a:gd name="connsiteY20" fmla="*/ 4517694 h 4668678"/>
                      <a:gd name="connsiteX21" fmla="*/ 0 w 2572132"/>
                      <a:gd name="connsiteY21" fmla="*/ 4059189 h 4668678"/>
                      <a:gd name="connsiteX22" fmla="*/ 0 w 2572132"/>
                      <a:gd name="connsiteY22" fmla="*/ 3426017 h 4668678"/>
                      <a:gd name="connsiteX23" fmla="*/ 0 w 2572132"/>
                      <a:gd name="connsiteY23" fmla="*/ 2880178 h 4668678"/>
                      <a:gd name="connsiteX24" fmla="*/ 0 w 2572132"/>
                      <a:gd name="connsiteY24" fmla="*/ 2334339 h 4668678"/>
                      <a:gd name="connsiteX25" fmla="*/ 0 w 2572132"/>
                      <a:gd name="connsiteY25" fmla="*/ 1875834 h 4668678"/>
                      <a:gd name="connsiteX26" fmla="*/ 0 w 2572132"/>
                      <a:gd name="connsiteY26" fmla="*/ 1373663 h 4668678"/>
                      <a:gd name="connsiteX27" fmla="*/ 0 w 2572132"/>
                      <a:gd name="connsiteY27" fmla="*/ 958825 h 4668678"/>
                      <a:gd name="connsiteX28" fmla="*/ 0 w 2572132"/>
                      <a:gd name="connsiteY28" fmla="*/ 150984 h 4668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572132" h="4668678" extrusionOk="0">
                        <a:moveTo>
                          <a:pt x="0" y="150984"/>
                        </a:moveTo>
                        <a:cubicBezTo>
                          <a:pt x="-3072" y="62636"/>
                          <a:pt x="60372" y="4836"/>
                          <a:pt x="150984" y="0"/>
                        </a:cubicBezTo>
                        <a:cubicBezTo>
                          <a:pt x="291585" y="-3078"/>
                          <a:pt x="606568" y="11013"/>
                          <a:pt x="741227" y="0"/>
                        </a:cubicBezTo>
                        <a:cubicBezTo>
                          <a:pt x="875886" y="-11013"/>
                          <a:pt x="1126123" y="38593"/>
                          <a:pt x="1331469" y="0"/>
                        </a:cubicBezTo>
                        <a:cubicBezTo>
                          <a:pt x="1536815" y="-38593"/>
                          <a:pt x="1636981" y="11561"/>
                          <a:pt x="1853607" y="0"/>
                        </a:cubicBezTo>
                        <a:cubicBezTo>
                          <a:pt x="2070233" y="-11561"/>
                          <a:pt x="2258835" y="66911"/>
                          <a:pt x="2421148" y="0"/>
                        </a:cubicBezTo>
                        <a:cubicBezTo>
                          <a:pt x="2485224" y="-11464"/>
                          <a:pt x="2584222" y="59496"/>
                          <a:pt x="2572132" y="150984"/>
                        </a:cubicBezTo>
                        <a:cubicBezTo>
                          <a:pt x="2612246" y="308664"/>
                          <a:pt x="2530188" y="477008"/>
                          <a:pt x="2572132" y="565821"/>
                        </a:cubicBezTo>
                        <a:cubicBezTo>
                          <a:pt x="2614076" y="654634"/>
                          <a:pt x="2556917" y="808131"/>
                          <a:pt x="2572132" y="1024326"/>
                        </a:cubicBezTo>
                        <a:cubicBezTo>
                          <a:pt x="2587347" y="1240521"/>
                          <a:pt x="2523394" y="1371825"/>
                          <a:pt x="2572132" y="1657499"/>
                        </a:cubicBezTo>
                        <a:cubicBezTo>
                          <a:pt x="2620870" y="1943173"/>
                          <a:pt x="2506242" y="2142515"/>
                          <a:pt x="2572132" y="2290672"/>
                        </a:cubicBezTo>
                        <a:cubicBezTo>
                          <a:pt x="2638022" y="2438829"/>
                          <a:pt x="2534394" y="2656971"/>
                          <a:pt x="2572132" y="2836511"/>
                        </a:cubicBezTo>
                        <a:cubicBezTo>
                          <a:pt x="2609870" y="3016051"/>
                          <a:pt x="2524358" y="3150577"/>
                          <a:pt x="2572132" y="3251348"/>
                        </a:cubicBezTo>
                        <a:cubicBezTo>
                          <a:pt x="2619906" y="3352119"/>
                          <a:pt x="2526976" y="3631082"/>
                          <a:pt x="2572132" y="3884521"/>
                        </a:cubicBezTo>
                        <a:cubicBezTo>
                          <a:pt x="2617288" y="4137960"/>
                          <a:pt x="2500450" y="4349963"/>
                          <a:pt x="2572132" y="4517694"/>
                        </a:cubicBezTo>
                        <a:cubicBezTo>
                          <a:pt x="2568794" y="4592165"/>
                          <a:pt x="2501006" y="4664621"/>
                          <a:pt x="2421148" y="4668678"/>
                        </a:cubicBezTo>
                        <a:cubicBezTo>
                          <a:pt x="2263963" y="4689670"/>
                          <a:pt x="2034058" y="4648922"/>
                          <a:pt x="1876309" y="4668678"/>
                        </a:cubicBezTo>
                        <a:cubicBezTo>
                          <a:pt x="1718560" y="4688434"/>
                          <a:pt x="1563682" y="4650612"/>
                          <a:pt x="1308768" y="4668678"/>
                        </a:cubicBezTo>
                        <a:cubicBezTo>
                          <a:pt x="1053854" y="4686744"/>
                          <a:pt x="940211" y="4640035"/>
                          <a:pt x="786630" y="4668678"/>
                        </a:cubicBezTo>
                        <a:cubicBezTo>
                          <a:pt x="633049" y="4697321"/>
                          <a:pt x="347193" y="4666410"/>
                          <a:pt x="150984" y="4668678"/>
                        </a:cubicBezTo>
                        <a:cubicBezTo>
                          <a:pt x="68820" y="4674315"/>
                          <a:pt x="16067" y="4593619"/>
                          <a:pt x="0" y="4517694"/>
                        </a:cubicBezTo>
                        <a:cubicBezTo>
                          <a:pt x="-11247" y="4301050"/>
                          <a:pt x="7670" y="4260285"/>
                          <a:pt x="0" y="4059189"/>
                        </a:cubicBezTo>
                        <a:cubicBezTo>
                          <a:pt x="-7670" y="3858094"/>
                          <a:pt x="42757" y="3575637"/>
                          <a:pt x="0" y="3426017"/>
                        </a:cubicBezTo>
                        <a:cubicBezTo>
                          <a:pt x="-42757" y="3276397"/>
                          <a:pt x="27459" y="3114286"/>
                          <a:pt x="0" y="2880178"/>
                        </a:cubicBezTo>
                        <a:cubicBezTo>
                          <a:pt x="-27459" y="2646070"/>
                          <a:pt x="48094" y="2506525"/>
                          <a:pt x="0" y="2334339"/>
                        </a:cubicBezTo>
                        <a:cubicBezTo>
                          <a:pt x="-48094" y="2162153"/>
                          <a:pt x="54305" y="1996633"/>
                          <a:pt x="0" y="1875834"/>
                        </a:cubicBezTo>
                        <a:cubicBezTo>
                          <a:pt x="-54305" y="1755036"/>
                          <a:pt x="39966" y="1592868"/>
                          <a:pt x="0" y="1373663"/>
                        </a:cubicBezTo>
                        <a:cubicBezTo>
                          <a:pt x="-39966" y="1154458"/>
                          <a:pt x="19121" y="1062868"/>
                          <a:pt x="0" y="958825"/>
                        </a:cubicBezTo>
                        <a:cubicBezTo>
                          <a:pt x="-19121" y="854782"/>
                          <a:pt x="62951" y="530635"/>
                          <a:pt x="0" y="1509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5ECA5C3-B125-42E4-9EE6-4B26C6147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445" y="508382"/>
            <a:ext cx="586982" cy="586982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7D821A04-02A3-44C0-B2EC-CAABCC8A5D8E}"/>
              </a:ext>
            </a:extLst>
          </p:cNvPr>
          <p:cNvSpPr/>
          <p:nvPr/>
        </p:nvSpPr>
        <p:spPr>
          <a:xfrm>
            <a:off x="4794310" y="2934625"/>
            <a:ext cx="417769" cy="39549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19404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D6A5C5-5235-44F6-B492-98E52E38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School and Small Business Stimulus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753F58A-0DD0-499C-88D1-D18AEC5CE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036483"/>
          </a:xfrm>
        </p:spPr>
        <p:txBody>
          <a:bodyPr/>
          <a:lstStyle/>
          <a:p>
            <a:r>
              <a:rPr lang="en-US" sz="2000"/>
              <a:t>Program launched October 7, 2021</a:t>
            </a:r>
          </a:p>
          <a:p>
            <a:endParaRPr lang="en-US" sz="533" b="1"/>
          </a:p>
          <a:p>
            <a:r>
              <a:rPr lang="en-US" sz="2000" b="1"/>
              <a:t>Budget</a:t>
            </a:r>
            <a:r>
              <a:rPr lang="en-US" sz="2000"/>
              <a:t> - $180 Million</a:t>
            </a:r>
          </a:p>
          <a:p>
            <a:endParaRPr lang="en-US" sz="533" b="1"/>
          </a:p>
          <a:p>
            <a:r>
              <a:rPr lang="en-US" sz="2000" b="1"/>
              <a:t>Goal: </a:t>
            </a:r>
            <a:r>
              <a:rPr lang="en-US" sz="2000"/>
              <a:t>provide grants to boards of education and eligible small businesses for repair/installation of HVAC and plumbing fixtures and appliance.</a:t>
            </a:r>
          </a:p>
          <a:p>
            <a:endParaRPr lang="en-US" sz="533" b="1"/>
          </a:p>
          <a:p>
            <a:r>
              <a:rPr lang="en-US" sz="2000" b="1"/>
              <a:t>Primary Focus:</a:t>
            </a:r>
          </a:p>
          <a:p>
            <a:pPr lvl="1"/>
            <a:r>
              <a:rPr lang="en-US" sz="2000"/>
              <a:t>Air quality/air flow (COVID - driven)</a:t>
            </a:r>
          </a:p>
          <a:p>
            <a:pPr lvl="1"/>
            <a:r>
              <a:rPr lang="en-US" sz="2000"/>
              <a:t>Energy efficiency / water conservation</a:t>
            </a:r>
          </a:p>
          <a:p>
            <a:pPr lvl="1"/>
            <a:r>
              <a:rPr lang="en-US" sz="2000"/>
              <a:t>Assisting underserved communities</a:t>
            </a:r>
          </a:p>
          <a:p>
            <a:pPr marL="457189" lvl="1" indent="0">
              <a:buNone/>
            </a:pPr>
            <a:endParaRPr lang="en-US" sz="533"/>
          </a:p>
          <a:p>
            <a:pPr marL="457189" lvl="1" indent="0">
              <a:buNone/>
            </a:pPr>
            <a:endParaRPr lang="en-US" sz="2000"/>
          </a:p>
          <a:p>
            <a:pPr marL="457189" lvl="1" indent="0" algn="ctr">
              <a:buNone/>
            </a:pPr>
            <a:r>
              <a:rPr lang="en-US" sz="2000"/>
              <a:t>Program information posted on NJCEP website at:</a:t>
            </a:r>
          </a:p>
          <a:p>
            <a:pPr marL="457189" lvl="1" indent="0" algn="ctr">
              <a:buNone/>
            </a:pPr>
            <a:r>
              <a:rPr lang="en-US" sz="1867">
                <a:hlinkClick r:id="rId3"/>
              </a:rPr>
              <a:t>NJCleanEnergy.com/</a:t>
            </a:r>
            <a:r>
              <a:rPr lang="en-US" sz="1867" err="1">
                <a:hlinkClick r:id="rId3"/>
              </a:rPr>
              <a:t>SSBStimulus</a:t>
            </a:r>
            <a:endParaRPr lang="en-US" sz="1867"/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2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2F47CF-B21A-4728-9DA8-5B26C1E7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623"/>
            <a:ext cx="10515600" cy="4492045"/>
          </a:xfrm>
        </p:spPr>
        <p:txBody>
          <a:bodyPr/>
          <a:lstStyle/>
          <a:p>
            <a:r>
              <a:rPr lang="en-US" sz="2400" b="1">
                <a:latin typeface="Helvetica "/>
              </a:rPr>
              <a:t>Boards of Education </a:t>
            </a:r>
            <a:r>
              <a:rPr lang="en-US" sz="2400">
                <a:latin typeface="Helvetica "/>
              </a:rPr>
              <a:t>include public schools, such as local school districts, consolidated school districts, regional school districts, county vocational schools, and charter schools.</a:t>
            </a:r>
          </a:p>
          <a:p>
            <a:pPr lvl="1"/>
            <a:r>
              <a:rPr lang="en-US" sz="2000">
                <a:latin typeface="Helvetica "/>
              </a:rPr>
              <a:t>Private schools are not eligible.</a:t>
            </a:r>
          </a:p>
          <a:p>
            <a:pPr lvl="1"/>
            <a:r>
              <a:rPr lang="en-US" sz="2000">
                <a:latin typeface="Helvetica "/>
              </a:rPr>
              <a:t>Non-profit organizations are not eligible.</a:t>
            </a:r>
          </a:p>
          <a:p>
            <a:pPr lvl="1"/>
            <a:endParaRPr lang="en-US" sz="2000">
              <a:latin typeface="Helvetica "/>
            </a:endParaRPr>
          </a:p>
          <a:p>
            <a:r>
              <a:rPr lang="en-US" sz="2400" b="1">
                <a:latin typeface="Helvetica "/>
              </a:rPr>
              <a:t>Small Businesses</a:t>
            </a:r>
            <a:r>
              <a:rPr lang="en-US" sz="2400">
                <a:latin typeface="Helvetica "/>
              </a:rPr>
              <a:t> include New Jersey-based businesses which:</a:t>
            </a:r>
          </a:p>
          <a:p>
            <a:pPr lvl="1"/>
            <a:r>
              <a:rPr lang="en-US">
                <a:latin typeface="Helvetica "/>
              </a:rPr>
              <a:t>Are independently owned and operated;</a:t>
            </a:r>
          </a:p>
          <a:p>
            <a:pPr lvl="1"/>
            <a:r>
              <a:rPr lang="en-US">
                <a:latin typeface="Helvetica "/>
              </a:rPr>
              <a:t>Have no more than 100 full-time employees;</a:t>
            </a:r>
          </a:p>
          <a:p>
            <a:pPr lvl="1"/>
            <a:r>
              <a:rPr lang="en-US">
                <a:latin typeface="Helvetica "/>
              </a:rPr>
              <a:t>Have annual gross revenues that does not exceed $12 million; AND</a:t>
            </a:r>
          </a:p>
          <a:p>
            <a:pPr lvl="1"/>
            <a:r>
              <a:rPr lang="en-US">
                <a:latin typeface="Helvetica "/>
              </a:rPr>
              <a:t>Are </a:t>
            </a:r>
            <a:r>
              <a:rPr lang="en-US" b="1">
                <a:latin typeface="Helvetica "/>
              </a:rPr>
              <a:t>certified</a:t>
            </a:r>
            <a:r>
              <a:rPr lang="en-US">
                <a:latin typeface="Helvetica "/>
              </a:rPr>
              <a:t> by the State as a women or minority-owned business</a:t>
            </a:r>
          </a:p>
          <a:p>
            <a:pPr marL="683667" lvl="1" indent="0">
              <a:buNone/>
            </a:pPr>
            <a:r>
              <a:rPr lang="en-US">
                <a:solidFill>
                  <a:srgbClr val="77C19A"/>
                </a:solidFill>
                <a:latin typeface="Helvetica 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https://business.nj.gov/pages/certifications</a:t>
            </a:r>
            <a:r>
              <a:rPr lang="en-US">
                <a:solidFill>
                  <a:srgbClr val="77C19A"/>
                </a:solidFill>
                <a:latin typeface="Helvetica "/>
              </a:rPr>
              <a:t> </a:t>
            </a:r>
          </a:p>
          <a:p>
            <a:pPr marL="457189" lvl="1" indent="0">
              <a:buNone/>
            </a:pPr>
            <a:endParaRPr lang="en-US">
              <a:solidFill>
                <a:srgbClr val="000000"/>
              </a:solidFill>
              <a:latin typeface="Helvetica "/>
            </a:endParaRPr>
          </a:p>
          <a:p>
            <a:endParaRPr lang="en-US">
              <a:latin typeface="Helvetica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20C713-A93A-4869-A02F-9A5E99C9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Eligibility</a:t>
            </a:r>
          </a:p>
        </p:txBody>
      </p:sp>
    </p:spTree>
    <p:extLst>
      <p:ext uri="{BB962C8B-B14F-4D97-AF65-F5344CB8AC3E}">
        <p14:creationId xmlns:p14="http://schemas.microsoft.com/office/powerpoint/2010/main" val="100334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9503" y="1362173"/>
            <a:ext cx="9204291" cy="4631781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065">
              <a:spcBef>
                <a:spcPts val="275"/>
              </a:spcBef>
              <a:tabLst>
                <a:tab pos="184146" algn="l"/>
              </a:tabLst>
            </a:pPr>
            <a:r>
              <a:rPr lang="en-US" sz="26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</a:t>
            </a:r>
            <a:r>
              <a:rPr sz="2667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Grants</a:t>
            </a:r>
            <a:r>
              <a:rPr sz="2667" b="1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2667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cover</a:t>
            </a:r>
            <a:r>
              <a:rPr sz="2667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2667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up to</a:t>
            </a:r>
            <a:r>
              <a:rPr sz="2667" b="1" spc="-1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2667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75%</a:t>
            </a:r>
            <a:r>
              <a:rPr sz="2667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2667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</a:t>
            </a:r>
            <a:r>
              <a:rPr sz="2667" b="1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2667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costs</a:t>
            </a:r>
            <a:endParaRPr lang="en-US" sz="2667" b="1" spc="-5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12065">
              <a:spcBef>
                <a:spcPts val="275"/>
              </a:spcBef>
              <a:tabLst>
                <a:tab pos="184146" algn="l"/>
              </a:tabLst>
            </a:pPr>
            <a:endParaRPr sz="1067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527037" marR="5080" lvl="1" indent="-172081">
              <a:lnSpc>
                <a:spcPts val="2269"/>
              </a:lnSpc>
              <a:spcBef>
                <a:spcPts val="440"/>
              </a:spcBef>
              <a:buFontTx/>
              <a:buChar char="•"/>
              <a:tabLst>
                <a:tab pos="527672" algn="l"/>
              </a:tabLst>
            </a:pP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Utility program funding and financing may </a:t>
            </a:r>
            <a:r>
              <a:rPr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be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available for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the remainder.</a:t>
            </a:r>
          </a:p>
          <a:p>
            <a:pPr marL="354956" marR="5080" lvl="1">
              <a:lnSpc>
                <a:spcPts val="2269"/>
              </a:lnSpc>
              <a:spcBef>
                <a:spcPts val="440"/>
              </a:spcBef>
              <a:tabLst>
                <a:tab pos="527672" algn="l"/>
              </a:tabLst>
            </a:pPr>
            <a:r>
              <a:rPr sz="2100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endParaRPr lang="en-US" sz="2100" spc="-571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150280" marR="5080" lvl="1">
              <a:lnSpc>
                <a:spcPts val="2269"/>
              </a:lnSpc>
              <a:spcBef>
                <a:spcPts val="440"/>
              </a:spcBef>
              <a:spcAft>
                <a:spcPts val="1333"/>
              </a:spcAft>
              <a:tabLst>
                <a:tab pos="527672" algn="l"/>
              </a:tabLst>
            </a:pPr>
            <a:r>
              <a:rPr lang="en-US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Program Grant</a:t>
            </a:r>
            <a:r>
              <a:rPr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</a:t>
            </a:r>
            <a:r>
              <a:rPr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aps:</a:t>
            </a:r>
            <a:r>
              <a:rPr lang="en-US" b="1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150280" marR="5080" lvl="1">
              <a:lnSpc>
                <a:spcPts val="2269"/>
              </a:lnSpc>
              <a:spcBef>
                <a:spcPts val="440"/>
              </a:spcBef>
              <a:spcAft>
                <a:spcPts val="1333"/>
              </a:spcAft>
              <a:tabLst>
                <a:tab pos="527672" algn="l"/>
              </a:tabLst>
            </a:pPr>
            <a:r>
              <a:rPr lang="en-US" sz="2133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Tier 1 – Applicants located in municipalities under 50,000 residents:</a:t>
            </a:r>
            <a:endParaRPr sz="2133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527037" lvl="1" indent="-172081">
              <a:spcBef>
                <a:spcPts val="155"/>
              </a:spcBef>
              <a:spcAft>
                <a:spcPts val="1333"/>
              </a:spcAft>
              <a:buFontTx/>
              <a:buChar char="•"/>
              <a:tabLst>
                <a:tab pos="527672" algn="l"/>
              </a:tabLst>
            </a:pP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Boards</a:t>
            </a:r>
            <a:r>
              <a:rPr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Education </a:t>
            </a:r>
            <a:r>
              <a:rPr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</a:t>
            </a:r>
            <a:r>
              <a:rPr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$5</a:t>
            </a:r>
            <a:r>
              <a:rPr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million</a:t>
            </a:r>
            <a:r>
              <a:rPr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per</a:t>
            </a:r>
            <a:r>
              <a:rPr sz="1867" spc="-1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entity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combined HVAC and Plumbing</a:t>
            </a:r>
            <a:endParaRPr sz="1867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527037" lvl="1" indent="-172081">
              <a:spcBef>
                <a:spcPts val="151"/>
              </a:spcBef>
              <a:spcAft>
                <a:spcPts val="1333"/>
              </a:spcAft>
              <a:buFontTx/>
              <a:buChar char="•"/>
              <a:tabLst>
                <a:tab pos="527672" algn="l"/>
              </a:tabLst>
            </a:pP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Small</a:t>
            </a:r>
            <a:r>
              <a:rPr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Businesses</a:t>
            </a:r>
            <a:r>
              <a:rPr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$500,000</a:t>
            </a:r>
            <a:r>
              <a:rPr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per</a:t>
            </a:r>
            <a:r>
              <a:rPr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entity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combined HVAC and Plumbing</a:t>
            </a:r>
          </a:p>
          <a:p>
            <a:pPr marL="150280" marR="5080" lvl="1">
              <a:lnSpc>
                <a:spcPts val="2269"/>
              </a:lnSpc>
              <a:spcBef>
                <a:spcPts val="440"/>
              </a:spcBef>
              <a:spcAft>
                <a:spcPts val="1333"/>
              </a:spcAft>
              <a:tabLst>
                <a:tab pos="527672" algn="l"/>
              </a:tabLst>
            </a:pPr>
            <a:r>
              <a:rPr lang="en-US" sz="2133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Tier 2 – Applicants located in municipalities with 50,000+ residents:</a:t>
            </a:r>
          </a:p>
          <a:p>
            <a:pPr marL="527037" lvl="1" indent="-172081">
              <a:spcBef>
                <a:spcPts val="155"/>
              </a:spcBef>
              <a:spcAft>
                <a:spcPts val="1333"/>
              </a:spcAft>
              <a:buFontTx/>
              <a:buChar char="•"/>
              <a:tabLst>
                <a:tab pos="527672" algn="l"/>
              </a:tabLst>
            </a:pP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Boards</a:t>
            </a:r>
            <a:r>
              <a:rPr lang="en-US"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Education </a:t>
            </a:r>
            <a:r>
              <a:rPr lang="en-US"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</a:t>
            </a:r>
            <a:r>
              <a:rPr lang="en-US"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$5</a:t>
            </a:r>
            <a:r>
              <a:rPr lang="en-US"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million</a:t>
            </a:r>
            <a:r>
              <a:rPr lang="en-US"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per</a:t>
            </a:r>
            <a:r>
              <a:rPr lang="en-US" sz="1867" spc="-1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entity per HVAC and per Plumbing</a:t>
            </a:r>
            <a:endParaRPr lang="en-US" sz="1867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527037" lvl="1" indent="-172081">
              <a:spcBef>
                <a:spcPts val="151"/>
              </a:spcBef>
              <a:spcAft>
                <a:spcPts val="1333"/>
              </a:spcAft>
              <a:buFontTx/>
              <a:buChar char="•"/>
              <a:tabLst>
                <a:tab pos="527672" algn="l"/>
              </a:tabLst>
            </a:pP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Small</a:t>
            </a:r>
            <a:r>
              <a:rPr lang="en-US"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Businesses</a:t>
            </a:r>
            <a:r>
              <a:rPr lang="en-US"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$500,000</a:t>
            </a:r>
            <a:r>
              <a:rPr lang="en-US" sz="1867" spc="-1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per</a:t>
            </a:r>
            <a:r>
              <a:rPr lang="en-US" sz="1867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67" spc="-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entity per HVAC and per Plumbing</a:t>
            </a:r>
            <a:endParaRPr lang="en-US" sz="2100" spc="-5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C0D9C6-46C3-4761-8B54-E831B29B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Incentives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63DF8-045F-4B5C-AD57-3CF2099E3BFD}"/>
              </a:ext>
            </a:extLst>
          </p:cNvPr>
          <p:cNvSpPr txBox="1"/>
          <p:nvPr/>
        </p:nvSpPr>
        <p:spPr>
          <a:xfrm>
            <a:off x="495656" y="933779"/>
            <a:ext cx="492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NJCleanEnergy.com/SSBStimulus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20119-C39B-4CB4-90E9-C3A523A4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9543-EFA7-49FE-9FBA-0A7EAC2E5F0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B7A909-1464-4F47-AE18-8E2B2E79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Overview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2018FA-0717-454F-A320-6809A2CBE32C}"/>
              </a:ext>
            </a:extLst>
          </p:cNvPr>
          <p:cNvGrpSpPr/>
          <p:nvPr/>
        </p:nvGrpSpPr>
        <p:grpSpPr>
          <a:xfrm>
            <a:off x="7088294" y="1773427"/>
            <a:ext cx="4135476" cy="3765164"/>
            <a:chOff x="4671645" y="1269024"/>
            <a:chExt cx="3101607" cy="282387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B386BD5-0B55-47FC-AE98-2A7DB1AB0018}"/>
                </a:ext>
              </a:extLst>
            </p:cNvPr>
            <p:cNvSpPr/>
            <p:nvPr/>
          </p:nvSpPr>
          <p:spPr>
            <a:xfrm>
              <a:off x="4671646" y="1269024"/>
              <a:ext cx="3101606" cy="7473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>
                  <a:latin typeface="Helvetica "/>
                </a:rPr>
                <a:t>Plumbing &amp; Appliances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9E0BA36-70B3-49E3-8B0D-52A81210E877}"/>
                </a:ext>
              </a:extLst>
            </p:cNvPr>
            <p:cNvSpPr/>
            <p:nvPr/>
          </p:nvSpPr>
          <p:spPr>
            <a:xfrm>
              <a:off x="4671645" y="2189284"/>
              <a:ext cx="3101607" cy="1903613"/>
            </a:xfrm>
            <a:prstGeom prst="roundRect">
              <a:avLst>
                <a:gd name="adj" fmla="val 7540"/>
              </a:avLst>
            </a:prstGeom>
            <a:solidFill>
              <a:srgbClr val="147BD1">
                <a:alpha val="74902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endParaRPr lang="en-US" sz="2000">
                <a:latin typeface="Helvetica "/>
              </a:endParaRP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Low-flow devices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Toilets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Urinals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Commercial dishwashers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Ice makers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Clothes washers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endParaRPr lang="en-US" sz="2000">
                <a:latin typeface="Helvetica 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C9258F-1FEF-4CE1-9F1A-A12DF0378D62}"/>
              </a:ext>
            </a:extLst>
          </p:cNvPr>
          <p:cNvGrpSpPr/>
          <p:nvPr/>
        </p:nvGrpSpPr>
        <p:grpSpPr>
          <a:xfrm>
            <a:off x="954259" y="1773427"/>
            <a:ext cx="5146019" cy="3765165"/>
            <a:chOff x="624254" y="1274885"/>
            <a:chExt cx="3859514" cy="28238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E24DDE1-6441-470E-A0A8-626EB38BAA99}"/>
                </a:ext>
              </a:extLst>
            </p:cNvPr>
            <p:cNvSpPr/>
            <p:nvPr/>
          </p:nvSpPr>
          <p:spPr>
            <a:xfrm>
              <a:off x="624254" y="1274885"/>
              <a:ext cx="3859514" cy="7473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>
                  <a:latin typeface="Helvetica "/>
                </a:rPr>
                <a:t>HVAC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7C9794-C373-4641-B874-C9E2B17BE347}"/>
                </a:ext>
              </a:extLst>
            </p:cNvPr>
            <p:cNvSpPr/>
            <p:nvPr/>
          </p:nvSpPr>
          <p:spPr>
            <a:xfrm>
              <a:off x="624254" y="2189285"/>
              <a:ext cx="1591408" cy="58029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>
                  <a:latin typeface="Helvetica "/>
                </a:rPr>
                <a:t>Maintenance Pathway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6CAC20-DA32-449C-B91C-95643AA72EA1}"/>
                </a:ext>
              </a:extLst>
            </p:cNvPr>
            <p:cNvSpPr/>
            <p:nvPr/>
          </p:nvSpPr>
          <p:spPr>
            <a:xfrm>
              <a:off x="2288920" y="2189285"/>
              <a:ext cx="2194848" cy="58029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>
                  <a:latin typeface="Helvetica "/>
                </a:rPr>
                <a:t>Replacement/ </a:t>
              </a:r>
            </a:p>
            <a:p>
              <a:pPr algn="ctr"/>
              <a:r>
                <a:rPr lang="en-US" sz="2133">
                  <a:latin typeface="Helvetica "/>
                </a:rPr>
                <a:t>New Pathway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DB33DB-CA47-4039-82B6-8FADCAFC4867}"/>
                </a:ext>
              </a:extLst>
            </p:cNvPr>
            <p:cNvSpPr/>
            <p:nvPr/>
          </p:nvSpPr>
          <p:spPr>
            <a:xfrm>
              <a:off x="624254" y="2936631"/>
              <a:ext cx="1591408" cy="1162127"/>
            </a:xfrm>
            <a:prstGeom prst="roundRect">
              <a:avLst>
                <a:gd name="adj" fmla="val 11159"/>
              </a:avLst>
            </a:prstGeom>
            <a:solidFill>
              <a:srgbClr val="02903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Maintain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Repair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Upgrade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B33BFA8-4566-4C5E-ACFD-961F2CE6ED7F}"/>
                </a:ext>
              </a:extLst>
            </p:cNvPr>
            <p:cNvSpPr/>
            <p:nvPr/>
          </p:nvSpPr>
          <p:spPr>
            <a:xfrm>
              <a:off x="2288920" y="2936631"/>
              <a:ext cx="2194848" cy="1162128"/>
            </a:xfrm>
            <a:prstGeom prst="roundRect">
              <a:avLst>
                <a:gd name="adj" fmla="val 11159"/>
              </a:avLst>
            </a:prstGeom>
            <a:solidFill>
              <a:srgbClr val="02903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New systems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Replaced systems or units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1349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2279" y="1625361"/>
            <a:ext cx="10259685" cy="856132"/>
          </a:xfrm>
          <a:prstGeom prst="rect">
            <a:avLst/>
          </a:prstGeom>
        </p:spPr>
        <p:txBody>
          <a:bodyPr vert="horz" wrap="square" lIns="0" tIns="34925" rIns="0" bIns="0" rtlCol="0" anchor="t">
            <a:spAutoFit/>
          </a:bodyPr>
          <a:lstStyle/>
          <a:p>
            <a:pPr marL="11853" defTabSz="1219170">
              <a:spcBef>
                <a:spcPts val="275"/>
              </a:spcBef>
              <a:tabLst>
                <a:tab pos="184146" algn="l"/>
              </a:tabLst>
              <a:defRPr/>
            </a:pPr>
            <a:r>
              <a:rPr lang="en-US" sz="2667" spc="-5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ＭＳ Ｐゴシック"/>
                <a:cs typeface="Arial"/>
              </a:rPr>
              <a:t>Apply to your local utility if your utility company offers rebates for your project</a:t>
            </a:r>
            <a:endParaRPr lang="en-US" sz="2400">
              <a:solidFill>
                <a:prstClr val="black">
                  <a:lumMod val="65000"/>
                  <a:lumOff val="35000"/>
                </a:prstClr>
              </a:solidFill>
              <a:ea typeface="ＭＳ Ｐゴシック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C0D9C6-46C3-4761-8B54-E831B29B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21920" tIns="60960" rIns="121920" bIns="60960" anchor="ctr"/>
          <a:lstStyle/>
          <a:p>
            <a:r>
              <a:rPr lang="en-US" sz="3733"/>
              <a:t>SSB Stimulus Application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63DF8-045F-4B5C-AD57-3CF2099E3BFD}"/>
              </a:ext>
            </a:extLst>
          </p:cNvPr>
          <p:cNvSpPr txBox="1"/>
          <p:nvPr/>
        </p:nvSpPr>
        <p:spPr>
          <a:xfrm>
            <a:off x="495656" y="933779"/>
            <a:ext cx="492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6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NJCleanEnergy.com/SSBStimulus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4BE48-9328-47D2-918E-E6D0A6A89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805" y="2190728"/>
            <a:ext cx="3846616" cy="1005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A604C-289A-4AA3-A8EB-8F54C3645CA8}"/>
              </a:ext>
            </a:extLst>
          </p:cNvPr>
          <p:cNvSpPr txBox="1"/>
          <p:nvPr/>
        </p:nvSpPr>
        <p:spPr>
          <a:xfrm>
            <a:off x="621101" y="1407889"/>
            <a:ext cx="158142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5867">
                <a:solidFill>
                  <a:srgbClr val="1894D2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C91A4-8538-4DDC-B37B-04061AAAE2D8}"/>
              </a:ext>
            </a:extLst>
          </p:cNvPr>
          <p:cNvSpPr txBox="1"/>
          <p:nvPr/>
        </p:nvSpPr>
        <p:spPr>
          <a:xfrm>
            <a:off x="621102" y="4814218"/>
            <a:ext cx="108117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5867">
                <a:solidFill>
                  <a:srgbClr val="1894D2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4E402-C9DF-4C71-9947-1D1E4654DEE5}"/>
              </a:ext>
            </a:extLst>
          </p:cNvPr>
          <p:cNvSpPr txBox="1"/>
          <p:nvPr/>
        </p:nvSpPr>
        <p:spPr>
          <a:xfrm>
            <a:off x="1702279" y="5114091"/>
            <a:ext cx="10604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spc="-5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Apply for the NJCEP School and Small Business Stimulus Program </a:t>
            </a:r>
            <a:endParaRPr lang="en-US" sz="1867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1CDCC2B-9041-4601-BE9C-3DF4B7C74A9E}"/>
              </a:ext>
            </a:extLst>
          </p:cNvPr>
          <p:cNvGraphicFramePr>
            <a:graphicFrameLocks noGrp="1"/>
          </p:cNvGraphicFramePr>
          <p:nvPr/>
        </p:nvGraphicFramePr>
        <p:xfrm>
          <a:off x="1702279" y="3399447"/>
          <a:ext cx="4812821" cy="98425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891821">
                  <a:extLst>
                    <a:ext uri="{9D8B030D-6E8A-4147-A177-3AD203B41FA5}">
                      <a16:colId xmlns:a16="http://schemas.microsoft.com/office/drawing/2014/main" val="239392277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477457727"/>
                    </a:ext>
                  </a:extLst>
                </a:gridCol>
              </a:tblGrid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Electric </a:t>
                      </a:r>
                      <a:r>
                        <a:rPr lang="en-US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Providers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Commercial &amp; Industrial Programs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344611531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Public Service Electric &amp; 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4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 and </a:t>
                      </a:r>
                      <a:r>
                        <a:rPr lang="en-US" sz="1100" u="sng">
                          <a:effectLst/>
                          <a:hlinkClick r:id="rId5"/>
                        </a:rPr>
                        <a:t>Email</a:t>
                      </a:r>
                      <a:r>
                        <a:rPr lang="en-US" sz="1100" u="none">
                          <a:effectLst/>
                        </a:rPr>
                        <a:t> and </a:t>
                      </a:r>
                      <a:r>
                        <a:rPr lang="en-US" sz="1100">
                          <a:effectLst/>
                        </a:rPr>
                        <a:t>Phone: 844-300-7734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805371177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Atlantic City Electric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6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, </a:t>
                      </a:r>
                      <a:r>
                        <a:rPr lang="en-US" sz="1100" u="sng">
                          <a:effectLst/>
                          <a:hlinkClick r:id="rId7"/>
                        </a:rPr>
                        <a:t>Email</a:t>
                      </a:r>
                      <a:r>
                        <a:rPr lang="en-US" sz="1100">
                          <a:effectLst/>
                        </a:rPr>
                        <a:t> and Phone: 866-353-0007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1723728136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Jersey Central Power &amp; Light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8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, </a:t>
                      </a:r>
                      <a:r>
                        <a:rPr lang="en-US" sz="1100" u="sng">
                          <a:effectLst/>
                          <a:hlinkClick r:id="rId9"/>
                        </a:rPr>
                        <a:t>Email</a:t>
                      </a:r>
                      <a:r>
                        <a:rPr lang="en-US" sz="1100">
                          <a:effectLst/>
                        </a:rPr>
                        <a:t> and Phone: 800-662-3115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690923284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 Rockland Electric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10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, </a:t>
                      </a:r>
                      <a:r>
                        <a:rPr lang="en-US" sz="1100" u="sng">
                          <a:effectLst/>
                          <a:hlinkClick r:id="rId11"/>
                        </a:rPr>
                        <a:t>Email</a:t>
                      </a:r>
                      <a:r>
                        <a:rPr lang="en-US" sz="1100">
                          <a:effectLst/>
                        </a:rPr>
                        <a:t> and Phone: 877-434-4100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173333661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D3CD37D-A626-4F6F-8360-B7AB70EE9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772429"/>
              </p:ext>
            </p:extLst>
          </p:nvPr>
        </p:nvGraphicFramePr>
        <p:xfrm>
          <a:off x="6701246" y="3399447"/>
          <a:ext cx="5016137" cy="98425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699928">
                  <a:extLst>
                    <a:ext uri="{9D8B030D-6E8A-4147-A177-3AD203B41FA5}">
                      <a16:colId xmlns:a16="http://schemas.microsoft.com/office/drawing/2014/main" val="3092800950"/>
                    </a:ext>
                  </a:extLst>
                </a:gridCol>
                <a:gridCol w="3316209">
                  <a:extLst>
                    <a:ext uri="{9D8B030D-6E8A-4147-A177-3AD203B41FA5}">
                      <a16:colId xmlns:a16="http://schemas.microsoft.com/office/drawing/2014/main" val="4037725305"/>
                    </a:ext>
                  </a:extLst>
                </a:gridCol>
              </a:tblGrid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Gas Providers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Commercial &amp; Industrial Programs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026831997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Public Service Electric &amp; 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4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 and </a:t>
                      </a:r>
                      <a:r>
                        <a:rPr lang="en-US" sz="1100" u="sng">
                          <a:effectLst/>
                          <a:hlinkClick r:id="rId5"/>
                        </a:rPr>
                        <a:t>Email</a:t>
                      </a:r>
                      <a:r>
                        <a:rPr lang="en-US" sz="1100" u="none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Phone: 844-300-7734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1563171756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New Jersey Natural 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12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 and </a:t>
                      </a:r>
                      <a:r>
                        <a:rPr lang="en-US" sz="1100" u="sng">
                          <a:effectLst/>
                          <a:hlinkClick r:id="rId13"/>
                        </a:rPr>
                        <a:t>Email</a:t>
                      </a:r>
                      <a:r>
                        <a:rPr lang="en-US" sz="1100" u="none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Phone: 877-455-6564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3898647572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South Jersey 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14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 and  Phone: 888-263-7372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639977591"/>
                  </a:ext>
                </a:extLst>
              </a:tr>
              <a:tr h="19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Elizabethtown 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>
                          <a:effectLst/>
                          <a:hlinkClick r:id="rId15"/>
                        </a:rPr>
                        <a:t>Website</a:t>
                      </a:r>
                      <a:r>
                        <a:rPr lang="en-US" sz="1100">
                          <a:effectLst/>
                        </a:rPr>
                        <a:t> and Phone: 888-263-7372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1081503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507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2601-BEE8-45B9-BB2A-A3F50973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HVAC Program</a:t>
            </a:r>
            <a:br>
              <a:rPr lang="en-US"/>
            </a:br>
            <a:r>
              <a:rPr lang="en-US" sz="2400" b="0" cap="none"/>
              <a:t>Ventilation and Energy Efficiency Verification and Repair (SSB-VEEVR)</a:t>
            </a:r>
          </a:p>
        </p:txBody>
      </p:sp>
    </p:spTree>
    <p:extLst>
      <p:ext uri="{BB962C8B-B14F-4D97-AF65-F5344CB8AC3E}">
        <p14:creationId xmlns:p14="http://schemas.microsoft.com/office/powerpoint/2010/main" val="266119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26439"/>
            <a:ext cx="7785849" cy="914400"/>
          </a:xfrm>
          <a:prstGeom prst="rect">
            <a:avLst/>
          </a:prstGeom>
        </p:spPr>
        <p:txBody>
          <a:bodyPr/>
          <a:lstStyle/>
          <a:p>
            <a:r>
              <a:rPr lang="en-US" sz="340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8406" y="1580302"/>
            <a:ext cx="7785848" cy="40368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Introduction to NJBPU and New Jersey’s Clean Energy Program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Energy Efficiency Defined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NJCEP portfolio of program categories: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School and Small Business Stimulus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Local Government Energy Audit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New Construction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Energy Savings Improvement Program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solidFill>
                  <a:srgbClr val="5E6167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676999925"/>
      </p:ext>
    </p:extLst>
  </p:cSld>
  <p:clrMapOvr>
    <a:masterClrMapping/>
  </p:clrMapOvr>
  <p:transition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B7A909-1464-4F47-AE18-8E2B2E79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Overview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C9258F-1FEF-4CE1-9F1A-A12DF0378D62}"/>
              </a:ext>
            </a:extLst>
          </p:cNvPr>
          <p:cNvGrpSpPr/>
          <p:nvPr/>
        </p:nvGrpSpPr>
        <p:grpSpPr>
          <a:xfrm>
            <a:off x="954259" y="1773427"/>
            <a:ext cx="5146019" cy="3765165"/>
            <a:chOff x="624254" y="1274885"/>
            <a:chExt cx="3859514" cy="28238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E24DDE1-6441-470E-A0A8-626EB38BAA99}"/>
                </a:ext>
              </a:extLst>
            </p:cNvPr>
            <p:cNvSpPr/>
            <p:nvPr/>
          </p:nvSpPr>
          <p:spPr>
            <a:xfrm>
              <a:off x="624254" y="1274885"/>
              <a:ext cx="3859514" cy="7473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>
                  <a:latin typeface="Helvetica "/>
                </a:rPr>
                <a:t>HVAC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7C9794-C373-4641-B874-C9E2B17BE347}"/>
                </a:ext>
              </a:extLst>
            </p:cNvPr>
            <p:cNvSpPr/>
            <p:nvPr/>
          </p:nvSpPr>
          <p:spPr>
            <a:xfrm>
              <a:off x="624254" y="2189285"/>
              <a:ext cx="1591408" cy="58029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>
                  <a:latin typeface="Helvetica "/>
                </a:rPr>
                <a:t>Maintenance Pathway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6CAC20-DA32-449C-B91C-95643AA72EA1}"/>
                </a:ext>
              </a:extLst>
            </p:cNvPr>
            <p:cNvSpPr/>
            <p:nvPr/>
          </p:nvSpPr>
          <p:spPr>
            <a:xfrm>
              <a:off x="2288920" y="2189285"/>
              <a:ext cx="2194848" cy="58029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>
                  <a:latin typeface="Helvetica "/>
                </a:rPr>
                <a:t>Replacement/ </a:t>
              </a:r>
            </a:p>
            <a:p>
              <a:pPr algn="ctr"/>
              <a:r>
                <a:rPr lang="en-US" sz="2133">
                  <a:latin typeface="Helvetica "/>
                </a:rPr>
                <a:t>New Pathway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DB33DB-CA47-4039-82B6-8FADCAFC4867}"/>
                </a:ext>
              </a:extLst>
            </p:cNvPr>
            <p:cNvSpPr/>
            <p:nvPr/>
          </p:nvSpPr>
          <p:spPr>
            <a:xfrm>
              <a:off x="624254" y="2936631"/>
              <a:ext cx="1591408" cy="1162127"/>
            </a:xfrm>
            <a:prstGeom prst="roundRect">
              <a:avLst>
                <a:gd name="adj" fmla="val 11159"/>
              </a:avLst>
            </a:prstGeom>
            <a:solidFill>
              <a:srgbClr val="02903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Maintain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Repair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Upgrade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B33BFA8-4566-4C5E-ACFD-961F2CE6ED7F}"/>
                </a:ext>
              </a:extLst>
            </p:cNvPr>
            <p:cNvSpPr/>
            <p:nvPr/>
          </p:nvSpPr>
          <p:spPr>
            <a:xfrm>
              <a:off x="2288920" y="2936631"/>
              <a:ext cx="2194848" cy="1162128"/>
            </a:xfrm>
            <a:prstGeom prst="roundRect">
              <a:avLst>
                <a:gd name="adj" fmla="val 11159"/>
              </a:avLst>
            </a:prstGeom>
            <a:solidFill>
              <a:srgbClr val="02903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New systems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>
                  <a:latin typeface="Helvetica "/>
                </a:rPr>
                <a:t>Replaced systems or units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572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6921A6-6764-4CC7-AE60-93B3E4008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8"/>
            <a:ext cx="5118769" cy="4036859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sz="2400">
                <a:latin typeface="Helvetica "/>
              </a:rPr>
              <a:t>What is it?</a:t>
            </a:r>
          </a:p>
          <a:p>
            <a:pPr>
              <a:lnSpc>
                <a:spcPct val="250000"/>
              </a:lnSpc>
            </a:pPr>
            <a:r>
              <a:rPr lang="en-US" sz="2400">
                <a:latin typeface="Helvetica "/>
              </a:rPr>
              <a:t>Who does it?</a:t>
            </a:r>
          </a:p>
          <a:p>
            <a:pPr>
              <a:lnSpc>
                <a:spcPct val="250000"/>
              </a:lnSpc>
            </a:pPr>
            <a:r>
              <a:rPr lang="en-US" sz="2400">
                <a:latin typeface="Helvetica "/>
              </a:rPr>
              <a:t>Why is it important?</a:t>
            </a:r>
          </a:p>
          <a:p>
            <a:pPr lvl="1">
              <a:lnSpc>
                <a:spcPct val="250000"/>
              </a:lnSpc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  <a:p>
            <a:pPr lvl="1">
              <a:lnSpc>
                <a:spcPct val="250000"/>
              </a:lnSpc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  <a:p>
            <a:pPr lvl="1">
              <a:lnSpc>
                <a:spcPct val="250000"/>
              </a:lnSpc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52DC8D-39D4-4E0D-B4A8-0CDA9E48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What is Assessment and Testing?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315F1A-CA58-465A-879F-B3385465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55" y="1825629"/>
            <a:ext cx="3301427" cy="42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87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C3121-BA3C-43C8-B0C5-797BDF69F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Finding Qualified Personnel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FCBBA51-B20E-4CE7-8A74-BB2FE67489E2}"/>
              </a:ext>
            </a:extLst>
          </p:cNvPr>
          <p:cNvGraphicFramePr>
            <a:graphicFrameLocks noGrp="1"/>
          </p:cNvGraphicFramePr>
          <p:nvPr/>
        </p:nvGraphicFramePr>
        <p:xfrm>
          <a:off x="969136" y="1913658"/>
          <a:ext cx="9882910" cy="3985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455">
                  <a:extLst>
                    <a:ext uri="{9D8B030D-6E8A-4147-A177-3AD203B41FA5}">
                      <a16:colId xmlns:a16="http://schemas.microsoft.com/office/drawing/2014/main" val="4052772673"/>
                    </a:ext>
                  </a:extLst>
                </a:gridCol>
                <a:gridCol w="4941455">
                  <a:extLst>
                    <a:ext uri="{9D8B030D-6E8A-4147-A177-3AD203B41FA5}">
                      <a16:colId xmlns:a16="http://schemas.microsoft.com/office/drawing/2014/main" val="259865478"/>
                    </a:ext>
                  </a:extLst>
                </a:gridCol>
              </a:tblGrid>
              <a:tr h="539528">
                <a:tc gridSpan="2">
                  <a:txBody>
                    <a:bodyPr/>
                    <a:lstStyle/>
                    <a:p>
                      <a:r>
                        <a:rPr lang="en-US" sz="2100">
                          <a:latin typeface="Helvetica "/>
                        </a:rPr>
                        <a:t>Testing and Balancing Technicians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70821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700" b="1">
                          <a:latin typeface="Helvetica "/>
                        </a:rPr>
                        <a:t>AABC</a:t>
                      </a:r>
                    </a:p>
                    <a:p>
                      <a:r>
                        <a:rPr lang="en-US" sz="1700" kern="1200">
                          <a:solidFill>
                            <a:schemeClr val="dk1"/>
                          </a:solidFill>
                          <a:effectLst/>
                          <a:latin typeface="Helvetica "/>
                          <a:ea typeface="+mn-ea"/>
                          <a:cs typeface="+mn-cs"/>
                        </a:rPr>
                        <a:t>Associated Air Balance Council </a:t>
                      </a:r>
                      <a:endParaRPr lang="en-US" sz="1700">
                        <a:latin typeface="Helvetica 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 fontAlgn="auto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https://www.aabc.com/member-locator-alphabetical-order/</a:t>
                      </a: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</a:rPr>
                        <a:t> </a:t>
                      </a:r>
                    </a:p>
                    <a:p>
                      <a:pPr marL="0" indent="0" fontAlgn="auto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700">
                        <a:latin typeface="Helvetica 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83168484"/>
                  </a:ext>
                </a:extLst>
              </a:tr>
              <a:tr h="14427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latin typeface="Helvetica "/>
                        </a:rPr>
                        <a:t>NEBB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>
                          <a:solidFill>
                            <a:schemeClr val="dk1"/>
                          </a:solidFill>
                          <a:effectLst/>
                          <a:latin typeface="Helvetica "/>
                          <a:ea typeface="+mn-ea"/>
                          <a:cs typeface="+mn-cs"/>
                        </a:rPr>
                        <a:t>National Environmental Balancing Bureau</a:t>
                      </a:r>
                      <a:endParaRPr lang="en-US" sz="1700">
                        <a:latin typeface="Helvetica "/>
                      </a:endParaRPr>
                    </a:p>
                    <a:p>
                      <a:endParaRPr lang="en-US" sz="1700">
                        <a:latin typeface="Helvetica 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https://online.nebb.org/nebbssa/f?p=NEBBSSA:17800:4175906800707</a:t>
                      </a: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</a:rPr>
                        <a:t> </a:t>
                      </a:r>
                    </a:p>
                    <a:p>
                      <a:pPr marL="0" lvl="0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1700" i="1">
                          <a:latin typeface="Helvetica "/>
                        </a:rPr>
                        <a:t>(search for “Testing and Balancing of Environmental Systems”)</a:t>
                      </a:r>
                    </a:p>
                    <a:p>
                      <a:endParaRPr lang="en-US" sz="1700">
                        <a:latin typeface="Helvetica 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37196218"/>
                  </a:ext>
                </a:extLst>
              </a:tr>
              <a:tr h="1089231">
                <a:tc>
                  <a:txBody>
                    <a:bodyPr/>
                    <a:lstStyle/>
                    <a:p>
                      <a:r>
                        <a:rPr lang="en-US" sz="1700" b="1">
                          <a:latin typeface="Helvetica "/>
                        </a:rPr>
                        <a:t>TABB</a:t>
                      </a:r>
                    </a:p>
                    <a:p>
                      <a:r>
                        <a:rPr lang="en-US" sz="1700">
                          <a:latin typeface="Helvetica "/>
                        </a:rPr>
                        <a:t>Testing, Adjusting and Balancing Bureau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https://www.tabbcertified.org/find-a-contractor/</a:t>
                      </a: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</a:rPr>
                        <a:t> </a:t>
                      </a:r>
                    </a:p>
                    <a:p>
                      <a:pPr marL="0" lvl="0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1700" i="1">
                          <a:latin typeface="Helvetica "/>
                        </a:rPr>
                        <a:t>(search for “TABB Contractor”)</a:t>
                      </a:r>
                      <a:endParaRPr lang="en-US" sz="1700">
                        <a:latin typeface="Helvetica 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3687515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4CB931F-FD55-49B4-961A-D37275EAFF75}"/>
              </a:ext>
            </a:extLst>
          </p:cNvPr>
          <p:cNvSpPr txBox="1"/>
          <p:nvPr/>
        </p:nvSpPr>
        <p:spPr>
          <a:xfrm>
            <a:off x="5651575" y="1343320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Or:</a:t>
            </a:r>
          </a:p>
        </p:txBody>
      </p:sp>
    </p:spTree>
    <p:extLst>
      <p:ext uri="{BB962C8B-B14F-4D97-AF65-F5344CB8AC3E}">
        <p14:creationId xmlns:p14="http://schemas.microsoft.com/office/powerpoint/2010/main" val="340630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C3121-BA3C-43C8-B0C5-797BDF69F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Finding Qualified Personnel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FCBBA51-B20E-4CE7-8A74-BB2FE6748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29458"/>
              </p:ext>
            </p:extLst>
          </p:nvPr>
        </p:nvGraphicFramePr>
        <p:xfrm>
          <a:off x="500332" y="1740538"/>
          <a:ext cx="11191336" cy="3717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5697">
                  <a:extLst>
                    <a:ext uri="{9D8B030D-6E8A-4147-A177-3AD203B41FA5}">
                      <a16:colId xmlns:a16="http://schemas.microsoft.com/office/drawing/2014/main" val="4052772673"/>
                    </a:ext>
                  </a:extLst>
                </a:gridCol>
                <a:gridCol w="6935639">
                  <a:extLst>
                    <a:ext uri="{9D8B030D-6E8A-4147-A177-3AD203B41FA5}">
                      <a16:colId xmlns:a16="http://schemas.microsoft.com/office/drawing/2014/main" val="259865478"/>
                    </a:ext>
                  </a:extLst>
                </a:gridCol>
              </a:tblGrid>
              <a:tr h="478548">
                <a:tc gridSpan="2">
                  <a:txBody>
                    <a:bodyPr/>
                    <a:lstStyle/>
                    <a:p>
                      <a:r>
                        <a:rPr lang="en-US" sz="2100">
                          <a:latin typeface="Helvetica "/>
                        </a:rPr>
                        <a:t>Certified Energy Auditor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708212"/>
                  </a:ext>
                </a:extLst>
              </a:tr>
              <a:tr h="512284">
                <a:tc>
                  <a:txBody>
                    <a:bodyPr/>
                    <a:lstStyle/>
                    <a:p>
                      <a:r>
                        <a:rPr lang="en-US" sz="1700" b="1">
                          <a:latin typeface="Helvetica "/>
                        </a:rPr>
                        <a:t>Professional Engineer (PE)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 fontAlgn="auto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700">
                          <a:latin typeface="Helvetica "/>
                        </a:rPr>
                        <a:t>Existing engineering relationships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83168484"/>
                  </a:ext>
                </a:extLst>
              </a:tr>
              <a:tr h="755543">
                <a:tc>
                  <a:txBody>
                    <a:bodyPr/>
                    <a:lstStyle/>
                    <a:p>
                      <a:r>
                        <a:rPr lang="en-US" sz="1700" b="1">
                          <a:latin typeface="Helvetica "/>
                        </a:rPr>
                        <a:t>Certified Energy Manager </a:t>
                      </a:r>
                      <a:r>
                        <a:rPr lang="en-US" sz="1700" b="0">
                          <a:latin typeface="Helvetica "/>
                        </a:rPr>
                        <a:t>Certification</a:t>
                      </a:r>
                    </a:p>
                    <a:p>
                      <a:r>
                        <a:rPr lang="en-US" sz="1700">
                          <a:latin typeface="Helvetica "/>
                        </a:rPr>
                        <a:t>(Association of Energy Engineers)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</a:rPr>
                        <a:t>Being added to NJCEP website…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37196218"/>
                  </a:ext>
                </a:extLst>
              </a:tr>
              <a:tr h="1971040">
                <a:tc>
                  <a:txBody>
                    <a:bodyPr/>
                    <a:lstStyle/>
                    <a:p>
                      <a:r>
                        <a:rPr lang="en-US" sz="1700" b="1">
                          <a:latin typeface="Helvetica "/>
                        </a:rPr>
                        <a:t>Others</a:t>
                      </a:r>
                      <a:r>
                        <a:rPr lang="en-US" sz="1700">
                          <a:latin typeface="Helvetica "/>
                        </a:rPr>
                        <a:t> qualified to perform ASHRAE Level II or III energy audit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</a:rPr>
                        <a:t>Proven competency in energy billing analysis, building performance assessment (to the standard of a Level II ASHRAE energy audit), work scope development, design document review, work scope installation verification and oversight of project progress through construction.</a:t>
                      </a:r>
                    </a:p>
                    <a:p>
                      <a:pPr marL="0" lvl="0" indent="0" fontAlgn="auto">
                        <a:spcAft>
                          <a:spcPts val="0"/>
                        </a:spcAft>
                        <a:buNone/>
                      </a:pPr>
                      <a:endParaRPr lang="en-US" sz="1700">
                        <a:solidFill>
                          <a:schemeClr val="tx1"/>
                        </a:solidFill>
                        <a:latin typeface="Helvetica "/>
                      </a:endParaRPr>
                    </a:p>
                    <a:p>
                      <a:pPr marL="0" lvl="0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</a:rPr>
                        <a:t>Contact</a:t>
                      </a:r>
                      <a:r>
                        <a:rPr lang="en-US" sz="1700">
                          <a:solidFill>
                            <a:srgbClr val="FF0000"/>
                          </a:solidFill>
                          <a:latin typeface="Helvetica "/>
                        </a:rPr>
                        <a:t> </a:t>
                      </a:r>
                      <a:r>
                        <a:rPr lang="en-US" sz="1700">
                          <a:solidFill>
                            <a:schemeClr val="tx1"/>
                          </a:solidFill>
                          <a:latin typeface="Helvetica "/>
                        </a:rPr>
                        <a:t>SSBStimulus@NJCleanEnergy.com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3687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238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4B3F98-2CA7-41A2-BBB3-04FBD7CA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571"/>
            <a:ext cx="10515600" cy="4036859"/>
          </a:xfrm>
        </p:spPr>
        <p:txBody>
          <a:bodyPr/>
          <a:lstStyle/>
          <a:p>
            <a:pPr marL="0" indent="0">
              <a:buNone/>
            </a:pPr>
            <a:r>
              <a:rPr lang="en-US" sz="2133">
                <a:latin typeface="Helvetica "/>
              </a:rPr>
              <a:t>Grant funding may not be used for:</a:t>
            </a:r>
          </a:p>
          <a:p>
            <a:pPr marL="0" indent="0">
              <a:buNone/>
            </a:pPr>
            <a:endParaRPr lang="en-US" sz="2133">
              <a:latin typeface="Helvetica "/>
            </a:endParaRPr>
          </a:p>
          <a:p>
            <a:r>
              <a:rPr lang="en-US" sz="2133">
                <a:latin typeface="Helvetica "/>
              </a:rPr>
              <a:t>Costs for boilers or other types of HVAC equipment that do not directly and significantly affect </a:t>
            </a:r>
            <a:r>
              <a:rPr lang="en-US" sz="2133" b="1">
                <a:latin typeface="Helvetica "/>
              </a:rPr>
              <a:t>ventilation or airflow</a:t>
            </a:r>
            <a:r>
              <a:rPr lang="en-US" sz="2133">
                <a:latin typeface="Helvetica "/>
              </a:rPr>
              <a:t>.</a:t>
            </a:r>
          </a:p>
          <a:p>
            <a:r>
              <a:rPr lang="en-US" sz="2133">
                <a:latin typeface="Helvetica "/>
              </a:rPr>
              <a:t>Costs associated with the use and continuous monitoring of the carbon dioxide monitors, such as electrical improvements, subscription services, storage, and central hubs.</a:t>
            </a:r>
          </a:p>
          <a:p>
            <a:r>
              <a:rPr lang="en-US" sz="2133">
                <a:latin typeface="Helvetica "/>
              </a:rPr>
              <a:t>Purchase of equipment that is not an integral part of the project.</a:t>
            </a:r>
          </a:p>
          <a:p>
            <a:r>
              <a:rPr lang="en-US" sz="2133">
                <a:latin typeface="Helvetica "/>
              </a:rPr>
              <a:t>Consultant fees (other than those for Qualified Personnel and Certified Energy Auditors).</a:t>
            </a:r>
          </a:p>
          <a:p>
            <a:r>
              <a:rPr lang="en-US" sz="2133">
                <a:latin typeface="Helvetica "/>
              </a:rPr>
              <a:t>Equipment </a:t>
            </a:r>
            <a:r>
              <a:rPr lang="en-US" sz="2133" b="1">
                <a:latin typeface="Helvetica "/>
              </a:rPr>
              <a:t>installed</a:t>
            </a:r>
            <a:r>
              <a:rPr lang="en-US" sz="2133">
                <a:latin typeface="Helvetica "/>
              </a:rPr>
              <a:t> prior to Application Approval.</a:t>
            </a:r>
          </a:p>
          <a:p>
            <a:endParaRPr lang="en-US" sz="2133">
              <a:latin typeface="Helvetica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C68DFE-D0EF-412E-A86C-D940BBC0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Ineligible Costs</a:t>
            </a:r>
          </a:p>
        </p:txBody>
      </p:sp>
    </p:spTree>
    <p:extLst>
      <p:ext uri="{BB962C8B-B14F-4D97-AF65-F5344CB8AC3E}">
        <p14:creationId xmlns:p14="http://schemas.microsoft.com/office/powerpoint/2010/main" val="286455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2601-BEE8-45B9-BB2A-A3F50973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Plumbing Program</a:t>
            </a:r>
            <a:br>
              <a:rPr lang="en-US"/>
            </a:br>
            <a:r>
              <a:rPr lang="en-US" sz="2400" b="0" cap="none"/>
              <a:t>Noncompliant Plumbing Fixture and Appliance (SSB-NPFA) </a:t>
            </a:r>
          </a:p>
        </p:txBody>
      </p:sp>
    </p:spTree>
    <p:extLst>
      <p:ext uri="{BB962C8B-B14F-4D97-AF65-F5344CB8AC3E}">
        <p14:creationId xmlns:p14="http://schemas.microsoft.com/office/powerpoint/2010/main" val="4197871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8FF7BF-B796-47B8-8465-D6AC49B27B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8883" y="1903663"/>
          <a:ext cx="6444916" cy="395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33AD946-22CB-4CE2-A07E-92C7AD6C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Plumbing/Appliances - Process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4950C7-C6F6-47BD-91A1-D604B4B71602}"/>
              </a:ext>
            </a:extLst>
          </p:cNvPr>
          <p:cNvGrpSpPr/>
          <p:nvPr/>
        </p:nvGrpSpPr>
        <p:grpSpPr>
          <a:xfrm>
            <a:off x="382694" y="2000833"/>
            <a:ext cx="4135476" cy="3765164"/>
            <a:chOff x="4671645" y="1269024"/>
            <a:chExt cx="3101607" cy="282387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91BB7B2-2F9E-415A-B88C-343C3BCA882D}"/>
                </a:ext>
              </a:extLst>
            </p:cNvPr>
            <p:cNvSpPr/>
            <p:nvPr/>
          </p:nvSpPr>
          <p:spPr>
            <a:xfrm>
              <a:off x="4671646" y="1269024"/>
              <a:ext cx="3101606" cy="7473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>
                  <a:latin typeface="Helvetica "/>
                </a:rPr>
                <a:t>Plumbing &amp; Appliances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BFDF10-C252-45FC-8966-C796C4094FF3}"/>
                </a:ext>
              </a:extLst>
            </p:cNvPr>
            <p:cNvSpPr/>
            <p:nvPr/>
          </p:nvSpPr>
          <p:spPr>
            <a:xfrm>
              <a:off x="4671645" y="2189284"/>
              <a:ext cx="3101607" cy="1903613"/>
            </a:xfrm>
            <a:prstGeom prst="roundRect">
              <a:avLst/>
            </a:prstGeom>
            <a:solidFill>
              <a:srgbClr val="147BD1">
                <a:alpha val="74902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endParaRPr lang="en-US" sz="2133">
                <a:latin typeface="Helvetica "/>
              </a:endParaRP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133">
                  <a:latin typeface="Helvetica "/>
                </a:rPr>
                <a:t>Low-flow devices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133">
                  <a:latin typeface="Helvetica "/>
                </a:rPr>
                <a:t>Toilets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133">
                  <a:latin typeface="Helvetica "/>
                </a:rPr>
                <a:t>Urinals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133">
                  <a:latin typeface="Helvetica "/>
                </a:rPr>
                <a:t>Commercial dishwashers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133">
                  <a:latin typeface="Helvetica "/>
                </a:rPr>
                <a:t>Ice makers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133">
                  <a:latin typeface="Helvetica "/>
                </a:rPr>
                <a:t>Clothes washers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endParaRPr lang="en-US" sz="2133">
                <a:latin typeface="Helvetica 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18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1699AF-D191-4291-824E-A20A0144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800"/>
              </a:spcBef>
              <a:buNone/>
            </a:pPr>
            <a:r>
              <a:rPr lang="en-US" sz="3200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Plumbing Fixtures:</a:t>
            </a:r>
          </a:p>
          <a:p>
            <a:pPr marL="457189" indent="-457189" algn="just">
              <a:lnSpc>
                <a:spcPct val="15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2400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A toilet manufactured to use more than 1.6 gallons of water per flush.</a:t>
            </a:r>
          </a:p>
          <a:p>
            <a:pPr marL="457189" indent="-457189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A urinal manufactured to use more than one gallon of water per flush.</a:t>
            </a:r>
          </a:p>
          <a:p>
            <a:pPr marL="457189" indent="-457189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A showerhead manufactured to have a flow capacity of more than 2.5 gallons of water per minute.</a:t>
            </a:r>
          </a:p>
          <a:p>
            <a:pPr marL="457189" indent="-457189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An interior faucet that emits more than 2.2 gallons of water per minute.</a:t>
            </a:r>
          </a:p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  <a:p>
            <a:pPr marL="0" indent="0">
              <a:buNone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C24A4D-12A8-4B00-BA5E-8995D3CF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What Can You Replace?</a:t>
            </a:r>
          </a:p>
        </p:txBody>
      </p:sp>
    </p:spTree>
    <p:extLst>
      <p:ext uri="{BB962C8B-B14F-4D97-AF65-F5344CB8AC3E}">
        <p14:creationId xmlns:p14="http://schemas.microsoft.com/office/powerpoint/2010/main" val="3475553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21934-1896-45B7-8A20-2AC77DAA7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43" y="1472701"/>
            <a:ext cx="8102600" cy="3607299"/>
          </a:xfrm>
        </p:spPr>
        <p:txBody>
          <a:bodyPr/>
          <a:lstStyle/>
          <a:p>
            <a:pPr marL="0" indent="0" algn="just">
              <a:spcBef>
                <a:spcPts val="1600"/>
              </a:spcBef>
              <a:buNone/>
            </a:pPr>
            <a:r>
              <a:rPr lang="en-US" sz="2667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Appliances:</a:t>
            </a:r>
          </a:p>
          <a:p>
            <a:pPr marL="457189" indent="-457189" algn="just">
              <a:spcBef>
                <a:spcPts val="1600"/>
              </a:spcBef>
              <a:buFont typeface="+mj-lt"/>
              <a:buAutoNum type="arabicPeriod"/>
            </a:pPr>
            <a:r>
              <a:rPr lang="en-US" sz="1867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Commercial dishwasher manufactured before January 1, 2010 that does not meet the efficiency requirement of the ENERGY STAR® Product Specification for Commercial Dishwashers, Version 1.1.</a:t>
            </a:r>
          </a:p>
          <a:p>
            <a:pPr marL="457189" indent="-457189" algn="just">
              <a:spcBef>
                <a:spcPts val="1600"/>
              </a:spcBef>
              <a:buFont typeface="+mj-lt"/>
              <a:buAutoNum type="arabicPeriod"/>
            </a:pPr>
            <a:r>
              <a:rPr lang="en-US" sz="1867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An automatic commercial ice maker manufactured before January 1, 2010 that does not meet the efficiency requirement of the ENERGY STAR Product Specification for Automatic Commercial Ice Makers, Version 1.0.</a:t>
            </a:r>
          </a:p>
          <a:p>
            <a:pPr marL="457189" indent="-457189" algn="just">
              <a:spcBef>
                <a:spcPts val="1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67">
                <a:latin typeface="Helvetica "/>
                <a:ea typeface="Times New Roman" panose="02020603050405020304" pitchFamily="18" charset="0"/>
                <a:cs typeface="Times New Roman" panose="02020603050405020304" pitchFamily="18" charset="0"/>
              </a:rPr>
              <a:t>A commercial clothes washer manufactured before January 1, 2010 that does not meet the efficiency requirement of the ENERGY STAR Product Specification for Clothes Washers, Version 5.0.</a:t>
            </a:r>
            <a:endParaRPr lang="en-US" sz="2667">
              <a:latin typeface="Helvetica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3ACEF9-28ED-48FB-AD61-14ED6C05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What Can You Replace?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A9BB7DC-B9B2-4758-945E-9697ECCC1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246" y="2548072"/>
            <a:ext cx="2318209" cy="2374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395C0B-9F2B-4189-B2C3-307D2D1508D5}"/>
              </a:ext>
            </a:extLst>
          </p:cNvPr>
          <p:cNvSpPr/>
          <p:nvPr/>
        </p:nvSpPr>
        <p:spPr>
          <a:xfrm>
            <a:off x="752643" y="5287275"/>
            <a:ext cx="10990815" cy="6676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latin typeface="Helvetica "/>
              </a:rPr>
              <a:t>Rule of Thumb – Is it more than 10 years old?</a:t>
            </a:r>
          </a:p>
        </p:txBody>
      </p:sp>
    </p:spTree>
    <p:extLst>
      <p:ext uri="{BB962C8B-B14F-4D97-AF65-F5344CB8AC3E}">
        <p14:creationId xmlns:p14="http://schemas.microsoft.com/office/powerpoint/2010/main" val="2453261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2D4ECF-297D-4174-B272-ABE7A497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Plumbing &amp; Appliance – Payment Milestones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7BDDB6A-B667-4BAC-A47C-28F78BB411DD}"/>
              </a:ext>
            </a:extLst>
          </p:cNvPr>
          <p:cNvSpPr txBox="1">
            <a:spLocks/>
          </p:cNvSpPr>
          <p:nvPr/>
        </p:nvSpPr>
        <p:spPr>
          <a:xfrm>
            <a:off x="671712" y="2476842"/>
            <a:ext cx="4747845" cy="197216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400" b="1">
                <a:solidFill>
                  <a:srgbClr val="029035"/>
                </a:solidFill>
                <a:latin typeface="Helvetica "/>
              </a:rPr>
              <a:t>Eligible Costs</a:t>
            </a:r>
          </a:p>
          <a:p>
            <a:pPr fontAlgn="auto">
              <a:spcAft>
                <a:spcPts val="0"/>
              </a:spcAft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Equipment costs</a:t>
            </a:r>
          </a:p>
          <a:p>
            <a:pPr fontAlgn="auto">
              <a:spcAft>
                <a:spcPts val="0"/>
              </a:spcAft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Labor costs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C1FF76B-4AE8-4447-9EDD-F50641DD96A6}"/>
              </a:ext>
            </a:extLst>
          </p:cNvPr>
          <p:cNvSpPr/>
          <p:nvPr/>
        </p:nvSpPr>
        <p:spPr>
          <a:xfrm>
            <a:off x="5571957" y="2140981"/>
            <a:ext cx="2145323" cy="11723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"/>
              </a:rPr>
              <a:t>Payment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76EDD-8C80-4363-9253-E79898B8DC96}"/>
              </a:ext>
            </a:extLst>
          </p:cNvPr>
          <p:cNvSpPr txBox="1"/>
          <p:nvPr/>
        </p:nvSpPr>
        <p:spPr>
          <a:xfrm>
            <a:off x="7869681" y="2451514"/>
            <a:ext cx="416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29035"/>
                </a:solidFill>
                <a:latin typeface="Helvetica "/>
              </a:rPr>
              <a:t>Project Completion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100% of grant</a:t>
            </a:r>
          </a:p>
        </p:txBody>
      </p:sp>
    </p:spTree>
    <p:extLst>
      <p:ext uri="{BB962C8B-B14F-4D97-AF65-F5344CB8AC3E}">
        <p14:creationId xmlns:p14="http://schemas.microsoft.com/office/powerpoint/2010/main" val="219376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ECA0CECD-2884-4972-9A31-D0731B62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6432"/>
            <a:ext cx="9146575" cy="91440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sz="3400">
                <a:sym typeface="Lato Black" charset="0"/>
              </a:rPr>
              <a:t>New Jersey Board of Public Utilities</a:t>
            </a:r>
            <a:endParaRPr lang="en-US" sz="340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A50E97A-9458-42D1-9660-0C6E5C432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64723"/>
            <a:ext cx="7886700" cy="1870298"/>
          </a:xfrm>
        </p:spPr>
        <p:txBody>
          <a:bodyPr>
            <a:normAutofit fontScale="77500" lnSpcReduction="20000"/>
          </a:bodyPr>
          <a:lstStyle/>
          <a:p>
            <a:pPr marL="0" indent="0" algn="ctr" defTabSz="647700">
              <a:lnSpc>
                <a:spcPct val="100000"/>
              </a:lnSpc>
              <a:spcBef>
                <a:spcPts val="600"/>
              </a:spcBef>
              <a:spcAft>
                <a:spcPts val="2000"/>
              </a:spcAft>
              <a:buClr>
                <a:srgbClr val="105F9E"/>
              </a:buClr>
              <a:buNone/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The New Jersey Board of Public Utilities (NJBPU) is the state agency with authority to oversee the regulated utilities, which provide critical services such </a:t>
            </a:r>
            <a:r>
              <a:rPr lang="en-US" sz="2000">
                <a:sym typeface="Lato Bold" charset="0"/>
              </a:rPr>
              <a:t>as natural gas, electricity, water, telecommunications, and cable television.</a:t>
            </a:r>
          </a:p>
          <a:p>
            <a:pPr marL="0" indent="0" algn="ctr" defTabSz="647700">
              <a:lnSpc>
                <a:spcPct val="100000"/>
              </a:lnSpc>
              <a:spcBef>
                <a:spcPts val="600"/>
              </a:spcBef>
              <a:spcAft>
                <a:spcPts val="2000"/>
              </a:spcAft>
              <a:buClr>
                <a:srgbClr val="105F9E"/>
              </a:buClr>
              <a:buNone/>
            </a:pPr>
            <a:r>
              <a:rPr lang="en-US" sz="2000"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NJBPU ensures safe and adequate utility services are provided at reasonable, non-discriminatory rates by developing and regulating a competitive, economically cost effective energy policy that promotes responsible growth and clean renewable energy sources while maintaining a high quality of life in New Jersey. 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25" y="444514"/>
            <a:ext cx="718236" cy="718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31D05-8EA3-4EBB-9B0A-A6D000FF7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24" y="4121437"/>
            <a:ext cx="4293382" cy="1339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4C11C-40EB-406E-8ADB-21D5EC5DE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493" y="4121437"/>
            <a:ext cx="4226011" cy="13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6787"/>
      </p:ext>
    </p:extLst>
  </p:cSld>
  <p:clrMapOvr>
    <a:masterClrMapping/>
  </p:clrMapOvr>
  <p:transition advClick="0"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025910-AB49-4893-8E1C-4422E57E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Plumbing/Appliance - Example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CDE7036-019E-4E88-859D-A83F2E76EECE}"/>
              </a:ext>
            </a:extLst>
          </p:cNvPr>
          <p:cNvGraphicFramePr>
            <a:graphicFrameLocks noGrp="1"/>
          </p:cNvGraphicFramePr>
          <p:nvPr/>
        </p:nvGraphicFramePr>
        <p:xfrm>
          <a:off x="4130042" y="2090174"/>
          <a:ext cx="7793524" cy="453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347">
                  <a:extLst>
                    <a:ext uri="{9D8B030D-6E8A-4147-A177-3AD203B41FA5}">
                      <a16:colId xmlns:a16="http://schemas.microsoft.com/office/drawing/2014/main" val="3921869106"/>
                    </a:ext>
                  </a:extLst>
                </a:gridCol>
                <a:gridCol w="1377696">
                  <a:extLst>
                    <a:ext uri="{9D8B030D-6E8A-4147-A177-3AD203B41FA5}">
                      <a16:colId xmlns:a16="http://schemas.microsoft.com/office/drawing/2014/main" val="162872404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2382096"/>
                    </a:ext>
                  </a:extLst>
                </a:gridCol>
                <a:gridCol w="1377481">
                  <a:extLst>
                    <a:ext uri="{9D8B030D-6E8A-4147-A177-3AD203B41FA5}">
                      <a16:colId xmlns:a16="http://schemas.microsoft.com/office/drawing/2014/main" val="3264923768"/>
                    </a:ext>
                  </a:extLst>
                </a:gridCol>
              </a:tblGrid>
              <a:tr h="36129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Example Budget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023739"/>
                  </a:ext>
                </a:extLst>
              </a:tr>
              <a:tr h="869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 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  <a:latin typeface="Helvetica "/>
                        </a:rPr>
                        <a:t>Materials &amp; Labor per unit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  <a:latin typeface="Helvetica "/>
                        </a:rPr>
                        <a:t># of Units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  <a:latin typeface="Helvetica "/>
                        </a:rPr>
                        <a:t>Total Cost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830635842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Installation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 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 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 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58136563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Faucet Aerators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44903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$10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40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          400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3007778169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Toilets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44903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$776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40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    31,050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2974448021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Urinals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44903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$604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30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    18,113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3450701871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Commercial Dishwasher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44903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$12,000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    12,000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3740135160"/>
                  </a:ext>
                </a:extLst>
              </a:tr>
              <a:tr h="39392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1157356817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  <a:latin typeface="Helvetica "/>
                        </a:rPr>
                        <a:t>Total Project Cost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</a:t>
                      </a:r>
                      <a:r>
                        <a:rPr lang="en-US" sz="1900" b="1" u="none" strike="noStrike">
                          <a:effectLst/>
                          <a:latin typeface="Helvetica "/>
                        </a:rPr>
                        <a:t>$    61,563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1619488218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Grant Funding (75%)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44903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    46,172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2575287132"/>
                  </a:ext>
                </a:extLst>
              </a:tr>
              <a:tr h="36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Customer Commitment (25%)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44903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Helvetica "/>
                        </a:rPr>
                        <a:t> $    15,391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 "/>
                      </a:endParaRPr>
                    </a:p>
                  </a:txBody>
                  <a:tcPr marL="16100" marR="16100" marT="16100" marB="0" anchor="b"/>
                </a:tc>
                <a:extLst>
                  <a:ext uri="{0D108BD9-81ED-4DB2-BD59-A6C34878D82A}">
                    <a16:rowId xmlns:a16="http://schemas.microsoft.com/office/drawing/2014/main" val="5506364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AB70AAD-350B-4EE2-A756-5DBF27BCA607}"/>
              </a:ext>
            </a:extLst>
          </p:cNvPr>
          <p:cNvSpPr txBox="1"/>
          <p:nvPr/>
        </p:nvSpPr>
        <p:spPr>
          <a:xfrm>
            <a:off x="160421" y="1467897"/>
            <a:ext cx="5935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Hypothetical Example:</a:t>
            </a:r>
          </a:p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1 School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Assorted Restrooms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Kitchen with dishwasher</a:t>
            </a:r>
          </a:p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</p:txBody>
      </p:sp>
      <p:pic>
        <p:nvPicPr>
          <p:cNvPr id="8" name="Content Placeholder 7" descr="A picture containing building, sky, outdoor, grass&#10;&#10;Description automatically generated">
            <a:extLst>
              <a:ext uri="{FF2B5EF4-FFF2-40B4-BE49-F238E27FC236}">
                <a16:creationId xmlns:a16="http://schemas.microsoft.com/office/drawing/2014/main" id="{289828D2-692E-4DCB-904B-DCE61151B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992" y="252749"/>
            <a:ext cx="2652040" cy="2521491"/>
          </a:xfrm>
        </p:spPr>
      </p:pic>
    </p:spTree>
    <p:extLst>
      <p:ext uri="{BB962C8B-B14F-4D97-AF65-F5344CB8AC3E}">
        <p14:creationId xmlns:p14="http://schemas.microsoft.com/office/powerpoint/2010/main" val="223447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4B3F98-2CA7-41A2-BBB3-04FBD7CA8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>
                <a:latin typeface="Helvetica "/>
              </a:rPr>
              <a:t>Grant funding may not be used for:</a:t>
            </a:r>
          </a:p>
          <a:p>
            <a:r>
              <a:rPr lang="en-US" sz="2400">
                <a:latin typeface="Helvetica "/>
              </a:rPr>
              <a:t>Purchase of equipment that is not an integral part of the project.</a:t>
            </a:r>
          </a:p>
          <a:p>
            <a:r>
              <a:rPr lang="en-US" sz="2400">
                <a:latin typeface="Helvetica "/>
              </a:rPr>
              <a:t>Consultant fees (other than those for Qualified Personnel and Certified Energy Auditors).</a:t>
            </a:r>
          </a:p>
          <a:p>
            <a:r>
              <a:rPr lang="en-US" sz="2400">
                <a:latin typeface="Helvetica "/>
              </a:rPr>
              <a:t>Equipment installed prior to Application Approval.</a:t>
            </a:r>
          </a:p>
          <a:p>
            <a:endParaRPr lang="en-US" sz="2400">
              <a:latin typeface="Helvetica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C68DFE-D0EF-412E-A86C-D940BBC0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Ineligible Costs</a:t>
            </a:r>
          </a:p>
        </p:txBody>
      </p:sp>
    </p:spTree>
    <p:extLst>
      <p:ext uri="{BB962C8B-B14F-4D97-AF65-F5344CB8AC3E}">
        <p14:creationId xmlns:p14="http://schemas.microsoft.com/office/powerpoint/2010/main" val="3148876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B3B0A-D089-4695-9869-EC60BE4E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1" y="1051400"/>
            <a:ext cx="6101862" cy="5110310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50BCE3D-4424-4C29-A353-DD3482F9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91" y="351027"/>
            <a:ext cx="10381132" cy="914400"/>
          </a:xfrm>
        </p:spPr>
        <p:txBody>
          <a:bodyPr/>
          <a:lstStyle/>
          <a:p>
            <a:r>
              <a:rPr lang="en-US" sz="3733"/>
              <a:t>NJBPU LinkedIn:</a:t>
            </a:r>
          </a:p>
        </p:txBody>
      </p:sp>
    </p:spTree>
    <p:extLst>
      <p:ext uri="{BB962C8B-B14F-4D97-AF65-F5344CB8AC3E}">
        <p14:creationId xmlns:p14="http://schemas.microsoft.com/office/powerpoint/2010/main" val="951530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6691A4-1D34-498E-8057-92E676AF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2"/>
            <a:ext cx="10515600" cy="437524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>
                <a:latin typeface="Helvetica "/>
              </a:rPr>
              <a:t>Program website</a:t>
            </a:r>
          </a:p>
          <a:p>
            <a:pPr marL="457189" lvl="1" indent="0" algn="ctr">
              <a:buNone/>
            </a:pPr>
            <a:r>
              <a:rPr lang="en-US" sz="2667" b="1">
                <a:solidFill>
                  <a:srgbClr val="77C19A"/>
                </a:solidFill>
                <a:latin typeface="Helvetica "/>
              </a:rPr>
              <a:t>NJCleanEnergy.com/SSBStimulus</a:t>
            </a:r>
          </a:p>
          <a:p>
            <a:pPr algn="ctr"/>
            <a:endParaRPr lang="en-US" sz="2400">
              <a:latin typeface="Helvetica "/>
            </a:endParaRPr>
          </a:p>
          <a:p>
            <a:pPr marL="0" indent="0" algn="ctr">
              <a:buNone/>
            </a:pPr>
            <a:r>
              <a:rPr lang="en-US" sz="2400">
                <a:latin typeface="Helvetica "/>
              </a:rPr>
              <a:t>Woman and Minority-owned Business Certification (FREE)</a:t>
            </a:r>
          </a:p>
          <a:p>
            <a:pPr marL="457189" lvl="1" indent="0" algn="ctr">
              <a:buNone/>
            </a:pPr>
            <a:r>
              <a:rPr lang="en-US" sz="2133">
                <a:solidFill>
                  <a:srgbClr val="77C19A"/>
                </a:solidFill>
                <a:latin typeface="Helvetica 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https://business.nj.gov/pages/certifications</a:t>
            </a:r>
            <a:r>
              <a:rPr lang="en-US" sz="2133">
                <a:solidFill>
                  <a:srgbClr val="77C19A"/>
                </a:solidFill>
                <a:latin typeface="Helvetica "/>
              </a:rPr>
              <a:t> </a:t>
            </a:r>
          </a:p>
          <a:p>
            <a:pPr algn="l"/>
            <a:endParaRPr lang="en-US" sz="1467">
              <a:solidFill>
                <a:srgbClr val="333333"/>
              </a:solidFill>
              <a:latin typeface="Helvetica "/>
            </a:endParaRPr>
          </a:p>
          <a:p>
            <a:pPr marL="0" indent="0" algn="ctr">
              <a:buNone/>
            </a:pPr>
            <a:r>
              <a:rPr lang="en-US" sz="2400">
                <a:latin typeface="Helvetica "/>
              </a:rPr>
              <a:t>Lear more about indoor air quality in schools</a:t>
            </a:r>
          </a:p>
          <a:p>
            <a:pPr marL="457189" lvl="1" indent="0" algn="ctr">
              <a:buNone/>
            </a:pPr>
            <a:r>
              <a:rPr lang="en-US" sz="2133">
                <a:solidFill>
                  <a:srgbClr val="2153AA"/>
                </a:solidFill>
                <a:latin typeface="Helvetica "/>
                <a:hlinkClick r:id="rId4"/>
              </a:rPr>
              <a:t>EPA’s Energy Savings Plus Health: Indoor Air Quality Guidelines for School Building Upgrades</a:t>
            </a:r>
            <a:endParaRPr lang="en-US" sz="2133">
              <a:solidFill>
                <a:srgbClr val="2153AA"/>
              </a:solidFill>
              <a:latin typeface="Helvetica "/>
            </a:endParaRPr>
          </a:p>
          <a:p>
            <a:pPr marL="457189" lvl="1" indent="0" algn="ctr">
              <a:buNone/>
            </a:pPr>
            <a:endParaRPr lang="en-US" sz="2133">
              <a:solidFill>
                <a:srgbClr val="333333"/>
              </a:solidFill>
              <a:latin typeface="Helvetica "/>
            </a:endParaRPr>
          </a:p>
          <a:p>
            <a:pPr marL="457189" lvl="1" indent="0" algn="ctr">
              <a:buNone/>
            </a:pPr>
            <a:r>
              <a:rPr lang="en-US" sz="2133">
                <a:solidFill>
                  <a:srgbClr val="2153AA"/>
                </a:solidFill>
                <a:latin typeface="Helvetica "/>
                <a:hlinkClick r:id="rId5"/>
              </a:rPr>
              <a:t>EPA’s School Indoor Air Quality Assessment Mobile App</a:t>
            </a:r>
            <a:endParaRPr lang="en-US" sz="2133">
              <a:solidFill>
                <a:srgbClr val="333333"/>
              </a:solidFill>
              <a:latin typeface="Helvetica "/>
            </a:endParaRPr>
          </a:p>
          <a:p>
            <a:endParaRPr lang="en-US" sz="2400">
              <a:latin typeface="Helvetica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3AA752-4F74-476A-AFD9-01AC045D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Resources</a:t>
            </a:r>
            <a:endParaRPr lang="en-US" sz="3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03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8C92E17E-FB84-48F3-B89B-A91E34D2851C}"/>
              </a:ext>
            </a:extLst>
          </p:cNvPr>
          <p:cNvSpPr txBox="1">
            <a:spLocks/>
          </p:cNvSpPr>
          <p:nvPr/>
        </p:nvSpPr>
        <p:spPr>
          <a:xfrm>
            <a:off x="-8786" y="350527"/>
            <a:ext cx="7785849" cy="914400"/>
          </a:xfrm>
          <a:prstGeom prst="rect">
            <a:avLst/>
          </a:prstGeom>
          <a:solidFill>
            <a:srgbClr val="02903A"/>
          </a:solidFill>
        </p:spPr>
        <p:txBody>
          <a:bodyPr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/>
              <a:t>Local Government Energy Audit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E3AF90-062D-48DB-B162-0AE2D02012D2}"/>
              </a:ext>
            </a:extLst>
          </p:cNvPr>
          <p:cNvSpPr txBox="1"/>
          <p:nvPr/>
        </p:nvSpPr>
        <p:spPr>
          <a:xfrm>
            <a:off x="477131" y="994067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NJCleanEnergy.com/LGEA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478C40-B00E-421B-ABB8-24B4399CCD60}"/>
              </a:ext>
            </a:extLst>
          </p:cNvPr>
          <p:cNvSpPr txBox="1"/>
          <p:nvPr/>
        </p:nvSpPr>
        <p:spPr>
          <a:xfrm>
            <a:off x="2081564" y="1615514"/>
            <a:ext cx="1376747" cy="371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WHO</a:t>
            </a:r>
            <a:endParaRPr lang="en-US">
              <a:latin typeface="Helvetica Condens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8F5CD-A0DE-4163-83DC-FAF6CEA3DC83}"/>
              </a:ext>
            </a:extLst>
          </p:cNvPr>
          <p:cNvSpPr txBox="1"/>
          <p:nvPr/>
        </p:nvSpPr>
        <p:spPr>
          <a:xfrm>
            <a:off x="2081564" y="2700037"/>
            <a:ext cx="1376747" cy="371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BE908-82E8-44C5-A5DD-9C5A48345290}"/>
              </a:ext>
            </a:extLst>
          </p:cNvPr>
          <p:cNvSpPr txBox="1"/>
          <p:nvPr/>
        </p:nvSpPr>
        <p:spPr>
          <a:xfrm>
            <a:off x="2081564" y="3227376"/>
            <a:ext cx="1376747" cy="371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WhY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C0FD7-5EE7-4DB9-85DB-8764CC8E9596}"/>
              </a:ext>
            </a:extLst>
          </p:cNvPr>
          <p:cNvSpPr txBox="1"/>
          <p:nvPr/>
        </p:nvSpPr>
        <p:spPr>
          <a:xfrm>
            <a:off x="3458311" y="1615511"/>
            <a:ext cx="51751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Local Government, New Jersey Colleges and Universities, and 501(c)(3) Non-Profit buildings with an average yearly demand &gt;200kW*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85EAB-E0EE-46BD-978A-B32F0198A356}"/>
              </a:ext>
            </a:extLst>
          </p:cNvPr>
          <p:cNvSpPr txBox="1"/>
          <p:nvPr/>
        </p:nvSpPr>
        <p:spPr>
          <a:xfrm>
            <a:off x="3458311" y="2702582"/>
            <a:ext cx="689547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Free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7A0E7-880E-4D33-B431-040610655FDF}"/>
              </a:ext>
            </a:extLst>
          </p:cNvPr>
          <p:cNvSpPr txBox="1"/>
          <p:nvPr/>
        </p:nvSpPr>
        <p:spPr>
          <a:xfrm>
            <a:off x="3458311" y="3235655"/>
            <a:ext cx="700108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marL="114300" lvl="1" indent="-114300" defTabSz="622300">
              <a:spcAft>
                <a:spcPts val="200"/>
              </a:spcAft>
              <a:buChar char="•"/>
              <a:defRPr>
                <a:solidFill>
                  <a:srgbClr val="5E6167"/>
                </a:solidFill>
                <a:latin typeface="Helvetica Condensed"/>
                <a:ea typeface="+mn-ea"/>
                <a:cs typeface="+mn-cs"/>
              </a:defRPr>
            </a:lvl2pPr>
          </a:lstStyle>
          <a:p>
            <a:pPr lvl="1"/>
            <a:r>
              <a:rPr lang="en-US"/>
              <a:t>Inventory of all energy-consuming equipment and line by line program eligibility, savings and costs</a:t>
            </a:r>
          </a:p>
          <a:p>
            <a:pPr lvl="1"/>
            <a:r>
              <a:rPr lang="en-US"/>
              <a:t>Comprehensive utility bill analysis</a:t>
            </a:r>
          </a:p>
          <a:p>
            <a:pPr lvl="1"/>
            <a:r>
              <a:rPr lang="en-US"/>
              <a:t>Facility benchmarking</a:t>
            </a:r>
          </a:p>
          <a:p>
            <a:pPr lvl="1"/>
            <a:r>
              <a:rPr lang="en-US"/>
              <a:t>Feasibility for solar and combined heat &amp; power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D4AB8FC-8BCC-471A-8C94-35A5E24C05FC}"/>
              </a:ext>
            </a:extLst>
          </p:cNvPr>
          <p:cNvSpPr/>
          <p:nvPr/>
        </p:nvSpPr>
        <p:spPr>
          <a:xfrm>
            <a:off x="8633469" y="1714030"/>
            <a:ext cx="1720314" cy="1230963"/>
          </a:xfrm>
          <a:prstGeom prst="wedgeEllipseCallout">
            <a:avLst>
              <a:gd name="adj1" fmla="val -36500"/>
              <a:gd name="adj2" fmla="val 59241"/>
            </a:avLst>
          </a:prstGeom>
          <a:solidFill>
            <a:srgbClr val="5E97A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EBD5D-2087-4D97-B940-E62A1D2E0765}"/>
              </a:ext>
            </a:extLst>
          </p:cNvPr>
          <p:cNvSpPr txBox="1"/>
          <p:nvPr/>
        </p:nvSpPr>
        <p:spPr>
          <a:xfrm>
            <a:off x="8580663" y="2044417"/>
            <a:ext cx="182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</a:rPr>
              <a:t>Includes Benchmarking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0FB15C-EEEE-478E-B85B-1E1938511433}"/>
              </a:ext>
            </a:extLst>
          </p:cNvPr>
          <p:cNvSpPr txBox="1"/>
          <p:nvPr/>
        </p:nvSpPr>
        <p:spPr>
          <a:xfrm>
            <a:off x="4155834" y="5911226"/>
            <a:ext cx="65121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rPr>
              <a:t>Inquire about the waivers available to buildings ≤200kW average</a:t>
            </a:r>
          </a:p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rPr>
              <a:t>**Subject to BPU Approval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Helvetica Condens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83CFAD-D1D4-428F-8EFF-069329F9456A}"/>
              </a:ext>
            </a:extLst>
          </p:cNvPr>
          <p:cNvSpPr txBox="1"/>
          <p:nvPr/>
        </p:nvSpPr>
        <p:spPr>
          <a:xfrm>
            <a:off x="2081564" y="4953670"/>
            <a:ext cx="155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INCENTIVE CAP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A5134F-056B-4726-8ADA-62E14E35EF0A}"/>
              </a:ext>
            </a:extLst>
          </p:cNvPr>
          <p:cNvSpPr txBox="1"/>
          <p:nvPr/>
        </p:nvSpPr>
        <p:spPr>
          <a:xfrm>
            <a:off x="3458311" y="4953667"/>
            <a:ext cx="7001087" cy="9746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$100,000 per entity (covers most small to large entities)</a:t>
            </a:r>
          </a:p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$300,000 per 501(c)(3) hospital</a:t>
            </a:r>
          </a:p>
          <a:p>
            <a:pPr marL="114300" lvl="1" indent="-114300" defTabSz="622300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$300,000 per entity interested in ESIP**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82B8CD-B248-4171-A82F-59EBEC03E9BC}"/>
              </a:ext>
            </a:extLst>
          </p:cNvPr>
          <p:cNvSpPr txBox="1"/>
          <p:nvPr/>
        </p:nvSpPr>
        <p:spPr>
          <a:xfrm>
            <a:off x="10020301" y="512610"/>
            <a:ext cx="2194559" cy="557784"/>
          </a:xfrm>
          <a:prstGeom prst="rect">
            <a:avLst/>
          </a:prstGeom>
          <a:solidFill>
            <a:srgbClr val="147BD1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Existing buildings</a:t>
            </a:r>
          </a:p>
        </p:txBody>
      </p:sp>
    </p:spTree>
    <p:extLst>
      <p:ext uri="{BB962C8B-B14F-4D97-AF65-F5344CB8AC3E}">
        <p14:creationId xmlns:p14="http://schemas.microsoft.com/office/powerpoint/2010/main" val="3762060066"/>
      </p:ext>
    </p:extLst>
  </p:cSld>
  <p:clrMapOvr>
    <a:masterClrMapping/>
  </p:clrMapOvr>
  <p:transition advClick="0" advTm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8C92E17E-FB84-48F3-B89B-A91E34D2851C}"/>
              </a:ext>
            </a:extLst>
          </p:cNvPr>
          <p:cNvSpPr txBox="1">
            <a:spLocks/>
          </p:cNvSpPr>
          <p:nvPr/>
        </p:nvSpPr>
        <p:spPr>
          <a:xfrm>
            <a:off x="2644" y="350527"/>
            <a:ext cx="7785849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/>
              <a:t>Local Government Energy Audit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E3AF90-062D-48DB-B162-0AE2D02012D2}"/>
              </a:ext>
            </a:extLst>
          </p:cNvPr>
          <p:cNvSpPr txBox="1"/>
          <p:nvPr/>
        </p:nvSpPr>
        <p:spPr>
          <a:xfrm>
            <a:off x="488561" y="990582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NJCleanEnergy.com/LGEA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4B6B21-31A0-4B90-80A5-704F20AF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471" y="1264928"/>
            <a:ext cx="8373059" cy="4778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3653C5-0BCA-40ED-B5D9-69342B26856C}"/>
              </a:ext>
            </a:extLst>
          </p:cNvPr>
          <p:cNvSpPr txBox="1"/>
          <p:nvPr/>
        </p:nvSpPr>
        <p:spPr>
          <a:xfrm>
            <a:off x="10020301" y="512610"/>
            <a:ext cx="2194559" cy="557784"/>
          </a:xfrm>
          <a:prstGeom prst="rect">
            <a:avLst/>
          </a:prstGeom>
          <a:solidFill>
            <a:srgbClr val="147BD1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Existing buildings</a:t>
            </a:r>
          </a:p>
        </p:txBody>
      </p:sp>
    </p:spTree>
    <p:extLst>
      <p:ext uri="{BB962C8B-B14F-4D97-AF65-F5344CB8AC3E}">
        <p14:creationId xmlns:p14="http://schemas.microsoft.com/office/powerpoint/2010/main" val="2099767156"/>
      </p:ext>
    </p:extLst>
  </p:cSld>
  <p:clrMapOvr>
    <a:masterClrMapping/>
  </p:clrMapOvr>
  <p:transition advClick="0" advTm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0568E2A-F151-4692-B29C-B3E78D164C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61" y="4984174"/>
            <a:ext cx="1372553" cy="1762316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DE3DA3-4CCA-42C1-BEE0-4B5E726BB5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777" y="4877504"/>
            <a:ext cx="1368362" cy="176231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203350-A28B-483E-8673-6DC4DF386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610" y="1360999"/>
            <a:ext cx="4389390" cy="2452719"/>
          </a:xfrm>
        </p:spPr>
        <p:txBody>
          <a:bodyPr/>
          <a:lstStyle/>
          <a:p>
            <a:pPr defTabSz="685800">
              <a:lnSpc>
                <a:spcPct val="100000"/>
              </a:lnSpc>
              <a:spcBef>
                <a:spcPts val="200"/>
              </a:spcBef>
            </a:pPr>
            <a:r>
              <a:rPr lang="en-US" sz="2000">
                <a:latin typeface="Calibri" panose="020F0502020204030204" pitchFamily="34" charset="0"/>
              </a:rPr>
              <a:t>LGEA in February 2020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600"/>
              <a:t>Audit report</a:t>
            </a:r>
          </a:p>
          <a:p>
            <a:pPr marL="457200" lvl="1">
              <a:lnSpc>
                <a:spcPct val="100000"/>
              </a:lnSpc>
              <a:spcBef>
                <a:spcPts val="200"/>
              </a:spcBef>
            </a:pPr>
            <a:r>
              <a:rPr lang="en-US" sz="1400"/>
              <a:t>identify potential energy efficiency opportunities</a:t>
            </a:r>
          </a:p>
          <a:p>
            <a:pPr marL="457200" lvl="1">
              <a:lnSpc>
                <a:spcPct val="100000"/>
              </a:lnSpc>
              <a:spcBef>
                <a:spcPts val="200"/>
              </a:spcBef>
            </a:pPr>
            <a:r>
              <a:rPr lang="en-US" sz="1400"/>
              <a:t>help prioritize specific measures for implementation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sz="1400"/>
              <a:t>provide information about financial incentives that may be available. </a:t>
            </a:r>
            <a:endParaRPr lang="en-US" sz="1600" b="1">
              <a:latin typeface="Calibri" panose="020F0502020204030204" pitchFamily="34" charset="0"/>
            </a:endParaRPr>
          </a:p>
          <a:p>
            <a:pPr marL="457200" lvl="2" indent="-171450">
              <a:lnSpc>
                <a:spcPct val="100000"/>
              </a:lnSpc>
              <a:spcBef>
                <a:spcPts val="200"/>
              </a:spcBef>
            </a:pPr>
            <a:endParaRPr lang="en-US" sz="1600" b="1">
              <a:latin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64F774-9E6B-46AA-B042-E117DC1D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Example outcome in your area: </a:t>
            </a:r>
            <a:br>
              <a:rPr lang="en-US" sz="3600"/>
            </a:br>
            <a:r>
              <a:rPr lang="en-US" sz="3600"/>
              <a:t>Monroe Township Library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F68440-CA0D-4963-AD5C-FD42DFD91A39}"/>
              </a:ext>
            </a:extLst>
          </p:cNvPr>
          <p:cNvSpPr>
            <a:spLocks noChangeAspect="1"/>
          </p:cNvSpPr>
          <p:nvPr/>
        </p:nvSpPr>
        <p:spPr>
          <a:xfrm>
            <a:off x="6142150" y="1453495"/>
            <a:ext cx="4127152" cy="30125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 anchorCtr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/>
              <a:t>  </a:t>
            </a:r>
          </a:p>
        </p:txBody>
      </p:sp>
      <p:pic>
        <p:nvPicPr>
          <p:cNvPr id="6" name="Picture 5" descr="A sign in front of a building&#10;&#10;Description automatically generated">
            <a:extLst>
              <a:ext uri="{FF2B5EF4-FFF2-40B4-BE49-F238E27FC236}">
                <a16:creationId xmlns:a16="http://schemas.microsoft.com/office/drawing/2014/main" id="{5127BCE5-0476-4945-86FC-E17408CEC9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07" y="1587029"/>
            <a:ext cx="3659817" cy="2744308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DD0587-C389-41AA-89CB-315DA919FB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23" y="4771316"/>
            <a:ext cx="1372553" cy="1766507"/>
          </a:xfrm>
          <a:prstGeom prst="rect">
            <a:avLst/>
          </a:prstGeom>
        </p:spPr>
      </p:pic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AFA40E3A-95B8-43D7-8B65-DF2551B45B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05" y="4669318"/>
            <a:ext cx="1380935" cy="1758125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1124E745-B741-46BA-8AAE-66DFFC7896EC}"/>
              </a:ext>
            </a:extLst>
          </p:cNvPr>
          <p:cNvGraphicFramePr>
            <a:graphicFrameLocks noGrp="1"/>
          </p:cNvGraphicFramePr>
          <p:nvPr/>
        </p:nvGraphicFramePr>
        <p:xfrm>
          <a:off x="1680627" y="3320215"/>
          <a:ext cx="4354541" cy="27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601">
                  <a:extLst>
                    <a:ext uri="{9D8B030D-6E8A-4147-A177-3AD203B41FA5}">
                      <a16:colId xmlns:a16="http://schemas.microsoft.com/office/drawing/2014/main" val="964691001"/>
                    </a:ext>
                  </a:extLst>
                </a:gridCol>
                <a:gridCol w="2476940">
                  <a:extLst>
                    <a:ext uri="{9D8B030D-6E8A-4147-A177-3AD203B41FA5}">
                      <a16:colId xmlns:a16="http://schemas.microsoft.com/office/drawing/2014/main" val="997592759"/>
                    </a:ext>
                  </a:extLst>
                </a:gridCol>
              </a:tblGrid>
              <a:tr h="32611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Suggested Measures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989123"/>
                  </a:ext>
                </a:extLst>
              </a:tr>
              <a:tr h="1100623">
                <a:tc>
                  <a:txBody>
                    <a:bodyPr/>
                    <a:lstStyle/>
                    <a:p>
                      <a:pPr marL="290513" lvl="2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atin typeface="Calibri" panose="020F0502020204030204" pitchFamily="34" charset="0"/>
                        </a:rPr>
                        <a:t>Lighting Upgrades</a:t>
                      </a:r>
                    </a:p>
                    <a:p>
                      <a:pPr marL="290513" lvl="2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atin typeface="Calibri" panose="020F0502020204030204" pitchFamily="34" charset="0"/>
                        </a:rPr>
                        <a:t>Lighting Control Measures</a:t>
                      </a:r>
                    </a:p>
                    <a:p>
                      <a:pPr marL="290513" lvl="2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atin typeface="Calibri" panose="020F0502020204030204" pitchFamily="34" charset="0"/>
                        </a:rPr>
                        <a:t>Motor Upgrades</a:t>
                      </a:r>
                    </a:p>
                    <a:p>
                      <a:pPr marL="290513" lvl="2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atin typeface="Calibri" panose="020F0502020204030204" pitchFamily="34" charset="0"/>
                        </a:rPr>
                        <a:t>VFD Measures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90513" lvl="2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1">
                          <a:latin typeface="Calibri" panose="020F0502020204030204" pitchFamily="34" charset="0"/>
                        </a:rPr>
                        <a:t>Unitary HVAC </a:t>
                      </a:r>
                    </a:p>
                    <a:p>
                      <a:pPr marL="290513" lvl="2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1">
                          <a:latin typeface="Calibri" panose="020F0502020204030204" pitchFamily="34" charset="0"/>
                        </a:rPr>
                        <a:t>Domestic Hot Water</a:t>
                      </a:r>
                    </a:p>
                    <a:p>
                      <a:pPr marL="290513" lvl="2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1">
                          <a:latin typeface="Calibri" panose="020F0502020204030204" pitchFamily="34" charset="0"/>
                        </a:rPr>
                        <a:t>Food Service Refrigeration 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501105"/>
                  </a:ext>
                </a:extLst>
              </a:tr>
              <a:tr h="680597">
                <a:tc gridSpan="2">
                  <a:txBody>
                    <a:bodyPr/>
                    <a:lstStyle/>
                    <a:p>
                      <a:pPr marL="4763" lvl="2" indent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</a:rPr>
                        <a:t>Total Audit Cost: $0.00</a:t>
                      </a:r>
                    </a:p>
                    <a:p>
                      <a:pPr marL="4763" lvl="2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</a:rPr>
                        <a:t>Identified annual savings: 169K </a:t>
                      </a:r>
                      <a:r>
                        <a:rPr lang="en-US" sz="2000" b="1" err="1">
                          <a:latin typeface="Calibri" panose="020F0502020204030204" pitchFamily="34" charset="0"/>
                        </a:rPr>
                        <a:t>KWh</a:t>
                      </a:r>
                      <a:r>
                        <a:rPr lang="en-US" sz="2000" b="1">
                          <a:latin typeface="Calibri" panose="020F0502020204030204" pitchFamily="34" charset="0"/>
                        </a:rPr>
                        <a:t> in electricity + 75MMBtus in fuel = $24K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549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4021C2-9C2A-499D-A45F-E0DEE1E4A400}"/>
              </a:ext>
            </a:extLst>
          </p:cNvPr>
          <p:cNvSpPr txBox="1"/>
          <p:nvPr/>
        </p:nvSpPr>
        <p:spPr>
          <a:xfrm>
            <a:off x="2963463" y="6469491"/>
            <a:ext cx="3428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Copies of reports are posted on the NJCEP website!</a:t>
            </a:r>
          </a:p>
        </p:txBody>
      </p:sp>
    </p:spTree>
    <p:extLst>
      <p:ext uri="{BB962C8B-B14F-4D97-AF65-F5344CB8AC3E}">
        <p14:creationId xmlns:p14="http://schemas.microsoft.com/office/powerpoint/2010/main" val="1366904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60FDD7-EEB3-4E39-A9F0-BE05C3F8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" y="342149"/>
            <a:ext cx="8142488" cy="914400"/>
          </a:xfrm>
        </p:spPr>
        <p:txBody>
          <a:bodyPr/>
          <a:lstStyle/>
          <a:p>
            <a:r>
              <a:rPr lang="en-US" sz="3400"/>
              <a:t>New 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F2CC8-6305-4420-B7BD-24762F9294E9}"/>
              </a:ext>
            </a:extLst>
          </p:cNvPr>
          <p:cNvSpPr txBox="1"/>
          <p:nvPr/>
        </p:nvSpPr>
        <p:spPr>
          <a:xfrm>
            <a:off x="446451" y="1000207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</a:t>
            </a: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8DCD3851-2920-416C-AD8C-4E49DF2ADB18}"/>
              </a:ext>
            </a:extLst>
          </p:cNvPr>
          <p:cNvGraphicFramePr>
            <a:graphicFrameLocks noGrp="1"/>
          </p:cNvGraphicFramePr>
          <p:nvPr/>
        </p:nvGraphicFramePr>
        <p:xfrm>
          <a:off x="1905001" y="3047999"/>
          <a:ext cx="8610601" cy="2895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524076948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860599475"/>
                    </a:ext>
                  </a:extLst>
                </a:gridCol>
                <a:gridCol w="5105401">
                  <a:extLst>
                    <a:ext uri="{9D8B030D-6E8A-4147-A177-3AD203B41FA5}">
                      <a16:colId xmlns:a16="http://schemas.microsoft.com/office/drawing/2014/main" val="3269250602"/>
                    </a:ext>
                  </a:extLst>
                </a:gridCol>
              </a:tblGrid>
              <a:tr h="432864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Savings Potential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639919"/>
                  </a:ext>
                </a:extLst>
              </a:tr>
              <a:tr h="93232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Whole Building/ Comprehensive:</a:t>
                      </a:r>
                    </a:p>
                    <a:p>
                      <a:pPr algn="ctr"/>
                      <a:r>
                        <a:rPr lang="en-US" sz="1100"/>
                        <a:t>Pay for Performance Program</a:t>
                      </a:r>
                    </a:p>
                    <a:p>
                      <a:pPr algn="ctr"/>
                      <a:endParaRPr lang="en-US" sz="1100"/>
                    </a:p>
                    <a:p>
                      <a:pPr algn="ctr"/>
                      <a:endParaRPr lang="en-US" sz="1100"/>
                    </a:p>
                    <a:p>
                      <a:pPr algn="ctr"/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Designed for buildings with 50,000 square feet for more of planned conditioned space.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260176"/>
                  </a:ext>
                </a:extLst>
              </a:tr>
              <a:tr h="93232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Multi-Measure: </a:t>
                      </a:r>
                    </a:p>
                    <a:p>
                      <a:pPr algn="ctr"/>
                      <a:r>
                        <a:rPr lang="en-US" sz="1100" b="0"/>
                        <a:t>Customer Tailored Energy Efficiency Program</a:t>
                      </a:r>
                    </a:p>
                    <a:p>
                      <a:pPr algn="ctr"/>
                      <a:endParaRPr lang="en-US" sz="1100" b="0"/>
                    </a:p>
                    <a:p>
                      <a:pPr algn="ctr"/>
                      <a:endParaRPr lang="en-US" sz="1100" b="0"/>
                    </a:p>
                    <a:p>
                      <a:pPr algn="ctr"/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Bundle multiple prescriptive and custom measures into a single application. Includes eligibility for technical assistance incentives to help offset soft costs associated with custom measure development.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815767"/>
                  </a:ext>
                </a:extLst>
              </a:tr>
              <a:tr h="43286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Single Measure:</a:t>
                      </a:r>
                    </a:p>
                    <a:p>
                      <a:pPr algn="ctr"/>
                      <a:r>
                        <a:rPr lang="en-US" sz="1100" b="0"/>
                        <a:t>SmartStart Buildings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Prescriptive and Custom incentives.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82354"/>
                  </a:ext>
                </a:extLst>
              </a:tr>
            </a:tbl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6E000D0-E853-4FD3-AEB7-B1B7F5D0C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447801"/>
            <a:ext cx="8686800" cy="1611789"/>
          </a:xfrm>
        </p:spPr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Any size C&amp;I </a:t>
            </a:r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new construction 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or </a:t>
            </a:r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gut rehab 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project may be eligible for energy efficiency incentives.</a:t>
            </a:r>
          </a:p>
          <a:p>
            <a:pPr marL="0" indent="0">
              <a:buNone/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New construction/gut-rehab projects must exceed </a:t>
            </a:r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ASHRAE 90.1-2016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.*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565912-372C-4105-AE21-F203AD252048}"/>
              </a:ext>
            </a:extLst>
          </p:cNvPr>
          <p:cNvGrpSpPr/>
          <p:nvPr/>
        </p:nvGrpSpPr>
        <p:grpSpPr>
          <a:xfrm>
            <a:off x="1995488" y="3248026"/>
            <a:ext cx="2560647" cy="2861372"/>
            <a:chOff x="471487" y="3248025"/>
            <a:chExt cx="2560647" cy="2616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9BB87-B1A9-4182-8F7C-C307D856E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tretch>
              <a:fillRect/>
            </a:stretch>
          </p:blipFill>
          <p:spPr>
            <a:xfrm>
              <a:off x="2192440" y="3248025"/>
              <a:ext cx="838200" cy="7143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D64EBC-27AF-4D8A-92D9-D829962BE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0000"/>
            </a:blip>
            <a:stretch>
              <a:fillRect/>
            </a:stretch>
          </p:blipFill>
          <p:spPr>
            <a:xfrm>
              <a:off x="2190947" y="4150836"/>
              <a:ext cx="841187" cy="7727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E3ED2F-6E5B-46B3-978D-A3B59E0D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0000"/>
            </a:blip>
            <a:stretch>
              <a:fillRect/>
            </a:stretch>
          </p:blipFill>
          <p:spPr>
            <a:xfrm>
              <a:off x="2197203" y="5111991"/>
              <a:ext cx="828675" cy="7524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AE234A-50E1-486F-8CB6-086AA3AA6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487" y="3480742"/>
              <a:ext cx="809625" cy="304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C7C606-0899-40DB-BB41-E1B4D76A2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499" y="4292200"/>
              <a:ext cx="609600" cy="342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D47C0C-C805-48C7-81BA-7DF231ADA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0561" y="5209350"/>
              <a:ext cx="371475" cy="35242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55D56C-2A80-44E0-9B01-1B56677D96AC}"/>
              </a:ext>
            </a:extLst>
          </p:cNvPr>
          <p:cNvSpPr txBox="1"/>
          <p:nvPr/>
        </p:nvSpPr>
        <p:spPr>
          <a:xfrm>
            <a:off x="10047147" y="463795"/>
            <a:ext cx="2178271" cy="690676"/>
          </a:xfrm>
          <a:prstGeom prst="rect">
            <a:avLst/>
          </a:prstGeom>
          <a:solidFill>
            <a:srgbClr val="006C82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22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New Construction</a:t>
            </a:r>
          </a:p>
        </p:txBody>
      </p:sp>
    </p:spTree>
    <p:extLst>
      <p:ext uri="{BB962C8B-B14F-4D97-AF65-F5344CB8AC3E}">
        <p14:creationId xmlns:p14="http://schemas.microsoft.com/office/powerpoint/2010/main" val="218812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54F4C-7542-4118-861F-76F0C2CA3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3000"/>
            <a:ext cx="10309859" cy="4036859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</a:rPr>
              <a:t>NJCEP programs for new construction* include substantial renovation and gut rehabilitation: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  <a:t>Change of use and reconstruction of an existing building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work of a nature requiring that the building or portion of the building within be out of service for at least 30 days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  <a:t>Reconstruction of a vacant</a:t>
            </a:r>
            <a:b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  <a:t>structure or a portion of the</a:t>
            </a:r>
            <a:b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  <a:t>building within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60FDD7-EEB3-4E39-A9F0-BE05C3F8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" y="342149"/>
            <a:ext cx="8142488" cy="914400"/>
          </a:xfrm>
        </p:spPr>
        <p:txBody>
          <a:bodyPr/>
          <a:lstStyle/>
          <a:p>
            <a:r>
              <a:rPr lang="en-US" sz="3400"/>
              <a:t>Substantial Renovation (Gut Rehab)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3F6FA-DA93-4D2E-B26E-DEF0EDA96381}"/>
              </a:ext>
            </a:extLst>
          </p:cNvPr>
          <p:cNvSpPr txBox="1"/>
          <p:nvPr/>
        </p:nvSpPr>
        <p:spPr>
          <a:xfrm>
            <a:off x="4778222" y="5986310"/>
            <a:ext cx="6083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</a:rPr>
              <a:t>*  A licensed professional architect or engineer must have prepared or certified the building plans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D8308E-B407-4436-882E-78500020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63"/>
          <a:stretch/>
        </p:blipFill>
        <p:spPr>
          <a:xfrm>
            <a:off x="7820071" y="4063839"/>
            <a:ext cx="3178542" cy="163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F2CC8-6305-4420-B7BD-24762F9294E9}"/>
              </a:ext>
            </a:extLst>
          </p:cNvPr>
          <p:cNvSpPr txBox="1"/>
          <p:nvPr/>
        </p:nvSpPr>
        <p:spPr>
          <a:xfrm>
            <a:off x="446451" y="1000207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B1D66-169B-4A41-A286-22C81474A706}"/>
              </a:ext>
            </a:extLst>
          </p:cNvPr>
          <p:cNvSpPr txBox="1"/>
          <p:nvPr/>
        </p:nvSpPr>
        <p:spPr>
          <a:xfrm>
            <a:off x="10047142" y="463794"/>
            <a:ext cx="2178271" cy="690676"/>
          </a:xfrm>
          <a:prstGeom prst="rect">
            <a:avLst/>
          </a:prstGeom>
          <a:solidFill>
            <a:srgbClr val="006C82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New Construction</a:t>
            </a:r>
          </a:p>
        </p:txBody>
      </p:sp>
    </p:spTree>
    <p:extLst>
      <p:ext uri="{BB962C8B-B14F-4D97-AF65-F5344CB8AC3E}">
        <p14:creationId xmlns:p14="http://schemas.microsoft.com/office/powerpoint/2010/main" val="1852299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8CDD262F-FF7E-4655-B3C8-A5AA08A5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1" y="6356362"/>
            <a:ext cx="2057400" cy="365125"/>
          </a:xfrm>
        </p:spPr>
        <p:txBody>
          <a:bodyPr/>
          <a:lstStyle/>
          <a:p>
            <a:pPr algn="r"/>
            <a:fld id="{59C8B66E-3456-42F5-AD10-E71B5EA71641}" type="slidenum">
              <a:rPr lang="en-US" smtClean="0"/>
              <a:pPr algn="r"/>
              <a:t>39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69F64-E6B0-417D-A45A-BBAA433F58D4}"/>
              </a:ext>
            </a:extLst>
          </p:cNvPr>
          <p:cNvSpPr txBox="1"/>
          <p:nvPr/>
        </p:nvSpPr>
        <p:spPr>
          <a:xfrm>
            <a:off x="2000471" y="1602201"/>
            <a:ext cx="137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WHO</a:t>
            </a:r>
            <a:endParaRPr lang="en-US">
              <a:latin typeface="Helvetica Condens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74F66-C0E7-4108-A1A3-1B26E2773E00}"/>
              </a:ext>
            </a:extLst>
          </p:cNvPr>
          <p:cNvSpPr txBox="1"/>
          <p:nvPr/>
        </p:nvSpPr>
        <p:spPr>
          <a:xfrm>
            <a:off x="2000471" y="2592607"/>
            <a:ext cx="137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SIZE TO QUALIFY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CE869C-ED31-4210-ADEB-9112DCC90261}"/>
              </a:ext>
            </a:extLst>
          </p:cNvPr>
          <p:cNvSpPr txBox="1"/>
          <p:nvPr/>
        </p:nvSpPr>
        <p:spPr>
          <a:xfrm>
            <a:off x="2011622" y="3333299"/>
            <a:ext cx="137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ABOUT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8E7AE5-F232-49B8-B806-71EA98578588}"/>
              </a:ext>
            </a:extLst>
          </p:cNvPr>
          <p:cNvSpPr txBox="1"/>
          <p:nvPr/>
        </p:nvSpPr>
        <p:spPr>
          <a:xfrm>
            <a:off x="3377217" y="2612343"/>
            <a:ext cx="6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marL="0" lvl="1" defTabSz="622300">
              <a:spcAft>
                <a:spcPts val="200"/>
              </a:spcAft>
              <a:defRPr>
                <a:solidFill>
                  <a:srgbClr val="5E6167"/>
                </a:solidFill>
                <a:latin typeface="Helvetica Condensed"/>
                <a:ea typeface="+mn-ea"/>
                <a:cs typeface="+mn-cs"/>
              </a:defRPr>
            </a:lvl2pPr>
          </a:lstStyle>
          <a:p>
            <a:pPr lvl="1"/>
            <a:r>
              <a:rPr lang="en-US">
                <a:sym typeface="Lato Bold" charset="0"/>
              </a:rPr>
              <a:t>N/A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AFA7F2-66E0-4A54-8AE9-E6A57824498E}"/>
              </a:ext>
            </a:extLst>
          </p:cNvPr>
          <p:cNvSpPr txBox="1"/>
          <p:nvPr/>
        </p:nvSpPr>
        <p:spPr>
          <a:xfrm>
            <a:off x="3372944" y="3333289"/>
            <a:ext cx="6998464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lvl="1" indent="-114297" defTabSz="622284">
              <a:spcAft>
                <a:spcPts val="200"/>
              </a:spcAft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Individual high efficiency equipment rebates for new construction, and gut rehab projects.</a:t>
            </a:r>
          </a:p>
          <a:p>
            <a:pPr marL="114297" lvl="1" indent="-114297" defTabSz="622284">
              <a:spcAft>
                <a:spcPts val="200"/>
              </a:spcAft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Prescriptive and custom designed measures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3F9A19-E1CF-4A29-A735-308FAB982788}"/>
              </a:ext>
            </a:extLst>
          </p:cNvPr>
          <p:cNvSpPr txBox="1"/>
          <p:nvPr/>
        </p:nvSpPr>
        <p:spPr>
          <a:xfrm>
            <a:off x="2000470" y="4526288"/>
            <a:ext cx="155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INCENTIVE CAP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52AD1E-7784-4459-A15F-E0EF24582EDB}"/>
              </a:ext>
            </a:extLst>
          </p:cNvPr>
          <p:cNvSpPr txBox="1"/>
          <p:nvPr/>
        </p:nvSpPr>
        <p:spPr>
          <a:xfrm>
            <a:off x="3377206" y="4476005"/>
            <a:ext cx="720969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69" indent="-118869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Condensed"/>
              </a:rPr>
              <a:t>C&amp;I New Construction - $500,000 per electric account and $500,000 per natural gas account, per fiscal year.</a:t>
            </a:r>
          </a:p>
          <a:p>
            <a:pPr marL="118869" lvl="1" indent="-118869" defTabSz="622284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Custom, lesser of the following:</a:t>
            </a:r>
          </a:p>
          <a:p>
            <a:pPr marL="742932" lvl="2" indent="-285744" defTabSz="622284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$0.16/kWh and/or $1.60/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therm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 saved annually;</a:t>
            </a:r>
          </a:p>
          <a:p>
            <a:pPr marL="742932" lvl="2" indent="-285744" defTabSz="622284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50% of incremental installed cost; and</a:t>
            </a:r>
          </a:p>
          <a:p>
            <a:pPr marL="742932" lvl="2" indent="-285744" defTabSz="622284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Buy-down to 1 year payback based on incremental cost and savings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E4D49F-054C-43CD-956A-D0AA1282BB0F}"/>
              </a:ext>
            </a:extLst>
          </p:cNvPr>
          <p:cNvSpPr txBox="1"/>
          <p:nvPr/>
        </p:nvSpPr>
        <p:spPr>
          <a:xfrm>
            <a:off x="3361796" y="1552830"/>
            <a:ext cx="5244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22284">
              <a:spcAft>
                <a:spcPts val="2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New Construction C&amp;I Projects: commercial, industrial, agricultural, government, non-profit institutional, and multifamily customers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84D7438-B57C-4C31-A4ED-968ABDFE5BE0}"/>
              </a:ext>
            </a:extLst>
          </p:cNvPr>
          <p:cNvSpPr txBox="1">
            <a:spLocks/>
          </p:cNvSpPr>
          <p:nvPr/>
        </p:nvSpPr>
        <p:spPr>
          <a:xfrm>
            <a:off x="0" y="366694"/>
            <a:ext cx="7676941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dirty="0"/>
              <a:t>SmartStart Buildings (SSB)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D83841-0A08-4ED1-A267-59B41A499514}"/>
              </a:ext>
            </a:extLst>
          </p:cNvPr>
          <p:cNvSpPr txBox="1"/>
          <p:nvPr/>
        </p:nvSpPr>
        <p:spPr>
          <a:xfrm>
            <a:off x="520650" y="1001464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2B3D6-A151-4D4E-9CB3-F1E0856FF078}"/>
              </a:ext>
            </a:extLst>
          </p:cNvPr>
          <p:cNvSpPr txBox="1"/>
          <p:nvPr/>
        </p:nvSpPr>
        <p:spPr>
          <a:xfrm>
            <a:off x="10047142" y="463794"/>
            <a:ext cx="2178271" cy="690676"/>
          </a:xfrm>
          <a:prstGeom prst="rect">
            <a:avLst/>
          </a:prstGeom>
          <a:solidFill>
            <a:srgbClr val="006C82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 dirty="0">
                <a:latin typeface="Helvetica Condensed"/>
              </a:rPr>
              <a:t>Single measure: New Construction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388733CE-B5F2-404B-9732-7A73F8D79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1" y="1566611"/>
            <a:ext cx="1902279" cy="9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63507"/>
      </p:ext>
    </p:extLst>
  </p:cSld>
  <p:clrMapOvr>
    <a:masterClrMapping/>
  </p:clrMapOvr>
  <p:transition advClick="0"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ECA0CECD-2884-4972-9A31-D0731B62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" y="363716"/>
            <a:ext cx="7785849" cy="91440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sz="3400">
                <a:sym typeface="Lato Black" charset="0"/>
              </a:rPr>
              <a:t>New Jersey’s Clean Energy Program</a:t>
            </a:r>
            <a:endParaRPr lang="en-US" sz="340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A50E97A-9458-42D1-9660-0C6E5C432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45338"/>
            <a:ext cx="7886700" cy="4283517"/>
          </a:xfrm>
        </p:spPr>
        <p:txBody>
          <a:bodyPr>
            <a:normAutofit lnSpcReduction="10000"/>
          </a:bodyPr>
          <a:lstStyle/>
          <a:p>
            <a:pPr marL="0" indent="0" defTabSz="647700">
              <a:spcBef>
                <a:spcPts val="600"/>
              </a:spcBef>
              <a:buClr>
                <a:srgbClr val="105F9E"/>
              </a:buClr>
              <a:buNone/>
            </a:pPr>
            <a:r>
              <a:rPr lang="en-US" sz="2400"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CURRENTLY Administered by </a:t>
            </a:r>
          </a:p>
          <a:p>
            <a:pPr marL="0" indent="0" defTabSz="647700">
              <a:lnSpc>
                <a:spcPct val="100000"/>
              </a:lnSpc>
              <a:spcBef>
                <a:spcPts val="600"/>
              </a:spcBef>
              <a:spcAft>
                <a:spcPts val="2000"/>
              </a:spcAft>
              <a:buClr>
                <a:srgbClr val="105F9E"/>
              </a:buClr>
              <a:buNone/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New Jersey Board of Public Utilities’ Division of Clean Energy</a:t>
            </a:r>
          </a:p>
          <a:p>
            <a:pPr marL="0" indent="0" defTabSz="647700">
              <a:spcBef>
                <a:spcPts val="600"/>
              </a:spcBef>
              <a:buClr>
                <a:srgbClr val="105F9E"/>
              </a:buClr>
              <a:buNone/>
            </a:pPr>
            <a:r>
              <a:rPr lang="en-US" sz="2400"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CURRENTLY </a:t>
            </a:r>
            <a:r>
              <a:rPr lang="en-US" sz="2400" b="1" cap="all" err="1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FundED</a:t>
            </a:r>
            <a:r>
              <a:rPr lang="en-US" sz="2400"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 BY </a:t>
            </a:r>
          </a:p>
          <a:p>
            <a:pPr marL="0" indent="0" defTabSz="647700">
              <a:lnSpc>
                <a:spcPct val="100000"/>
              </a:lnSpc>
              <a:spcBef>
                <a:spcPts val="600"/>
              </a:spcBef>
              <a:spcAft>
                <a:spcPts val="2000"/>
              </a:spcAft>
              <a:buClr>
                <a:srgbClr val="105F9E"/>
              </a:buClr>
              <a:buNone/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Societal Benefits Charge (SBC) on utility bill</a:t>
            </a:r>
          </a:p>
          <a:p>
            <a:pPr marL="0" indent="0" defTabSz="647700">
              <a:spcBef>
                <a:spcPts val="600"/>
              </a:spcBef>
              <a:buClr>
                <a:srgbClr val="105F9E"/>
              </a:buClr>
              <a:buNone/>
            </a:pPr>
            <a:r>
              <a:rPr lang="en-US" sz="2400"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Program Goals</a:t>
            </a:r>
          </a:p>
          <a:p>
            <a:pPr defTabSz="647700">
              <a:spcBef>
                <a:spcPts val="600"/>
              </a:spcBef>
              <a:buClr>
                <a:srgbClr val="029035"/>
              </a:buClr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Education </a:t>
            </a:r>
          </a:p>
          <a:p>
            <a:pPr defTabSz="647700">
              <a:spcBef>
                <a:spcPts val="600"/>
              </a:spcBef>
              <a:buClr>
                <a:srgbClr val="029035"/>
              </a:buClr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Change behavior </a:t>
            </a:r>
          </a:p>
          <a:p>
            <a:pPr defTabSz="647700">
              <a:spcBef>
                <a:spcPts val="600"/>
              </a:spcBef>
              <a:buClr>
                <a:srgbClr val="029035"/>
              </a:buClr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Provide opportunities for ALL NJ residents and business owners to save energy and lower operating costs</a:t>
            </a:r>
          </a:p>
          <a:p>
            <a:pPr defTabSz="647700">
              <a:spcBef>
                <a:spcPts val="600"/>
              </a:spcBef>
              <a:buClr>
                <a:srgbClr val="029035"/>
              </a:buClr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Protect the environment and reduce emissions</a:t>
            </a:r>
          </a:p>
          <a:p>
            <a:pPr defTabSz="647700">
              <a:spcBef>
                <a:spcPts val="600"/>
              </a:spcBef>
              <a:buClr>
                <a:srgbClr val="029035"/>
              </a:buClr>
            </a:pPr>
            <a:r>
              <a:rPr lang="en-US" sz="2000">
                <a:solidFill>
                  <a:srgbClr val="5E616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Meet Governor Murphy’s goal of 100% clean energy by 2050</a:t>
            </a:r>
          </a:p>
          <a:p>
            <a:pPr marL="0" indent="0" defTabSz="647700">
              <a:spcBef>
                <a:spcPts val="600"/>
              </a:spcBef>
              <a:buClr>
                <a:srgbClr val="105F9E"/>
              </a:buClr>
              <a:buNone/>
            </a:pP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  <a:p>
            <a:pPr marL="0" indent="0" defTabSz="647700">
              <a:spcBef>
                <a:spcPts val="600"/>
              </a:spcBef>
              <a:buClr>
                <a:srgbClr val="105F9E"/>
              </a:buClr>
              <a:buNone/>
            </a:pP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  <a:p>
            <a:pPr marL="0" indent="0" defTabSz="647700">
              <a:spcBef>
                <a:spcPts val="600"/>
              </a:spcBef>
              <a:buClr>
                <a:srgbClr val="105F9E"/>
              </a:buClr>
              <a:buNone/>
            </a:pPr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1F2124-B678-4C41-8D43-B720586E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50" y="542707"/>
            <a:ext cx="1199213" cy="5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3358"/>
      </p:ext>
    </p:extLst>
  </p:cSld>
  <p:clrMapOvr>
    <a:masterClrMapping/>
  </p:clrMapOvr>
  <p:transition advClick="0" advTm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1427"/>
            <a:ext cx="7785849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sym typeface="Lato Black" charset="0"/>
              </a:rPr>
              <a:t>OCEAN COUNTY COLLEGE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54340" y="6273513"/>
            <a:ext cx="2057400" cy="365125"/>
          </a:xfrm>
        </p:spPr>
        <p:txBody>
          <a:bodyPr/>
          <a:lstStyle/>
          <a:p>
            <a:pPr>
              <a:defRPr/>
            </a:pPr>
            <a:fld id="{59C8B66E-3456-42F5-AD10-E71B5EA71641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8B5A31-75B7-459B-8045-67929DDDA747}"/>
              </a:ext>
            </a:extLst>
          </p:cNvPr>
          <p:cNvSpPr/>
          <p:nvPr/>
        </p:nvSpPr>
        <p:spPr>
          <a:xfrm>
            <a:off x="6248402" y="1356367"/>
            <a:ext cx="3611879" cy="40157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Google Earth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B97C12-B0F0-41B0-A87E-CEA9849E0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485900"/>
            <a:ext cx="6076245" cy="470887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600">
                <a:latin typeface="Calibri" panose="020F0502020204030204" pitchFamily="34" charset="0"/>
                <a:sym typeface="Lato Bold" charset="0"/>
              </a:rPr>
              <a:t>Education </a:t>
            </a:r>
          </a:p>
          <a:p>
            <a:pPr>
              <a:lnSpc>
                <a:spcPct val="110000"/>
              </a:lnSpc>
            </a:pPr>
            <a:r>
              <a:rPr lang="en-US" sz="2600">
                <a:latin typeface="Calibri" panose="020F0502020204030204" pitchFamily="34" charset="0"/>
                <a:sym typeface="Lato Bold" charset="0"/>
              </a:rPr>
              <a:t>Lighting upgrades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latin typeface="Calibri" panose="020F0502020204030204" pitchFamily="34" charset="0"/>
                <a:sym typeface="Lato Bold" charset="0"/>
              </a:rPr>
              <a:t>Exterior LED Wall Packs </a:t>
            </a:r>
          </a:p>
          <a:p>
            <a:pPr>
              <a:lnSpc>
                <a:spcPct val="110000"/>
              </a:lnSpc>
            </a:pPr>
            <a:r>
              <a:rPr lang="en-US" sz="2600" b="1">
                <a:latin typeface="Calibri" panose="020F0502020204030204" pitchFamily="34" charset="0"/>
                <a:sym typeface="Lato Bold" charset="0"/>
              </a:rPr>
              <a:t>Total Project Cost: $7,710 </a:t>
            </a:r>
          </a:p>
          <a:p>
            <a:pPr>
              <a:lnSpc>
                <a:spcPct val="110000"/>
              </a:lnSpc>
            </a:pPr>
            <a:r>
              <a:rPr lang="en-US" sz="2600" b="1">
                <a:latin typeface="Calibri" panose="020F0502020204030204" pitchFamily="34" charset="0"/>
                <a:sym typeface="Lato Bold" charset="0"/>
              </a:rPr>
              <a:t>Incentive: 		$6,000</a:t>
            </a:r>
          </a:p>
          <a:p>
            <a:pPr>
              <a:lnSpc>
                <a:spcPct val="110000"/>
              </a:lnSpc>
            </a:pPr>
            <a:r>
              <a:rPr lang="en-US" sz="2600" b="1">
                <a:latin typeface="Calibri" panose="020F0502020204030204" pitchFamily="34" charset="0"/>
                <a:sym typeface="Lato Bold" charset="0"/>
              </a:rPr>
              <a:t>Annual Savings: 	$6,844</a:t>
            </a:r>
          </a:p>
          <a:p>
            <a:pPr>
              <a:lnSpc>
                <a:spcPct val="110000"/>
              </a:lnSpc>
            </a:pPr>
            <a:r>
              <a:rPr lang="en-US" sz="2600" b="1">
                <a:latin typeface="Calibri" panose="020F0502020204030204" pitchFamily="34" charset="0"/>
                <a:sym typeface="Lato Bold" charset="0"/>
              </a:rPr>
              <a:t>Project Payback: 	3 months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>
              <a:latin typeface="Calibri" panose="020F0502020204030204" pitchFamily="34" charset="0"/>
              <a:sym typeface="Lato Bold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600" b="1">
              <a:latin typeface="Calibri" panose="020F0502020204030204" pitchFamily="34" charset="0"/>
              <a:sym typeface="Lato Bol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9E010-CE6C-414F-9F56-75BF823AAB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15" y="1439689"/>
            <a:ext cx="3371850" cy="36528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DB01E2-C574-4395-8283-628F0105B716}"/>
              </a:ext>
            </a:extLst>
          </p:cNvPr>
          <p:cNvSpPr/>
          <p:nvPr/>
        </p:nvSpPr>
        <p:spPr>
          <a:xfrm>
            <a:off x="1687902" y="5725663"/>
            <a:ext cx="8816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case study was from a previous fiscal year and may not represent current incentive levels or costs.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5903"/>
      </p:ext>
    </p:extLst>
  </p:cSld>
  <p:clrMapOvr>
    <a:masterClrMapping/>
  </p:clrMapOvr>
  <p:transition advClick="0" advTm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8CDD262F-FF7E-4655-B3C8-A5AA08A5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1" y="6356365"/>
            <a:ext cx="2057400" cy="365125"/>
          </a:xfrm>
        </p:spPr>
        <p:txBody>
          <a:bodyPr/>
          <a:lstStyle/>
          <a:p>
            <a:pPr algn="r"/>
            <a:fld id="{59C8B66E-3456-42F5-AD10-E71B5EA71641}" type="slidenum">
              <a:rPr lang="en-US" smtClean="0"/>
              <a:pPr algn="r"/>
              <a:t>41</a:t>
            </a:fld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8C92E17E-FB84-48F3-B89B-A91E34D2851C}"/>
              </a:ext>
            </a:extLst>
          </p:cNvPr>
          <p:cNvSpPr txBox="1">
            <a:spLocks/>
          </p:cNvSpPr>
          <p:nvPr/>
        </p:nvSpPr>
        <p:spPr>
          <a:xfrm>
            <a:off x="1511410" y="361957"/>
            <a:ext cx="7785849" cy="889327"/>
          </a:xfrm>
          <a:prstGeom prst="rect">
            <a:avLst/>
          </a:prstGeom>
          <a:solidFill>
            <a:srgbClr val="02903A"/>
          </a:solidFill>
        </p:spPr>
        <p:txBody>
          <a:bodyPr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3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E3AF90-062D-48DB-B162-0AE2D02012D2}"/>
              </a:ext>
            </a:extLst>
          </p:cNvPr>
          <p:cNvSpPr txBox="1"/>
          <p:nvPr/>
        </p:nvSpPr>
        <p:spPr>
          <a:xfrm>
            <a:off x="-436301" y="980171"/>
            <a:ext cx="217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B4FD54-BF2E-44BF-BEA0-841B2167A058}"/>
              </a:ext>
            </a:extLst>
          </p:cNvPr>
          <p:cNvSpPr txBox="1"/>
          <p:nvPr/>
        </p:nvSpPr>
        <p:spPr>
          <a:xfrm>
            <a:off x="2081574" y="1509821"/>
            <a:ext cx="137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WHO</a:t>
            </a:r>
            <a:endParaRPr lang="en-US">
              <a:latin typeface="Helvetica Condens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9EBC9-998A-4E3D-90C7-3EF95BD34686}"/>
              </a:ext>
            </a:extLst>
          </p:cNvPr>
          <p:cNvSpPr txBox="1"/>
          <p:nvPr/>
        </p:nvSpPr>
        <p:spPr>
          <a:xfrm>
            <a:off x="2081574" y="2332416"/>
            <a:ext cx="137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SIZE TO QUALIFY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27208B-AF14-47D8-8803-0AD54C989E5A}"/>
              </a:ext>
            </a:extLst>
          </p:cNvPr>
          <p:cNvSpPr txBox="1"/>
          <p:nvPr/>
        </p:nvSpPr>
        <p:spPr>
          <a:xfrm>
            <a:off x="2081574" y="3147325"/>
            <a:ext cx="137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ABOUT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B1699-2E77-4CE0-82B0-952944613771}"/>
              </a:ext>
            </a:extLst>
          </p:cNvPr>
          <p:cNvSpPr txBox="1"/>
          <p:nvPr/>
        </p:nvSpPr>
        <p:spPr>
          <a:xfrm>
            <a:off x="3458309" y="1514982"/>
            <a:ext cx="689547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 defTabSz="622284">
              <a:spcAft>
                <a:spcPts val="200"/>
              </a:spcAft>
            </a:pPr>
            <a:r>
              <a:rPr lang="en-US" dirty="0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New Construction C&amp;I customers seeking a streamlined/single application for participants submitting for multiple different technology types. Those unwilling/uninterested in P4P.</a:t>
            </a:r>
            <a:endParaRPr lang="en-US" dirty="0">
              <a:solidFill>
                <a:srgbClr val="5E6167"/>
              </a:solidFill>
              <a:latin typeface="Helvetica Condensed"/>
              <a:ea typeface="+mn-ea"/>
              <a:cs typeface="+mn-cs"/>
              <a:sym typeface="Lato Bold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83DD45-688B-4EB3-BC70-090E691DC6B0}"/>
              </a:ext>
            </a:extLst>
          </p:cNvPr>
          <p:cNvSpPr txBox="1"/>
          <p:nvPr/>
        </p:nvSpPr>
        <p:spPr>
          <a:xfrm>
            <a:off x="3458319" y="2346803"/>
            <a:ext cx="6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marL="0" lvl="1" defTabSz="622300">
              <a:spcAft>
                <a:spcPts val="200"/>
              </a:spcAft>
              <a:defRPr>
                <a:solidFill>
                  <a:srgbClr val="5E6167"/>
                </a:solidFill>
                <a:latin typeface="Helvetica Condensed"/>
                <a:ea typeface="+mn-ea"/>
                <a:cs typeface="+mn-cs"/>
              </a:defRPr>
            </a:lvl2pPr>
          </a:lstStyle>
          <a:p>
            <a:pPr lvl="1">
              <a:buClr>
                <a:srgbClr val="029035"/>
              </a:buClr>
            </a:pPr>
            <a:r>
              <a:rPr lang="en-US">
                <a:sym typeface="Lato Bold" charset="0"/>
              </a:rPr>
              <a:t>N/A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43E4A-D944-4EBC-8506-1EC18C02E560}"/>
              </a:ext>
            </a:extLst>
          </p:cNvPr>
          <p:cNvSpPr txBox="1"/>
          <p:nvPr/>
        </p:nvSpPr>
        <p:spPr>
          <a:xfrm>
            <a:off x="3439408" y="3087072"/>
            <a:ext cx="722860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lvl="1" indent="-114297" defTabSz="622284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On site assistance available </a:t>
            </a:r>
          </a:p>
          <a:p>
            <a:pPr marL="114297" lvl="1" indent="-114297" defTabSz="622284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One application form for multiple prescriptive or custom measures</a:t>
            </a:r>
          </a:p>
          <a:p>
            <a:pPr marL="114297" lvl="1" indent="-114297" defTabSz="622284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Utilizes SmartStart Incentives </a:t>
            </a:r>
          </a:p>
          <a:p>
            <a:pPr marL="114297" lvl="1" indent="-114297" defTabSz="622284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Additional $10,000 technical incentive available to offset soft costs associated with developing and planning custom projects</a:t>
            </a:r>
            <a:endParaRPr lang="en-US" sz="1000">
              <a:solidFill>
                <a:srgbClr val="5E6167"/>
              </a:solidFill>
              <a:latin typeface="Helvetica Condensed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2B4B13-FA81-4D61-8269-85E3DA55EECA}"/>
              </a:ext>
            </a:extLst>
          </p:cNvPr>
          <p:cNvSpPr txBox="1"/>
          <p:nvPr/>
        </p:nvSpPr>
        <p:spPr>
          <a:xfrm>
            <a:off x="2081573" y="4935487"/>
            <a:ext cx="155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INCENTIVE CAP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9B5277-F454-4094-8BC3-D5ABA03721E3}"/>
              </a:ext>
            </a:extLst>
          </p:cNvPr>
          <p:cNvSpPr txBox="1"/>
          <p:nvPr/>
        </p:nvSpPr>
        <p:spPr>
          <a:xfrm>
            <a:off x="3439408" y="4859610"/>
            <a:ext cx="6880271" cy="948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4297" lvl="1" indent="-114297" defTabSz="622284">
              <a:spcAft>
                <a:spcPts val="200"/>
              </a:spcAft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Up to $500,000 for each electric or gas account</a:t>
            </a:r>
          </a:p>
          <a:p>
            <a:pPr marL="114297" lvl="1" indent="-114297" defTabSz="622284">
              <a:spcAft>
                <a:spcPts val="200"/>
              </a:spcAft>
              <a:buFontTx/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Same Prescriptive or Custom incentives as the </a:t>
            </a:r>
            <a:r>
              <a:rPr lang="en-US" err="1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SmartStart</a:t>
            </a: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 New Construction Buildings program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BBD982E3-411B-4899-A0FF-05BEC340DBEB}"/>
              </a:ext>
            </a:extLst>
          </p:cNvPr>
          <p:cNvSpPr txBox="1">
            <a:spLocks/>
          </p:cNvSpPr>
          <p:nvPr/>
        </p:nvSpPr>
        <p:spPr>
          <a:xfrm>
            <a:off x="-205741" y="334392"/>
            <a:ext cx="8976762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dirty="0"/>
              <a:t>Customer Tailored Energy Efficiency (CTEEP)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B9D88-080B-437A-9DF1-3EC5DCC543B0}"/>
              </a:ext>
            </a:extLst>
          </p:cNvPr>
          <p:cNvSpPr txBox="1"/>
          <p:nvPr/>
        </p:nvSpPr>
        <p:spPr>
          <a:xfrm>
            <a:off x="10050573" y="471543"/>
            <a:ext cx="2178271" cy="690676"/>
          </a:xfrm>
          <a:prstGeom prst="rect">
            <a:avLst/>
          </a:prstGeom>
          <a:solidFill>
            <a:srgbClr val="006C82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 dirty="0">
                <a:latin typeface="Helvetica Condensed"/>
              </a:rPr>
              <a:t>Bundled:</a:t>
            </a:r>
          </a:p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 dirty="0">
                <a:latin typeface="Helvetica Condensed"/>
              </a:rPr>
              <a:t>New Construction</a:t>
            </a:r>
          </a:p>
        </p:txBody>
      </p:sp>
    </p:spTree>
    <p:extLst>
      <p:ext uri="{BB962C8B-B14F-4D97-AF65-F5344CB8AC3E}">
        <p14:creationId xmlns:p14="http://schemas.microsoft.com/office/powerpoint/2010/main" val="2370060126"/>
      </p:ext>
    </p:extLst>
  </p:cSld>
  <p:clrMapOvr>
    <a:masterClrMapping/>
  </p:clrMapOvr>
  <p:transition advClick="0" advTm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8CDD262F-FF7E-4655-B3C8-A5AA08A5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1" y="6356361"/>
            <a:ext cx="2057400" cy="365125"/>
          </a:xfrm>
        </p:spPr>
        <p:txBody>
          <a:bodyPr/>
          <a:lstStyle/>
          <a:p>
            <a:pPr algn="r"/>
            <a:fld id="{59C8B66E-3456-42F5-AD10-E71B5EA71641}" type="slidenum">
              <a:rPr lang="en-US" smtClean="0"/>
              <a:pPr algn="r"/>
              <a:t>42</a:t>
            </a:fld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8C92E17E-FB84-48F3-B89B-A91E34D2851C}"/>
              </a:ext>
            </a:extLst>
          </p:cNvPr>
          <p:cNvSpPr txBox="1">
            <a:spLocks/>
          </p:cNvSpPr>
          <p:nvPr/>
        </p:nvSpPr>
        <p:spPr>
          <a:xfrm>
            <a:off x="1524010" y="325391"/>
            <a:ext cx="7676941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dirty="0"/>
              <a:t>Pay for Performance (P4P)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E3AF90-062D-48DB-B162-0AE2D02012D2}"/>
              </a:ext>
            </a:extLst>
          </p:cNvPr>
          <p:cNvSpPr txBox="1"/>
          <p:nvPr/>
        </p:nvSpPr>
        <p:spPr>
          <a:xfrm>
            <a:off x="1976471" y="1025611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4D9EBB-B979-4603-B6E2-3D689FA826C2}"/>
              </a:ext>
            </a:extLst>
          </p:cNvPr>
          <p:cNvSpPr txBox="1"/>
          <p:nvPr/>
        </p:nvSpPr>
        <p:spPr>
          <a:xfrm>
            <a:off x="2081570" y="1847409"/>
            <a:ext cx="137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WHO</a:t>
            </a:r>
            <a:endParaRPr lang="en-US">
              <a:latin typeface="Helvetica Condensed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C2AA6-5330-4F9F-A47C-E25ECF2626A7}"/>
              </a:ext>
            </a:extLst>
          </p:cNvPr>
          <p:cNvSpPr txBox="1"/>
          <p:nvPr/>
        </p:nvSpPr>
        <p:spPr>
          <a:xfrm>
            <a:off x="2081570" y="2897223"/>
            <a:ext cx="137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SIZE TO QUALIFY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A66814-FC2F-490D-A403-1EC687DC35ED}"/>
              </a:ext>
            </a:extLst>
          </p:cNvPr>
          <p:cNvSpPr txBox="1"/>
          <p:nvPr/>
        </p:nvSpPr>
        <p:spPr>
          <a:xfrm>
            <a:off x="2081570" y="3938321"/>
            <a:ext cx="137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ABOUT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DDB93E-D895-400D-9847-37E0D10B509F}"/>
              </a:ext>
            </a:extLst>
          </p:cNvPr>
          <p:cNvSpPr txBox="1"/>
          <p:nvPr/>
        </p:nvSpPr>
        <p:spPr>
          <a:xfrm>
            <a:off x="3458307" y="1432794"/>
            <a:ext cx="5161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22284">
              <a:spcAft>
                <a:spcPts val="2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+mn-ea"/>
                <a:cs typeface="+mn-cs"/>
              </a:rPr>
              <a:t>New construction projects seeking two or more energy efficiency measures with a minimum 5% savings compared to ASHRAE 90.1-2016 (15% savings for Multifamily).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Condensed"/>
              <a:ea typeface="+mn-ea"/>
              <a:cs typeface="+mn-cs"/>
              <a:sym typeface="Lato Bold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05DA91-BC36-47A0-BE33-D3733436EC69}"/>
              </a:ext>
            </a:extLst>
          </p:cNvPr>
          <p:cNvSpPr txBox="1"/>
          <p:nvPr/>
        </p:nvSpPr>
        <p:spPr>
          <a:xfrm>
            <a:off x="3458317" y="2881694"/>
            <a:ext cx="6895475" cy="6781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 defTabSz="622284">
              <a:lnSpc>
                <a:spcPct val="110000"/>
              </a:lnSpc>
              <a:spcAft>
                <a:spcPts val="2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ＭＳ Ｐゴシック"/>
                <a:sym typeface="Lato Bold" charset="0"/>
              </a:rPr>
              <a:t>Over 50,000 square feet of planned new construction or gut rehab* 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Condensed"/>
              <a:sym typeface="Lato Bold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2D2C22-E7D7-4A7C-9BEE-0882EE941722}"/>
              </a:ext>
            </a:extLst>
          </p:cNvPr>
          <p:cNvSpPr txBox="1"/>
          <p:nvPr/>
        </p:nvSpPr>
        <p:spPr>
          <a:xfrm>
            <a:off x="3458317" y="3795759"/>
            <a:ext cx="7001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22284">
              <a:spcAft>
                <a:spcPts val="200"/>
              </a:spcAft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A pre-approved Participating Partner will streamline the program and guide users through the program phases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E04EC-435E-4D07-9734-EEE3B3467A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71" y="1478149"/>
            <a:ext cx="1709532" cy="12025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1226E5-5A03-47BF-8826-DBB338C2FB63}"/>
              </a:ext>
            </a:extLst>
          </p:cNvPr>
          <p:cNvSpPr txBox="1"/>
          <p:nvPr/>
        </p:nvSpPr>
        <p:spPr>
          <a:xfrm>
            <a:off x="2081570" y="4720471"/>
            <a:ext cx="155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rgbClr val="5E97A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>
                <a:latin typeface="Helvetica Condensed"/>
              </a:rPr>
              <a:t>Incentive CAP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C781E-D8D4-4BF7-B717-8CB686A1D5B8}"/>
              </a:ext>
            </a:extLst>
          </p:cNvPr>
          <p:cNvSpPr txBox="1"/>
          <p:nvPr/>
        </p:nvSpPr>
        <p:spPr>
          <a:xfrm>
            <a:off x="3458317" y="4704185"/>
            <a:ext cx="7001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lvl="1" indent="-114297" defTabSz="622284">
              <a:spcAft>
                <a:spcPts val="200"/>
              </a:spcAft>
              <a:buFontTx/>
              <a:buChar char="•"/>
            </a:pPr>
            <a:r>
              <a:rPr lang="en-US">
                <a:solidFill>
                  <a:srgbClr val="5E6167"/>
                </a:solidFill>
                <a:latin typeface="Helvetica Condensed"/>
                <a:ea typeface="+mn-ea"/>
                <a:cs typeface="+mn-cs"/>
              </a:rPr>
              <a:t>50% of project cost </a:t>
            </a:r>
            <a:r>
              <a:rPr lang="en-US">
                <a:solidFill>
                  <a:srgbClr val="5E6167"/>
                </a:solidFill>
                <a:latin typeface="Helvetica Condensed"/>
              </a:rPr>
              <a:t>up to $2M per project / $4M per entity annually</a:t>
            </a:r>
            <a:endParaRPr lang="en-US">
              <a:solidFill>
                <a:srgbClr val="5E6167"/>
              </a:solidFill>
              <a:latin typeface="Helvetica Condensed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F5A93-B3F5-41DD-98F8-8B680123A0E0}"/>
              </a:ext>
            </a:extLst>
          </p:cNvPr>
          <p:cNvSpPr txBox="1"/>
          <p:nvPr/>
        </p:nvSpPr>
        <p:spPr>
          <a:xfrm>
            <a:off x="10039350" y="455616"/>
            <a:ext cx="2178271" cy="690676"/>
          </a:xfrm>
          <a:prstGeom prst="rect">
            <a:avLst/>
          </a:prstGeom>
          <a:solidFill>
            <a:srgbClr val="006C82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Mid-LARGE:</a:t>
            </a:r>
          </a:p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New Construction</a:t>
            </a:r>
          </a:p>
        </p:txBody>
      </p:sp>
    </p:spTree>
    <p:extLst>
      <p:ext uri="{BB962C8B-B14F-4D97-AF65-F5344CB8AC3E}">
        <p14:creationId xmlns:p14="http://schemas.microsoft.com/office/powerpoint/2010/main" val="1657189588"/>
      </p:ext>
    </p:extLst>
  </p:cSld>
  <p:clrMapOvr>
    <a:masterClrMapping/>
  </p:clrMapOvr>
  <p:transition advClick="0" advTm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Diagonal Corners Rounded 69">
            <a:extLst>
              <a:ext uri="{FF2B5EF4-FFF2-40B4-BE49-F238E27FC236}">
                <a16:creationId xmlns:a16="http://schemas.microsoft.com/office/drawing/2014/main" id="{D236FF2A-BDD4-4A4A-A06F-84582EA578C4}"/>
              </a:ext>
            </a:extLst>
          </p:cNvPr>
          <p:cNvSpPr/>
          <p:nvPr/>
        </p:nvSpPr>
        <p:spPr>
          <a:xfrm>
            <a:off x="6624053" y="4714732"/>
            <a:ext cx="1289818" cy="751954"/>
          </a:xfrm>
          <a:prstGeom prst="round2DiagRect">
            <a:avLst/>
          </a:prstGeom>
          <a:solidFill>
            <a:srgbClr val="EAAA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200" b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Incentive #2</a:t>
            </a:r>
          </a:p>
          <a:p>
            <a:pPr algn="ctr">
              <a:spcAft>
                <a:spcPts val="0"/>
              </a:spcAft>
            </a:pPr>
            <a:r>
              <a:rPr lang="en-US" sz="1200" i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up to 25% </a:t>
            </a:r>
          </a:p>
          <a:p>
            <a:pPr algn="ctr">
              <a:spcAft>
                <a:spcPts val="0"/>
              </a:spcAft>
            </a:pPr>
            <a:r>
              <a:rPr lang="en-US" sz="1200" i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project cost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1D2F79-4D21-4FE1-8491-9E387437153A}"/>
              </a:ext>
            </a:extLst>
          </p:cNvPr>
          <p:cNvSpPr txBox="1"/>
          <p:nvPr/>
        </p:nvSpPr>
        <p:spPr>
          <a:xfrm>
            <a:off x="6446003" y="3236783"/>
            <a:ext cx="167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>
                <a:solidFill>
                  <a:srgbClr val="5E97AF"/>
                </a:solidFill>
                <a:latin typeface="Helvetica Condensed"/>
                <a:cs typeface="Calibri" panose="020F0502020204030204" pitchFamily="34" charset="0"/>
              </a:rPr>
              <a:t>Installation Verification</a:t>
            </a:r>
            <a:endParaRPr lang="en-US" sz="1200">
              <a:solidFill>
                <a:srgbClr val="5E5767"/>
              </a:solidFill>
              <a:latin typeface="Helvetica Condensed"/>
              <a:cs typeface="Calibri" panose="020F050202020403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E466DEC-AB88-43E6-8141-0FBF220F352D}"/>
              </a:ext>
            </a:extLst>
          </p:cNvPr>
          <p:cNvSpPr/>
          <p:nvPr/>
        </p:nvSpPr>
        <p:spPr>
          <a:xfrm>
            <a:off x="9122266" y="4714732"/>
            <a:ext cx="1289818" cy="751954"/>
          </a:xfrm>
          <a:prstGeom prst="round2DiagRect">
            <a:avLst/>
          </a:prstGeom>
          <a:solidFill>
            <a:srgbClr val="EAAA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200" b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Incentive #3</a:t>
            </a:r>
          </a:p>
          <a:p>
            <a:pPr algn="ctr">
              <a:spcAft>
                <a:spcPts val="0"/>
              </a:spcAft>
            </a:pPr>
            <a:r>
              <a:rPr lang="en-US" sz="1200" i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up to 25% </a:t>
            </a:r>
          </a:p>
          <a:p>
            <a:pPr algn="ctr">
              <a:spcAft>
                <a:spcPts val="0"/>
              </a:spcAft>
            </a:pPr>
            <a:r>
              <a:rPr lang="en-US" sz="1200" i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project cost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A68B45-2535-4FBC-9255-F1F7F01F08A4}"/>
              </a:ext>
            </a:extLst>
          </p:cNvPr>
          <p:cNvSpPr txBox="1"/>
          <p:nvPr/>
        </p:nvSpPr>
        <p:spPr>
          <a:xfrm>
            <a:off x="8940313" y="3236783"/>
            <a:ext cx="16798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>
                <a:solidFill>
                  <a:srgbClr val="5E97AF"/>
                </a:solidFill>
                <a:latin typeface="Helvetica Condensed"/>
                <a:cs typeface="Calibri" panose="020F0502020204030204" pitchFamily="34" charset="0"/>
              </a:rPr>
              <a:t>Verification of Savings</a:t>
            </a:r>
            <a:endParaRPr lang="en-US" sz="1400">
              <a:solidFill>
                <a:srgbClr val="5E5767"/>
              </a:solidFill>
              <a:latin typeface="Helvetica Condensed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200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Comparison of Performance vs ERP</a:t>
            </a:r>
          </a:p>
          <a:p>
            <a:pPr algn="ctr">
              <a:spcAft>
                <a:spcPts val="600"/>
              </a:spcAft>
            </a:pPr>
            <a:r>
              <a:rPr lang="en-US" sz="1200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8CDD262F-FF7E-4655-B3C8-A5AA08A5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 algn="r"/>
            <a:fld id="{59C8B66E-3456-42F5-AD10-E71B5EA71641}" type="slidenum">
              <a:rPr lang="en-US" smtClean="0"/>
              <a:pPr algn="r"/>
              <a:t>43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30EB1D-6827-425D-A3CF-14FB0543F7D9}"/>
              </a:ext>
            </a:extLst>
          </p:cNvPr>
          <p:cNvSpPr txBox="1"/>
          <p:nvPr/>
        </p:nvSpPr>
        <p:spPr>
          <a:xfrm>
            <a:off x="1549546" y="3229969"/>
            <a:ext cx="167984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>
                <a:solidFill>
                  <a:srgbClr val="5E97AF"/>
                </a:solidFill>
                <a:latin typeface="Helvetica Condensed"/>
                <a:cs typeface="Calibri" panose="020F0502020204030204" pitchFamily="34" charset="0"/>
              </a:rPr>
              <a:t>Program Enrollment</a:t>
            </a:r>
            <a:endParaRPr lang="en-US" sz="1400">
              <a:solidFill>
                <a:srgbClr val="5E5767"/>
              </a:solidFill>
              <a:latin typeface="Helvetica Condensed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200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Submission and Approval of Application</a:t>
            </a:r>
          </a:p>
        </p:txBody>
      </p:sp>
      <p:sp>
        <p:nvSpPr>
          <p:cNvPr id="71" name="Rectangle: Diagonal Corners Rounded 70">
            <a:extLst>
              <a:ext uri="{FF2B5EF4-FFF2-40B4-BE49-F238E27FC236}">
                <a16:creationId xmlns:a16="http://schemas.microsoft.com/office/drawing/2014/main" id="{94B34EE8-E306-4A05-89E5-406C9E2FAFB7}"/>
              </a:ext>
            </a:extLst>
          </p:cNvPr>
          <p:cNvSpPr/>
          <p:nvPr/>
        </p:nvSpPr>
        <p:spPr>
          <a:xfrm>
            <a:off x="3383348" y="4714732"/>
            <a:ext cx="1289818" cy="751954"/>
          </a:xfrm>
          <a:prstGeom prst="round2DiagRect">
            <a:avLst/>
          </a:prstGeom>
          <a:solidFill>
            <a:srgbClr val="EAAA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200" b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Incentive #1</a:t>
            </a:r>
          </a:p>
          <a:p>
            <a:pPr algn="ctr">
              <a:spcAft>
                <a:spcPts val="0"/>
              </a:spcAft>
            </a:pPr>
            <a:r>
              <a:rPr lang="en-US" sz="1200" i="1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fixed</a:t>
            </a:r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B196F6-44F1-4ABF-872C-33E811F58AD7}"/>
              </a:ext>
            </a:extLst>
          </p:cNvPr>
          <p:cNvSpPr txBox="1"/>
          <p:nvPr/>
        </p:nvSpPr>
        <p:spPr>
          <a:xfrm>
            <a:off x="3188336" y="3236783"/>
            <a:ext cx="167984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>
                <a:solidFill>
                  <a:srgbClr val="5E97AF"/>
                </a:solidFill>
                <a:latin typeface="Helvetica Condensed"/>
                <a:cs typeface="Calibri" panose="020F0502020204030204" pitchFamily="34" charset="0"/>
              </a:rPr>
              <a:t>Energy Reduction Plan (ERP)</a:t>
            </a:r>
            <a:endParaRPr lang="en-US" sz="1400">
              <a:solidFill>
                <a:srgbClr val="5E5767"/>
              </a:solidFill>
              <a:latin typeface="Helvetica Condensed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200">
                <a:solidFill>
                  <a:srgbClr val="5E5767"/>
                </a:solidFill>
                <a:latin typeface="Helvetica Condensed"/>
                <a:cs typeface="Calibri" panose="020F0502020204030204" pitchFamily="34" charset="0"/>
              </a:rPr>
              <a:t>Development and Approval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B1762F-313D-4811-94AC-02F2DA86192B}"/>
              </a:ext>
            </a:extLst>
          </p:cNvPr>
          <p:cNvSpPr txBox="1"/>
          <p:nvPr/>
        </p:nvSpPr>
        <p:spPr>
          <a:xfrm>
            <a:off x="4804797" y="3229969"/>
            <a:ext cx="167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>
                <a:solidFill>
                  <a:srgbClr val="5E97AF"/>
                </a:solidFill>
                <a:latin typeface="Helvetica Condensed"/>
                <a:cs typeface="Calibri" panose="020F0502020204030204" pitchFamily="34" charset="0"/>
              </a:rPr>
              <a:t>Installation of Measures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37A797-ABCB-4870-8144-98015A9452A5}"/>
              </a:ext>
            </a:extLst>
          </p:cNvPr>
          <p:cNvGrpSpPr/>
          <p:nvPr/>
        </p:nvGrpSpPr>
        <p:grpSpPr>
          <a:xfrm>
            <a:off x="1833821" y="2011501"/>
            <a:ext cx="8446224" cy="1100064"/>
            <a:chOff x="394364" y="1657884"/>
            <a:chExt cx="8446224" cy="110006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D2E8ED-3E58-4657-A4C1-E1C4C04F043A}"/>
                </a:ext>
              </a:extLst>
            </p:cNvPr>
            <p:cNvSpPr txBox="1"/>
            <p:nvPr/>
          </p:nvSpPr>
          <p:spPr>
            <a:xfrm>
              <a:off x="6654532" y="1900575"/>
              <a:ext cx="6873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cap="all">
                  <a:solidFill>
                    <a:srgbClr val="5E97AF"/>
                  </a:solidFill>
                  <a:latin typeface="Helvetica Condensed"/>
                </a:rPr>
                <a:t>1 year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6F8773-D929-4261-8351-8C8F74F239CA}"/>
                </a:ext>
              </a:extLst>
            </p:cNvPr>
            <p:cNvCxnSpPr>
              <a:cxnSpLocks/>
              <a:stCxn id="44" idx="6"/>
              <a:endCxn id="38" idx="2"/>
            </p:cNvCxnSpPr>
            <p:nvPr/>
          </p:nvCxnSpPr>
          <p:spPr>
            <a:xfrm>
              <a:off x="1499264" y="2197210"/>
              <a:ext cx="6321417" cy="0"/>
            </a:xfrm>
            <a:prstGeom prst="straightConnector1">
              <a:avLst/>
            </a:prstGeom>
            <a:ln w="76200">
              <a:solidFill>
                <a:srgbClr val="5E97AF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A434BAD-5B6A-4B2C-8EF2-C19A51886F0D}"/>
                </a:ext>
              </a:extLst>
            </p:cNvPr>
            <p:cNvGrpSpPr/>
            <p:nvPr/>
          </p:nvGrpSpPr>
          <p:grpSpPr>
            <a:xfrm>
              <a:off x="394364" y="1662633"/>
              <a:ext cx="1104900" cy="1069153"/>
              <a:chOff x="1422662" y="2315923"/>
              <a:chExt cx="1104900" cy="1069153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C394844-0116-48F3-B96D-2B9D44F7D37A}"/>
                  </a:ext>
                </a:extLst>
              </p:cNvPr>
              <p:cNvSpPr/>
              <p:nvPr/>
            </p:nvSpPr>
            <p:spPr>
              <a:xfrm>
                <a:off x="1422662" y="2315923"/>
                <a:ext cx="1104900" cy="1069153"/>
              </a:xfrm>
              <a:prstGeom prst="ellipse">
                <a:avLst/>
              </a:prstGeom>
              <a:solidFill>
                <a:srgbClr val="5E97A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Graphic 44" descr="List">
                <a:extLst>
                  <a:ext uri="{FF2B5EF4-FFF2-40B4-BE49-F238E27FC236}">
                    <a16:creationId xmlns:a16="http://schemas.microsoft.com/office/drawing/2014/main" id="{901A85E6-D839-4550-BB16-2074F22A9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80745" y="2589114"/>
                <a:ext cx="588735" cy="588735"/>
              </a:xfrm>
              <a:prstGeom prst="rect">
                <a:avLst/>
              </a:prstGeom>
            </p:spPr>
          </p:pic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55127D2-9C23-4605-9ECC-CA6B75A089C4}"/>
                </a:ext>
              </a:extLst>
            </p:cNvPr>
            <p:cNvSpPr/>
            <p:nvPr/>
          </p:nvSpPr>
          <p:spPr>
            <a:xfrm>
              <a:off x="2036350" y="1657884"/>
              <a:ext cx="1104900" cy="1069153"/>
            </a:xfrm>
            <a:prstGeom prst="ellipse">
              <a:avLst/>
            </a:prstGeom>
            <a:solidFill>
              <a:srgbClr val="8EB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E5FA7-087D-440D-B74A-B4BDD5586956}"/>
                </a:ext>
              </a:extLst>
            </p:cNvPr>
            <p:cNvSpPr/>
            <p:nvPr/>
          </p:nvSpPr>
          <p:spPr>
            <a:xfrm>
              <a:off x="3674266" y="1687357"/>
              <a:ext cx="1104900" cy="1069153"/>
            </a:xfrm>
            <a:prstGeom prst="ellipse">
              <a:avLst/>
            </a:prstGeom>
            <a:solidFill>
              <a:srgbClr val="7EA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266C3DD-548F-472E-AA34-122DD16D75E1}"/>
                </a:ext>
              </a:extLst>
            </p:cNvPr>
            <p:cNvGrpSpPr/>
            <p:nvPr/>
          </p:nvGrpSpPr>
          <p:grpSpPr>
            <a:xfrm>
              <a:off x="7820681" y="1662633"/>
              <a:ext cx="1019907" cy="1069153"/>
              <a:chOff x="8388913" y="2315923"/>
              <a:chExt cx="1019907" cy="1069153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245C16E-7145-45DA-999E-D20CE6BFE155}"/>
                  </a:ext>
                </a:extLst>
              </p:cNvPr>
              <p:cNvSpPr/>
              <p:nvPr/>
            </p:nvSpPr>
            <p:spPr>
              <a:xfrm>
                <a:off x="8388913" y="2315923"/>
                <a:ext cx="1019907" cy="1069153"/>
              </a:xfrm>
              <a:prstGeom prst="ellipse">
                <a:avLst/>
              </a:prstGeom>
              <a:solidFill>
                <a:srgbClr val="5E97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8" descr="Money">
                <a:extLst>
                  <a:ext uri="{FF2B5EF4-FFF2-40B4-BE49-F238E27FC236}">
                    <a16:creationId xmlns:a16="http://schemas.microsoft.com/office/drawing/2014/main" id="{4F0E0CB9-FC5A-47D2-9F4B-CE6A0336D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37461" y="2554577"/>
                <a:ext cx="522810" cy="566378"/>
              </a:xfrm>
              <a:prstGeom prst="rect">
                <a:avLst/>
              </a:prstGeom>
            </p:spPr>
          </p:pic>
        </p:grpSp>
        <p:pic>
          <p:nvPicPr>
            <p:cNvPr id="46" name="Graphic 45" descr="Money">
              <a:extLst>
                <a:ext uri="{FF2B5EF4-FFF2-40B4-BE49-F238E27FC236}">
                  <a16:creationId xmlns:a16="http://schemas.microsoft.com/office/drawing/2014/main" id="{36039E33-8FE2-4783-98EE-707699009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05611" y="1895116"/>
              <a:ext cx="566378" cy="566378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37E879E-66E9-487B-8007-D369FF04E317}"/>
                </a:ext>
              </a:extLst>
            </p:cNvPr>
            <p:cNvSpPr/>
            <p:nvPr/>
          </p:nvSpPr>
          <p:spPr>
            <a:xfrm>
              <a:off x="5312182" y="1688795"/>
              <a:ext cx="1104900" cy="1069153"/>
            </a:xfrm>
            <a:prstGeom prst="ellipse">
              <a:avLst/>
            </a:prstGeom>
            <a:solidFill>
              <a:srgbClr val="6EA1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Money">
              <a:extLst>
                <a:ext uri="{FF2B5EF4-FFF2-40B4-BE49-F238E27FC236}">
                  <a16:creationId xmlns:a16="http://schemas.microsoft.com/office/drawing/2014/main" id="{F3532C4D-6954-48F3-A125-FEB6636B5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81443" y="1895116"/>
              <a:ext cx="566378" cy="566378"/>
            </a:xfrm>
            <a:prstGeom prst="rect">
              <a:avLst/>
            </a:prstGeom>
          </p:spPr>
        </p:pic>
        <p:pic>
          <p:nvPicPr>
            <p:cNvPr id="53" name="Graphic 52" descr="Building">
              <a:extLst>
                <a:ext uri="{FF2B5EF4-FFF2-40B4-BE49-F238E27FC236}">
                  <a16:creationId xmlns:a16="http://schemas.microsoft.com/office/drawing/2014/main" id="{AE466561-A4B7-416C-A39F-0FD22F29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30382" y="1913779"/>
              <a:ext cx="592669" cy="59266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D3F565-A101-4F49-8D0F-893BBAAA1BCC}"/>
              </a:ext>
            </a:extLst>
          </p:cNvPr>
          <p:cNvSpPr txBox="1"/>
          <p:nvPr/>
        </p:nvSpPr>
        <p:spPr>
          <a:xfrm>
            <a:off x="6364748" y="3884302"/>
            <a:ext cx="1808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</a:rPr>
              <a:t>As-built Energy Reduction Plan &amp; Commissioning Report</a:t>
            </a:r>
          </a:p>
          <a:p>
            <a:pPr algn="ctr"/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Helvetica 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F7321874-C62D-49E1-B196-FAD063678BAE}"/>
              </a:ext>
            </a:extLst>
          </p:cNvPr>
          <p:cNvSpPr txBox="1">
            <a:spLocks/>
          </p:cNvSpPr>
          <p:nvPr/>
        </p:nvSpPr>
        <p:spPr>
          <a:xfrm>
            <a:off x="0" y="289517"/>
            <a:ext cx="7676941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/>
              <a:t>Pay for Performance (P4P)</a:t>
            </a:r>
            <a:endParaRPr lang="en-US" sz="310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D1E9BD-F1C9-46B0-92B8-A0F583095314}"/>
              </a:ext>
            </a:extLst>
          </p:cNvPr>
          <p:cNvSpPr txBox="1"/>
          <p:nvPr/>
        </p:nvSpPr>
        <p:spPr>
          <a:xfrm>
            <a:off x="452469" y="989728"/>
            <a:ext cx="369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77C19A"/>
                </a:solidFill>
                <a:latin typeface="Calibri" panose="020F0502020204030204" pitchFamily="34" charset="0"/>
                <a:sym typeface="Lato Bold" charset="0"/>
              </a:rPr>
              <a:t>NJCleanEnergy.com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9F0395-A952-4161-9C9A-7CCC8F2CC53D}"/>
              </a:ext>
            </a:extLst>
          </p:cNvPr>
          <p:cNvSpPr txBox="1"/>
          <p:nvPr/>
        </p:nvSpPr>
        <p:spPr>
          <a:xfrm>
            <a:off x="10039350" y="455616"/>
            <a:ext cx="2178271" cy="690676"/>
          </a:xfrm>
          <a:prstGeom prst="rect">
            <a:avLst/>
          </a:prstGeom>
          <a:solidFill>
            <a:srgbClr val="006C82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Mid-LARGE:</a:t>
            </a:r>
          </a:p>
          <a:p>
            <a:pPr defTabSz="577850">
              <a:lnSpc>
                <a:spcPct val="90000"/>
              </a:lnSpc>
              <a:spcAft>
                <a:spcPct val="35000"/>
              </a:spcAft>
            </a:pPr>
            <a:r>
              <a:rPr lang="en-US" sz="1400" b="1" cap="all">
                <a:latin typeface="Helvetica Condensed"/>
              </a:rPr>
              <a:t>New Construction</a:t>
            </a:r>
          </a:p>
        </p:txBody>
      </p:sp>
    </p:spTree>
    <p:extLst>
      <p:ext uri="{BB962C8B-B14F-4D97-AF65-F5344CB8AC3E}">
        <p14:creationId xmlns:p14="http://schemas.microsoft.com/office/powerpoint/2010/main" val="2675404793"/>
      </p:ext>
    </p:extLst>
  </p:cSld>
  <p:clrMapOvr>
    <a:masterClrMapping/>
  </p:clrMapOvr>
  <p:transition advClick="0" advTm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12" y="2639695"/>
            <a:ext cx="4408097" cy="30233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>
              <a:latin typeface="Arial Unicode MS" panose="020B0604020202020204" pitchFamily="34" charset="-128"/>
              <a:sym typeface="Lato Bold" charset="0"/>
            </a:endParaRPr>
          </a:p>
          <a:p>
            <a:endParaRPr lang="en-US" sz="2400" b="1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/>
              <a:t>Bell Works (Somerset Holmdel LLC)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1909567" y="1350234"/>
            <a:ext cx="5111751" cy="43021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>
                <a:latin typeface="Calibri" panose="020F0502020204030204" pitchFamily="34" charset="0"/>
              </a:rPr>
              <a:t>New construction (Gut Rehab)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>
                <a:latin typeface="Calibri" panose="020F0502020204030204" pitchFamily="34" charset="0"/>
              </a:rPr>
              <a:t>LED lighting, Controls, high-efficiency HVAC, AHU heat recovery, Fan coils and VFDs.</a:t>
            </a:r>
          </a:p>
          <a:p>
            <a:pPr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b="1">
                <a:latin typeface="Calibri" panose="020F0502020204030204" pitchFamily="34" charset="0"/>
              </a:rPr>
              <a:t>Total Project Cost: $4,202,510</a:t>
            </a:r>
          </a:p>
          <a:p>
            <a:pPr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b="1">
                <a:latin typeface="Calibri" panose="020F0502020204030204" pitchFamily="34" charset="0"/>
              </a:rPr>
              <a:t>Incentive: $2,000,000</a:t>
            </a:r>
          </a:p>
          <a:p>
            <a:pPr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b="1">
                <a:latin typeface="Calibri" panose="020F0502020204030204" pitchFamily="34" charset="0"/>
              </a:rPr>
              <a:t>Annual Cost Savings: $480,305</a:t>
            </a:r>
          </a:p>
          <a:p>
            <a:pPr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b="1">
                <a:latin typeface="Calibri" panose="020F0502020204030204" pitchFamily="34" charset="0"/>
              </a:rPr>
              <a:t>Payback period: 4.6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7903" y="5683955"/>
            <a:ext cx="8816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en-US" sz="1600" b="1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case study was from a previous fiscal year and may not represent current incentive levels or costs. 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building, indoor, court, empty&#10;&#10;Description automatically generated">
            <a:extLst>
              <a:ext uri="{FF2B5EF4-FFF2-40B4-BE49-F238E27FC236}">
                <a16:creationId xmlns:a16="http://schemas.microsoft.com/office/drawing/2014/main" id="{B252628C-4A5E-4613-BC13-063AB959BA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43" y="2816883"/>
            <a:ext cx="3945593" cy="262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31220"/>
      </p:ext>
    </p:extLst>
  </p:cSld>
  <p:clrMapOvr>
    <a:masterClrMapping/>
  </p:clrMapOvr>
  <p:transition advClick="0" advTm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40777" y="1856741"/>
            <a:ext cx="8229600" cy="3610303"/>
          </a:xfrm>
        </p:spPr>
        <p:txBody>
          <a:bodyPr anchor="t"/>
          <a:lstStyle/>
          <a:p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The EMP’s first strategy and goal is: “</a:t>
            </a:r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Reduce Consumption and Emissions from the Transportation Section</a:t>
            </a: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”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</a:endParaRPr>
          </a:p>
          <a:p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Goal of 330,000 light duty electric vehicles by 2025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</a:endParaRPr>
          </a:p>
          <a:p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Charging infrastructure </a:t>
            </a:r>
          </a:p>
          <a:p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State light-duty fleet 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</a:endParaRPr>
          </a:p>
          <a:p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Increase transportation options, encourage new options 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</a:endParaRPr>
          </a:p>
          <a:p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Decrease “Vehicle Miles Traveled”</a:t>
            </a:r>
          </a:p>
          <a:p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</a:rPr>
              <a:t>Reduce Port emissions  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</a:endParaRPr>
          </a:p>
          <a:p>
            <a:endParaRPr lang="en-US" b="1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FEBF3FD-370E-49E1-91BD-14704C49D370}"/>
              </a:ext>
            </a:extLst>
          </p:cNvPr>
          <p:cNvSpPr txBox="1">
            <a:spLocks/>
          </p:cNvSpPr>
          <p:nvPr/>
        </p:nvSpPr>
        <p:spPr>
          <a:xfrm>
            <a:off x="1" y="351027"/>
            <a:ext cx="9297254" cy="914400"/>
          </a:xfrm>
          <a:prstGeom prst="rect">
            <a:avLst/>
          </a:prstGeom>
          <a:noFill/>
        </p:spPr>
        <p:txBody>
          <a:bodyPr anchor="ctr"/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Condensed"/>
                <a:ea typeface="+mj-ea"/>
                <a:cs typeface="+mj-cs"/>
              </a:defRPr>
            </a:lvl1pPr>
          </a:lstStyle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/>
                <a:ea typeface="+mj-ea"/>
                <a:cs typeface="+mj-cs"/>
              </a:rPr>
              <a:t>Electric Vehicles (EVs) in the Energy Master Plan</a:t>
            </a:r>
          </a:p>
        </p:txBody>
      </p:sp>
    </p:spTree>
    <p:extLst>
      <p:ext uri="{BB962C8B-B14F-4D97-AF65-F5344CB8AC3E}">
        <p14:creationId xmlns:p14="http://schemas.microsoft.com/office/powerpoint/2010/main" val="2654556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812"/>
            <a:ext cx="9144000" cy="649216"/>
          </a:xfrm>
        </p:spPr>
        <p:txBody>
          <a:bodyPr/>
          <a:lstStyle/>
          <a:p>
            <a:r>
              <a:rPr lang="en-US"/>
              <a:t>Clean Fleet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73084" y="1619839"/>
            <a:ext cx="8422365" cy="4019370"/>
          </a:xfrm>
          <a:prstGeom prst="rect">
            <a:avLst/>
          </a:prstGeom>
        </p:spPr>
        <p:txBody>
          <a:bodyPr/>
          <a:lstStyle/>
          <a:p>
            <a:pPr marL="333375" marR="75009" indent="-321469">
              <a:lnSpc>
                <a:spcPct val="116500"/>
              </a:lnSpc>
              <a:spcBef>
                <a:spcPts val="94"/>
              </a:spcBef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Electric vehicles are now included on the State Purchasing  Contract under Award T0099</a:t>
            </a:r>
          </a:p>
          <a:p>
            <a:pPr marL="333375" indent="-321469">
              <a:lnSpc>
                <a:spcPct val="100000"/>
              </a:lnSpc>
              <a:spcBef>
                <a:spcPts val="407"/>
              </a:spcBef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Clean Fleet Electric Vehicle Incentive Program</a:t>
            </a:r>
          </a:p>
          <a:p>
            <a:pPr marL="778073" marR="51791" indent="-321469">
              <a:lnSpc>
                <a:spcPct val="116500"/>
              </a:lnSpc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Designed to encourage local and state government entities to  add EVs to their fleet</a:t>
            </a:r>
          </a:p>
          <a:p>
            <a:pPr marL="1223963" marR="4763" indent="-321469">
              <a:lnSpc>
                <a:spcPct val="116500"/>
              </a:lnSpc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$4,000 per battery electric vehicle and</a:t>
            </a:r>
          </a:p>
          <a:p>
            <a:pPr marL="1190625" marR="444102" lvl="2" indent="-321469">
              <a:lnSpc>
                <a:spcPct val="116500"/>
              </a:lnSpc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$1,500 for Level-Two EV charging station</a:t>
            </a:r>
          </a:p>
          <a:p>
            <a:pPr marL="1190625" marR="444102" lvl="2" indent="-321469">
              <a:lnSpc>
                <a:spcPct val="116500"/>
              </a:lnSpc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Grants awarded on rolling basis until  funding expended</a:t>
            </a:r>
          </a:p>
          <a:p>
            <a:pPr marL="333375" indent="-321469">
              <a:lnSpc>
                <a:spcPct val="100000"/>
              </a:lnSpc>
              <a:spcBef>
                <a:spcPts val="403"/>
              </a:spcBef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 </a:t>
            </a:r>
            <a:r>
              <a:rPr lang="en-US" sz="1800">
                <a:solidFill>
                  <a:srgbClr val="FFFFFF"/>
                </a:solidFill>
                <a:hlinkClick r:id="rId2"/>
              </a:rPr>
              <a:t>EV.programs@bpu.nj.gov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41076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25" y="1386963"/>
            <a:ext cx="5183751" cy="51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8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EBB102-1F4E-44A0-9337-03AC45E92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125318"/>
            <a:ext cx="7886700" cy="1325563"/>
          </a:xfrm>
        </p:spPr>
        <p:txBody>
          <a:bodyPr/>
          <a:lstStyle/>
          <a:p>
            <a:r>
              <a:rPr lang="en-US"/>
              <a:t>Financing for government Agencies</a:t>
            </a:r>
          </a:p>
        </p:txBody>
      </p:sp>
    </p:spTree>
    <p:extLst>
      <p:ext uri="{BB962C8B-B14F-4D97-AF65-F5344CB8AC3E}">
        <p14:creationId xmlns:p14="http://schemas.microsoft.com/office/powerpoint/2010/main" val="2171024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E71607-7D88-4FDB-9D84-DE65E2CD6F62}"/>
              </a:ext>
            </a:extLst>
          </p:cNvPr>
          <p:cNvSpPr txBox="1"/>
          <p:nvPr/>
        </p:nvSpPr>
        <p:spPr>
          <a:xfrm>
            <a:off x="1524001" y="2110771"/>
            <a:ext cx="89112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Energy Performance Contracting – NJ ESIP 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Financing Mechanism that allows state entities to make energy efficiency improvements without impacting their budgets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sym typeface="Lato Bold" charset="0"/>
              </a:rPr>
              <a:t>Administered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by the NJBPU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Project is paid for with the value of its own energy savings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15 or 20-year self-funding loan 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Recent Energy Efficiency Transition  </a:t>
            </a:r>
          </a:p>
          <a:p>
            <a:pPr marL="2003425" marR="0" lvl="4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NJBPU Approved Incentive Programs: Utility or NJCEP 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sym typeface="Lato Bold" charset="0"/>
              </a:rPr>
              <a:t>Can be combined with Federal/State Pandemic Relief Funds 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sym typeface="Lato Bold" charset="0"/>
              </a:rPr>
              <a:t>No upfront capital expenses</a:t>
            </a:r>
          </a:p>
          <a:p>
            <a:pPr marL="1089025" marR="0" lvl="2" indent="-6318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8902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E6167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sym typeface="Lato Bold" charset="0"/>
              </a:rPr>
              <a:t>No referendum or impact to taxpayers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E6167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D2D9D05-90C9-4466-AF98-965E53F4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8968"/>
            <a:ext cx="9256912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100"/>
              <a:t>Financing Mechanism: ESIP</a:t>
            </a:r>
          </a:p>
        </p:txBody>
      </p:sp>
      <p:pic>
        <p:nvPicPr>
          <p:cNvPr id="8" name="Graphic 7" descr="Money">
            <a:extLst>
              <a:ext uri="{FF2B5EF4-FFF2-40B4-BE49-F238E27FC236}">
                <a16:creationId xmlns:a16="http://schemas.microsoft.com/office/drawing/2014/main" id="{385728ED-5AA8-47E3-BF0B-AB4164AD49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0678" y="3353070"/>
            <a:ext cx="3419364" cy="33684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56FA3E-201C-41A3-B633-CC6B57F5A719}"/>
              </a:ext>
            </a:extLst>
          </p:cNvPr>
          <p:cNvSpPr/>
          <p:nvPr/>
        </p:nvSpPr>
        <p:spPr>
          <a:xfrm>
            <a:off x="1952039" y="1461376"/>
            <a:ext cx="7770899" cy="665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all" spc="0" normalizeH="0" baseline="0" noProof="0">
                <a:ln>
                  <a:noFill/>
                </a:ln>
                <a:solidFill>
                  <a:srgbClr val="5E97AF"/>
                </a:solidFill>
                <a:effectLst/>
                <a:uLnTx/>
                <a:uFillTx/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</a:rPr>
              <a:t>Energy Savings Improvement Program (ESIP)</a:t>
            </a:r>
          </a:p>
        </p:txBody>
      </p:sp>
    </p:spTree>
    <p:extLst>
      <p:ext uri="{BB962C8B-B14F-4D97-AF65-F5344CB8AC3E}">
        <p14:creationId xmlns:p14="http://schemas.microsoft.com/office/powerpoint/2010/main" val="2227992465"/>
      </p:ext>
    </p:extLst>
  </p:cSld>
  <p:clrMapOvr>
    <a:masterClrMapping/>
  </p:clrMapOvr>
  <p:transition advClick="0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240DF4-BB95-4C78-AC04-1D1BCB1DD70B}"/>
              </a:ext>
            </a:extLst>
          </p:cNvPr>
          <p:cNvSpPr/>
          <p:nvPr/>
        </p:nvSpPr>
        <p:spPr>
          <a:xfrm>
            <a:off x="4687078" y="3576509"/>
            <a:ext cx="5779766" cy="475861"/>
          </a:xfrm>
          <a:prstGeom prst="roundRect">
            <a:avLst>
              <a:gd name="adj" fmla="val 6096"/>
            </a:avLst>
          </a:prstGeom>
          <a:solidFill>
            <a:srgbClr val="D7E5EB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>
                <a:latin typeface="Times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D750ED-FAE1-46D3-BB45-3C8F3D8C0BFD}"/>
              </a:ext>
            </a:extLst>
          </p:cNvPr>
          <p:cNvSpPr/>
          <p:nvPr/>
        </p:nvSpPr>
        <p:spPr>
          <a:xfrm>
            <a:off x="4687078" y="4108356"/>
            <a:ext cx="5779766" cy="365125"/>
          </a:xfrm>
          <a:prstGeom prst="roundRect">
            <a:avLst>
              <a:gd name="adj" fmla="val 6096"/>
            </a:avLst>
          </a:prstGeom>
          <a:solidFill>
            <a:srgbClr val="D7E5EB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>
                <a:latin typeface="Times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C43A72-8930-42F4-9561-4E912C964E7A}"/>
              </a:ext>
            </a:extLst>
          </p:cNvPr>
          <p:cNvSpPr/>
          <p:nvPr/>
        </p:nvSpPr>
        <p:spPr>
          <a:xfrm>
            <a:off x="4687078" y="4793756"/>
            <a:ext cx="5779766" cy="779505"/>
          </a:xfrm>
          <a:prstGeom prst="roundRect">
            <a:avLst>
              <a:gd name="adj" fmla="val 6096"/>
            </a:avLst>
          </a:prstGeom>
          <a:solidFill>
            <a:srgbClr val="D7E5EB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>
                <a:latin typeface="Times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2EF1C4-E864-43A0-89BD-51A5BB54E66A}"/>
              </a:ext>
            </a:extLst>
          </p:cNvPr>
          <p:cNvSpPr/>
          <p:nvPr/>
        </p:nvSpPr>
        <p:spPr>
          <a:xfrm>
            <a:off x="4687078" y="3042366"/>
            <a:ext cx="5779766" cy="475861"/>
          </a:xfrm>
          <a:prstGeom prst="roundRect">
            <a:avLst>
              <a:gd name="adj" fmla="val 6096"/>
            </a:avLst>
          </a:prstGeom>
          <a:solidFill>
            <a:srgbClr val="D7E5EB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>
                <a:latin typeface="Times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8AB55-9A7F-49F1-862F-907D3B9B6D87}"/>
              </a:ext>
            </a:extLst>
          </p:cNvPr>
          <p:cNvSpPr txBox="1"/>
          <p:nvPr/>
        </p:nvSpPr>
        <p:spPr>
          <a:xfrm>
            <a:off x="4378323" y="2111601"/>
            <a:ext cx="6100813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500" b="1">
                <a:solidFill>
                  <a:schemeClr val="tx1">
                    <a:lumMod val="65000"/>
                    <a:lumOff val="35000"/>
                  </a:schemeClr>
                </a:solidFill>
              </a:rPr>
              <a:t>Strategies: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</a:rPr>
              <a:t>Reduce Energy Consumption and Emissions from the Transportation Sector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500" b="1">
                <a:solidFill>
                  <a:schemeClr val="tx1">
                    <a:lumMod val="65000"/>
                    <a:lumOff val="35000"/>
                  </a:schemeClr>
                </a:solidFill>
              </a:rPr>
              <a:t>Accelerate Deployment of Renewable Energy and Distributed Energy Resources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500" b="1">
                <a:solidFill>
                  <a:schemeClr val="tx1">
                    <a:lumMod val="65000"/>
                    <a:lumOff val="35000"/>
                  </a:schemeClr>
                </a:solidFill>
              </a:rPr>
              <a:t>Maximize Energy Efficiency and Conservation and Reduce Peak Demand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500" b="1">
                <a:solidFill>
                  <a:schemeClr val="tx1">
                    <a:lumMod val="65000"/>
                    <a:lumOff val="35000"/>
                  </a:schemeClr>
                </a:solidFill>
              </a:rPr>
              <a:t>Reduce Energy Consumption and Emissions from the Building Sector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</a:rPr>
              <a:t>Decarbonize and Modernize New Jersey’s Energy Systems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500" b="1">
                <a:solidFill>
                  <a:schemeClr val="tx1">
                    <a:lumMod val="65000"/>
                    <a:lumOff val="35000"/>
                  </a:schemeClr>
                </a:solidFill>
              </a:rPr>
              <a:t>Support Community Energy Planning and Action with and Emphasis on Encouraging Participation by Low-and-Moderate-Income and Environmental Justice Communities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</a:rPr>
              <a:t>Expand the Clean Energy Innovation Economy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5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51027"/>
            <a:ext cx="929725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/>
              <a:t>Reaching NJ’s Clean Energy Goal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0E3D8-B330-4B5D-8EFE-2D69F7CF2C88}"/>
              </a:ext>
            </a:extLst>
          </p:cNvPr>
          <p:cNvSpPr/>
          <p:nvPr/>
        </p:nvSpPr>
        <p:spPr>
          <a:xfrm>
            <a:off x="1679600" y="1539748"/>
            <a:ext cx="851577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47700">
              <a:spcBef>
                <a:spcPts val="0"/>
              </a:spcBef>
            </a:pP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100% clean energy by 2050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AFBF9-6ED0-4065-8297-A8873B30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600" y="2843255"/>
            <a:ext cx="1922107" cy="24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92520"/>
      </p:ext>
    </p:extLst>
  </p:cSld>
  <p:clrMapOvr>
    <a:masterClrMapping/>
  </p:clrMapOvr>
  <p:transition advClick="0" advTm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63287C-AD8B-4F7B-9840-E9E697D5C4D3}"/>
              </a:ext>
            </a:extLst>
          </p:cNvPr>
          <p:cNvGrpSpPr/>
          <p:nvPr/>
        </p:nvGrpSpPr>
        <p:grpSpPr>
          <a:xfrm>
            <a:off x="906348" y="2408231"/>
            <a:ext cx="9714458" cy="2262415"/>
            <a:chOff x="906348" y="2408231"/>
            <a:chExt cx="9714458" cy="226241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A1311A-D3EB-4C81-B1F9-DCE4F6D34968}"/>
                </a:ext>
              </a:extLst>
            </p:cNvPr>
            <p:cNvGrpSpPr/>
            <p:nvPr/>
          </p:nvGrpSpPr>
          <p:grpSpPr>
            <a:xfrm>
              <a:off x="906348" y="2408231"/>
              <a:ext cx="8609558" cy="2262415"/>
              <a:chOff x="519021" y="2408228"/>
              <a:chExt cx="8609558" cy="22624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2B6C2B-2ACB-4D44-8FA7-A22BB7B292E5}"/>
                  </a:ext>
                </a:extLst>
              </p:cNvPr>
              <p:cNvSpPr txBox="1"/>
              <p:nvPr/>
            </p:nvSpPr>
            <p:spPr>
              <a:xfrm>
                <a:off x="519021" y="3624203"/>
                <a:ext cx="178026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E97AF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Preliminary Energy Audit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E5767"/>
                  </a:solidFill>
                  <a:effectLst/>
                  <a:uLnTx/>
                  <a:uFillTx/>
                  <a:latin typeface="Helvetica Condensed"/>
                  <a:ea typeface="ＭＳ Ｐゴシック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E5767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LGEA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86EDDC-8E09-4902-9FFB-08D569A82C10}"/>
                  </a:ext>
                </a:extLst>
              </p:cNvPr>
              <p:cNvSpPr txBox="1"/>
              <p:nvPr/>
            </p:nvSpPr>
            <p:spPr>
              <a:xfrm>
                <a:off x="2636337" y="3624203"/>
                <a:ext cx="1780265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E97AF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Select Path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5E5767"/>
                  </a:solidFill>
                  <a:effectLst/>
                  <a:uLnTx/>
                  <a:uFillTx/>
                  <a:latin typeface="Helvetica Condensed"/>
                  <a:ea typeface="ＭＳ Ｐゴシック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E5767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ESCO Model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E5767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Hybrid Model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E5767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DIY Model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5ED31B-6A0A-4B40-9D71-5DE22CD109B4}"/>
                  </a:ext>
                </a:extLst>
              </p:cNvPr>
              <p:cNvSpPr txBox="1"/>
              <p:nvPr/>
            </p:nvSpPr>
            <p:spPr>
              <a:xfrm>
                <a:off x="4753654" y="3624203"/>
                <a:ext cx="1780266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E97AF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Investment Grade Energy Audit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Prioritize ECM’s to determine project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4B865C2-3D32-4FEB-9D1A-2964A71AE91A}"/>
                  </a:ext>
                </a:extLst>
              </p:cNvPr>
              <p:cNvGrpSpPr/>
              <p:nvPr/>
            </p:nvGrpSpPr>
            <p:grpSpPr>
              <a:xfrm>
                <a:off x="856704" y="2408228"/>
                <a:ext cx="8271875" cy="1113077"/>
                <a:chOff x="856704" y="2408228"/>
                <a:chExt cx="8271875" cy="1113077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ABFEDA1B-43D8-4F9C-9407-93D996F086E5}"/>
                    </a:ext>
                  </a:extLst>
                </p:cNvPr>
                <p:cNvCxnSpPr>
                  <a:cxnSpLocks/>
                  <a:stCxn id="26" idx="6"/>
                  <a:endCxn id="27" idx="2"/>
                </p:cNvCxnSpPr>
                <p:nvPr/>
              </p:nvCxnSpPr>
              <p:spPr>
                <a:xfrm>
                  <a:off x="1961604" y="2961689"/>
                  <a:ext cx="7166975" cy="25040"/>
                </a:xfrm>
                <a:prstGeom prst="straightConnector1">
                  <a:avLst/>
                </a:prstGeom>
                <a:ln w="76200">
                  <a:solidFill>
                    <a:srgbClr val="5E97AF"/>
                  </a:solidFill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B72B31B7-EBDE-467E-BB4C-67F52537B9E8}"/>
                    </a:ext>
                  </a:extLst>
                </p:cNvPr>
                <p:cNvSpPr/>
                <p:nvPr/>
              </p:nvSpPr>
              <p:spPr>
                <a:xfrm>
                  <a:off x="7174316" y="2408228"/>
                  <a:ext cx="1104900" cy="1069153"/>
                </a:xfrm>
                <a:prstGeom prst="ellipse">
                  <a:avLst/>
                </a:prstGeom>
                <a:solidFill>
                  <a:srgbClr val="5E97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9353B6A-8A0C-474E-BF53-5EA634DB047A}"/>
                    </a:ext>
                  </a:extLst>
                </p:cNvPr>
                <p:cNvSpPr/>
                <p:nvPr/>
              </p:nvSpPr>
              <p:spPr>
                <a:xfrm>
                  <a:off x="2974021" y="2452152"/>
                  <a:ext cx="1104900" cy="1069153"/>
                </a:xfrm>
                <a:prstGeom prst="ellipse">
                  <a:avLst/>
                </a:prstGeom>
                <a:solidFill>
                  <a:srgbClr val="7EAC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F5D0FF7-4BEC-414C-B186-18D97EB6FDCE}"/>
                    </a:ext>
                  </a:extLst>
                </p:cNvPr>
                <p:cNvGrpSpPr/>
                <p:nvPr/>
              </p:nvGrpSpPr>
              <p:grpSpPr>
                <a:xfrm>
                  <a:off x="5091338" y="2427781"/>
                  <a:ext cx="2929795" cy="1069153"/>
                  <a:chOff x="5230144" y="2335476"/>
                  <a:chExt cx="2929795" cy="1069153"/>
                </a:xfrm>
              </p:grpSpPr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535B23BE-8B67-4CA0-BB94-10FA4CF1D16E}"/>
                      </a:ext>
                    </a:extLst>
                  </p:cNvPr>
                  <p:cNvSpPr/>
                  <p:nvPr/>
                </p:nvSpPr>
                <p:spPr>
                  <a:xfrm>
                    <a:off x="5230144" y="2335476"/>
                    <a:ext cx="1104900" cy="1069153"/>
                  </a:xfrm>
                  <a:prstGeom prst="ellipse">
                    <a:avLst/>
                  </a:prstGeom>
                  <a:solidFill>
                    <a:srgbClr val="6EA1B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3" name="Graphic 22" descr="Contract">
                    <a:extLst>
                      <a:ext uri="{FF2B5EF4-FFF2-40B4-BE49-F238E27FC236}">
                        <a16:creationId xmlns:a16="http://schemas.microsoft.com/office/drawing/2014/main" id="{13FAD3F1-9A7B-4DA8-B499-679FF8DBF9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71204" y="2554310"/>
                    <a:ext cx="588735" cy="58873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4631486-4A14-482A-9176-FE0CE3A02F11}"/>
                    </a:ext>
                  </a:extLst>
                </p:cNvPr>
                <p:cNvSpPr/>
                <p:nvPr/>
              </p:nvSpPr>
              <p:spPr>
                <a:xfrm>
                  <a:off x="856704" y="2427112"/>
                  <a:ext cx="1104900" cy="1069153"/>
                </a:xfrm>
                <a:prstGeom prst="ellipse">
                  <a:avLst/>
                </a:prstGeom>
                <a:solidFill>
                  <a:srgbClr val="5E97AF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832E82F-5CFF-4AA0-A394-14107FDB1201}"/>
                  </a:ext>
                </a:extLst>
              </p:cNvPr>
              <p:cNvSpPr txBox="1"/>
              <p:nvPr/>
            </p:nvSpPr>
            <p:spPr>
              <a:xfrm>
                <a:off x="6755758" y="3624203"/>
                <a:ext cx="1942014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E97AF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Energy Savings Plan Developed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E5767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Cash Flow Positive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E5767"/>
                    </a:solidFill>
                    <a:effectLst/>
                    <a:uLnTx/>
                    <a:uFillTx/>
                    <a:latin typeface="Helvetica Condensed"/>
                    <a:ea typeface="ＭＳ Ｐゴシック" charset="0"/>
                    <a:cs typeface="Calibri" panose="020F0502020204030204" pitchFamily="34" charset="0"/>
                  </a:rPr>
                  <a:t>Third Part Audit of Plan</a:t>
                </a:r>
              </a:p>
            </p:txBody>
          </p:sp>
          <p:pic>
            <p:nvPicPr>
              <p:cNvPr id="3" name="Graphic 2" descr="Hierarchy">
                <a:extLst>
                  <a:ext uri="{FF2B5EF4-FFF2-40B4-BE49-F238E27FC236}">
                    <a16:creationId xmlns:a16="http://schemas.microsoft.com/office/drawing/2014/main" id="{E85C5DD8-31B9-4D9B-80F5-1F7868446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40244" y="2686857"/>
                <a:ext cx="562321" cy="562321"/>
              </a:xfrm>
              <a:prstGeom prst="rect">
                <a:avLst/>
              </a:prstGeom>
            </p:spPr>
          </p:pic>
          <p:pic>
            <p:nvPicPr>
              <p:cNvPr id="6" name="Graphic 5" descr="Checklist">
                <a:extLst>
                  <a:ext uri="{FF2B5EF4-FFF2-40B4-BE49-F238E27FC236}">
                    <a16:creationId xmlns:a16="http://schemas.microsoft.com/office/drawing/2014/main" id="{5FB77ED6-C41E-4A52-B6E6-54BDB7FBA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49420" y="2680068"/>
                <a:ext cx="588735" cy="588735"/>
              </a:xfrm>
              <a:prstGeom prst="rect">
                <a:avLst/>
              </a:prstGeom>
            </p:spPr>
          </p:pic>
          <p:pic>
            <p:nvPicPr>
              <p:cNvPr id="30" name="Graphic 29" descr="Checklist">
                <a:extLst>
                  <a:ext uri="{FF2B5EF4-FFF2-40B4-BE49-F238E27FC236}">
                    <a16:creationId xmlns:a16="http://schemas.microsoft.com/office/drawing/2014/main" id="{35F7897C-F748-4C98-9D6B-C34CA9021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22867" y="2680068"/>
                <a:ext cx="588735" cy="588735"/>
              </a:xfrm>
              <a:prstGeom prst="rect">
                <a:avLst/>
              </a:prstGeom>
            </p:spPr>
          </p:pic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CB6A9EA-5DF4-4CE5-A081-A942E0F27D99}"/>
                </a:ext>
              </a:extLst>
            </p:cNvPr>
            <p:cNvSpPr/>
            <p:nvPr/>
          </p:nvSpPr>
          <p:spPr>
            <a:xfrm>
              <a:off x="9515906" y="2452155"/>
              <a:ext cx="1104900" cy="1069153"/>
            </a:xfrm>
            <a:prstGeom prst="ellipse">
              <a:avLst/>
            </a:prstGeom>
            <a:solidFill>
              <a:srgbClr val="5E9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FD2D9D05-90C9-4466-AF98-965E53F4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8968"/>
            <a:ext cx="9256912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100"/>
              <a:t>Financing Mechanism: ESIP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47F54B9-F01B-4C38-966E-788FAB1631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7" y="2657989"/>
            <a:ext cx="666233" cy="6662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2E74249-7905-45F7-8314-A86577199A06}"/>
              </a:ext>
            </a:extLst>
          </p:cNvPr>
          <p:cNvSpPr txBox="1"/>
          <p:nvPr/>
        </p:nvSpPr>
        <p:spPr>
          <a:xfrm>
            <a:off x="9093880" y="3625031"/>
            <a:ext cx="19420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97AF"/>
                </a:solidFill>
                <a:effectLst/>
                <a:uLnTx/>
                <a:uFillTx/>
                <a:latin typeface="Helvetica Condensed"/>
                <a:ea typeface="ＭＳ Ｐゴシック" charset="0"/>
                <a:cs typeface="Calibri" panose="020F0502020204030204" pitchFamily="34" charset="0"/>
              </a:rPr>
              <a:t>Submit 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97AF"/>
                </a:solidFill>
                <a:effectLst/>
                <a:uLnTx/>
                <a:uFillTx/>
                <a:latin typeface="Helvetica Condensed"/>
                <a:ea typeface="ＭＳ Ｐゴシック" charset="0"/>
                <a:cs typeface="Calibri" panose="020F0502020204030204" pitchFamily="34" charset="0"/>
              </a:rPr>
              <a:t>BPU for Approval</a:t>
            </a:r>
          </a:p>
        </p:txBody>
      </p:sp>
    </p:spTree>
    <p:extLst>
      <p:ext uri="{BB962C8B-B14F-4D97-AF65-F5344CB8AC3E}">
        <p14:creationId xmlns:p14="http://schemas.microsoft.com/office/powerpoint/2010/main" val="1115744084"/>
      </p:ext>
    </p:extLst>
  </p:cSld>
  <p:clrMapOvr>
    <a:masterClrMapping/>
  </p:clrMapOvr>
  <p:transition advClick="0" advTm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66CA40-5B5C-448A-A634-0481CD82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3350"/>
            <a:ext cx="9127960" cy="639785"/>
          </a:xfrm>
        </p:spPr>
        <p:txBody>
          <a:bodyPr/>
          <a:lstStyle/>
          <a:p>
            <a:r>
              <a:rPr lang="en-US" sz="3100"/>
              <a:t>Energy Savings Improvement Program</a:t>
            </a:r>
          </a:p>
        </p:txBody>
      </p:sp>
      <p:sp>
        <p:nvSpPr>
          <p:cNvPr id="7" name="Shape 57">
            <a:extLst>
              <a:ext uri="{FF2B5EF4-FFF2-40B4-BE49-F238E27FC236}">
                <a16:creationId xmlns:a16="http://schemas.microsoft.com/office/drawing/2014/main" id="{6069D963-6DFB-4BF8-B916-4B57C61DD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749" y="2207809"/>
            <a:ext cx="6594475" cy="5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all" spc="0" normalizeH="0" baseline="0" noProof="0">
                <a:ln>
                  <a:noFill/>
                </a:ln>
                <a:solidFill>
                  <a:srgbClr val="5E97AF"/>
                </a:solidFill>
                <a:effectLst/>
                <a:uLnTx/>
                <a:uFillTx/>
                <a:latin typeface="Helvetica Condensed"/>
                <a:ea typeface="Arial Unicode MS" panose="020B0604020202020204" pitchFamily="34" charset="-128"/>
                <a:cs typeface="+mn-cs"/>
                <a:sym typeface="Lato Black" charset="0"/>
              </a:rPr>
              <a:t>FOR MORE INFORMATION</a:t>
            </a:r>
          </a:p>
        </p:txBody>
      </p:sp>
      <p:sp>
        <p:nvSpPr>
          <p:cNvPr id="9" name="Shape 76">
            <a:extLst>
              <a:ext uri="{FF2B5EF4-FFF2-40B4-BE49-F238E27FC236}">
                <a16:creationId xmlns:a16="http://schemas.microsoft.com/office/drawing/2014/main" id="{AE42D5A6-E73D-4DEB-89B2-661CEC467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970" y="2657250"/>
            <a:ext cx="8702033" cy="251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6477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  <a:p>
            <a:pPr marL="0" marR="0" lvl="0" indent="0" algn="ctr" defTabSz="6477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Michelle Rossi</a:t>
            </a:r>
          </a:p>
          <a:p>
            <a:pPr marL="0" marR="0" lvl="0" indent="0" algn="ctr" defTabSz="6477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ESIP Coordinator</a:t>
            </a:r>
          </a:p>
          <a:p>
            <a:pPr marL="0" marR="0" lvl="0" indent="0" algn="ctr" defTabSz="6477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ESIP@bpu.nj.gov</a:t>
            </a:r>
          </a:p>
          <a:p>
            <a:pPr marL="0" marR="0" lvl="0" indent="0" algn="ctr" defTabSz="6477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o: 609.633.9641</a:t>
            </a:r>
          </a:p>
          <a:p>
            <a:pPr marL="0" marR="0" lvl="0" indent="0" algn="ctr" defTabSz="6477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c: 609.915.0903</a:t>
            </a:r>
          </a:p>
        </p:txBody>
      </p:sp>
    </p:spTree>
    <p:extLst>
      <p:ext uri="{BB962C8B-B14F-4D97-AF65-F5344CB8AC3E}">
        <p14:creationId xmlns:p14="http://schemas.microsoft.com/office/powerpoint/2010/main" val="276695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395DE4-D70D-4934-8431-1F1E41C9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637398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D277F-0486-4380-A315-1D5DC4B28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578" y="2367675"/>
            <a:ext cx="6886844" cy="9913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Online program overviews for customers and contractors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3A06E1-9CDF-4EEE-A90E-204A7F23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Clean Energy Learning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8F8FF-C52E-4E8C-9B8B-A77D9830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013" y="2863345"/>
            <a:ext cx="5263376" cy="24108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63847B-3D55-48DC-A2B4-327DFD766806}"/>
              </a:ext>
            </a:extLst>
          </p:cNvPr>
          <p:cNvSpPr/>
          <p:nvPr/>
        </p:nvSpPr>
        <p:spPr>
          <a:xfrm>
            <a:off x="1511405" y="1451088"/>
            <a:ext cx="91565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77C19A"/>
                </a:solidFill>
              </a:rPr>
              <a:t> </a:t>
            </a:r>
            <a:r>
              <a:rPr lang="en-US" sz="3000" b="1" u="sng">
                <a:solidFill>
                  <a:srgbClr val="77C19A"/>
                </a:solidFill>
                <a:latin typeface="Helvetica Condensed"/>
                <a:ea typeface="+mn-ea"/>
                <a:cs typeface="+mn-cs"/>
              </a:rPr>
              <a:t>NJCELC.com</a:t>
            </a:r>
          </a:p>
        </p:txBody>
      </p:sp>
    </p:spTree>
    <p:extLst>
      <p:ext uri="{BB962C8B-B14F-4D97-AF65-F5344CB8AC3E}">
        <p14:creationId xmlns:p14="http://schemas.microsoft.com/office/powerpoint/2010/main" val="132427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51027"/>
            <a:ext cx="929725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100"/>
              <a:t>More Information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2D332E-A0D5-416A-BE98-8CB70A2ACC4D}"/>
              </a:ext>
            </a:extLst>
          </p:cNvPr>
          <p:cNvGrpSpPr/>
          <p:nvPr/>
        </p:nvGrpSpPr>
        <p:grpSpPr>
          <a:xfrm>
            <a:off x="3810000" y="1271012"/>
            <a:ext cx="4572000" cy="5170646"/>
            <a:chOff x="2293137" y="1303428"/>
            <a:chExt cx="4572000" cy="51706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27577F-1229-4E2F-A9AE-1596BBB3FBB1}"/>
                </a:ext>
              </a:extLst>
            </p:cNvPr>
            <p:cNvSpPr/>
            <p:nvPr/>
          </p:nvSpPr>
          <p:spPr>
            <a:xfrm>
              <a:off x="2293137" y="1303428"/>
              <a:ext cx="4572000" cy="51706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47700">
                <a:spcBef>
                  <a:spcPts val="0"/>
                </a:spcBef>
                <a:spcAft>
                  <a:spcPts val="1200"/>
                </a:spcAft>
              </a:pPr>
              <a:endPara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endParaRPr>
            </a:p>
            <a:p>
              <a:pPr algn="ctr" defTabSz="647700">
                <a:spcBef>
                  <a:spcPts val="0"/>
                </a:spcBef>
                <a:spcAft>
                  <a:spcPts val="1200"/>
                </a:spcAft>
              </a:pPr>
              <a:endPara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endParaRPr>
            </a:p>
            <a:p>
              <a:pPr algn="ctr" defTabSz="647700">
                <a:spcBef>
                  <a:spcPts val="0"/>
                </a:spcBef>
                <a:spcAft>
                  <a:spcPts val="1200"/>
                </a:spcAft>
              </a:pPr>
              <a:endPara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endParaRPr>
            </a:p>
            <a:p>
              <a:pPr algn="ctr" defTabSz="485775">
                <a:spcBef>
                  <a:spcPts val="0"/>
                </a:spcBef>
                <a:spcAft>
                  <a:spcPts val="0"/>
                </a:spcAft>
              </a:pPr>
              <a:endParaRPr lang="en-US" sz="1800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endParaRPr>
            </a:p>
            <a:p>
              <a:pPr algn="ctr" defTabSz="485775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cap="all">
                  <a:solidFill>
                    <a:srgbClr val="5E97AF"/>
                  </a:solidFill>
                  <a:latin typeface="Helvetica Condensed"/>
                  <a:ea typeface="Arial Unicode MS" panose="020B0604020202020204" pitchFamily="34" charset="-128"/>
                  <a:sym typeface="Lato Bold" charset="0"/>
                </a:rPr>
                <a:t>inquiries:</a:t>
              </a:r>
            </a:p>
            <a:p>
              <a:pPr algn="ctr" defTabSz="485775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srgbClr val="5E6167"/>
                  </a:solidFill>
                  <a:latin typeface="Helvetica Condensed"/>
                  <a:ea typeface="Arial Unicode MS" panose="020B0604020202020204" pitchFamily="34" charset="-128"/>
                  <a:cs typeface="Arial Unicode MS" panose="020B0604020202020204" pitchFamily="34" charset="-128"/>
                  <a:sym typeface="Lato Bold" charset="0"/>
                </a:rPr>
                <a:t>outreach@njcleanenergy.com</a:t>
              </a:r>
            </a:p>
            <a:p>
              <a:pPr algn="ctr" defTabSz="647700">
                <a:spcBef>
                  <a:spcPts val="0"/>
                </a:spcBef>
                <a:spcAft>
                  <a:spcPts val="0"/>
                </a:spcAft>
              </a:pPr>
              <a:endParaRPr lang="en-US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endParaRPr>
            </a:p>
            <a:p>
              <a:pPr algn="ctr" defTabSz="647700">
                <a:spcBef>
                  <a:spcPts val="0"/>
                </a:spcBef>
                <a:spcAft>
                  <a:spcPts val="0"/>
                </a:spcAft>
              </a:pPr>
              <a:r>
                <a:rPr lang="en-US" b="1" cap="all">
                  <a:solidFill>
                    <a:srgbClr val="5E97AF"/>
                  </a:solidFill>
                  <a:latin typeface="Helvetica Condensed"/>
                  <a:ea typeface="Arial Unicode MS" panose="020B0604020202020204" pitchFamily="34" charset="-128"/>
                  <a:sym typeface="Lato Bold" charset="0"/>
                </a:rPr>
                <a:t>Visit</a:t>
              </a:r>
            </a:p>
            <a:p>
              <a:pPr algn="ctr" defTabSz="647700">
                <a:spcBef>
                  <a:spcPts val="0"/>
                </a:spcBef>
                <a:spcAft>
                  <a:spcPts val="1200"/>
                </a:spcAft>
              </a:pPr>
              <a:r>
                <a:rPr lang="en-US">
                  <a:solidFill>
                    <a:srgbClr val="5E6167"/>
                  </a:solidFill>
                  <a:latin typeface="Helvetica Condensed"/>
                  <a:ea typeface="Arial Unicode MS" panose="020B0604020202020204" pitchFamily="34" charset="-128"/>
                  <a:cs typeface="Arial Unicode MS" panose="020B0604020202020204" pitchFamily="34" charset="-128"/>
                  <a:sym typeface="Lato Bold" charset="0"/>
                </a:rPr>
                <a:t>NJCleanEnergy.com</a:t>
              </a:r>
            </a:p>
            <a:p>
              <a:pPr algn="ctr" defTabSz="647700">
                <a:spcBef>
                  <a:spcPts val="0"/>
                </a:spcBef>
                <a:spcAft>
                  <a:spcPts val="0"/>
                </a:spcAft>
              </a:pPr>
              <a:r>
                <a:rPr lang="en-US" b="1" cap="all">
                  <a:solidFill>
                    <a:srgbClr val="5E97AF"/>
                  </a:solidFill>
                  <a:latin typeface="Helvetica Condensed"/>
                  <a:ea typeface="Arial Unicode MS" panose="020B0604020202020204" pitchFamily="34" charset="-128"/>
                  <a:cs typeface="Arial Unicode MS" panose="020B0604020202020204" pitchFamily="34" charset="-128"/>
                  <a:sym typeface="Lato Bold" charset="0"/>
                </a:rPr>
                <a:t>Newsletter</a:t>
              </a:r>
            </a:p>
            <a:p>
              <a:pPr algn="ctr" defTabSz="647700">
                <a:spcBef>
                  <a:spcPts val="0"/>
                </a:spcBef>
                <a:spcAft>
                  <a:spcPts val="1200"/>
                </a:spcAft>
              </a:pPr>
              <a:r>
                <a:rPr lang="en-US">
                  <a:solidFill>
                    <a:srgbClr val="5E6167"/>
                  </a:solidFill>
                  <a:latin typeface="Helvetica Condensed"/>
                  <a:ea typeface="Arial Unicode MS" panose="020B0604020202020204" pitchFamily="34" charset="-128"/>
                  <a:cs typeface="Arial Unicode MS" panose="020B0604020202020204" pitchFamily="34" charset="-128"/>
                  <a:sym typeface="Lato Bold" charset="0"/>
                </a:rPr>
                <a:t>NJCleanEnergy.com/NEWSLETTER</a:t>
              </a:r>
              <a:endParaRPr lang="en-US" b="1">
                <a:solidFill>
                  <a:srgbClr val="5E6167"/>
                </a:solidFill>
                <a:latin typeface="Helvetica Condensed"/>
              </a:endParaRPr>
            </a:p>
            <a:p>
              <a:pPr algn="ctr" defTabSz="647700">
                <a:spcBef>
                  <a:spcPts val="0"/>
                </a:spcBef>
              </a:pPr>
              <a:r>
                <a:rPr lang="en-US" b="1" cap="all">
                  <a:solidFill>
                    <a:srgbClr val="5E97AF"/>
                  </a:solidFill>
                  <a:latin typeface="Helvetica Condensed"/>
                </a:rPr>
                <a:t>EE Listserv</a:t>
              </a:r>
            </a:p>
            <a:p>
              <a:pPr algn="ctr" defTabSz="647700">
                <a:spcBef>
                  <a:spcPts val="0"/>
                </a:spcBef>
                <a:spcAft>
                  <a:spcPts val="1200"/>
                </a:spcAft>
              </a:pPr>
              <a:r>
                <a:rPr lang="en-US">
                  <a:solidFill>
                    <a:srgbClr val="5E6167"/>
                  </a:solidFill>
                  <a:latin typeface="Helvetica Condensed"/>
                  <a:ea typeface="Arial Unicode MS" panose="020B0604020202020204" pitchFamily="34" charset="-128"/>
                  <a:cs typeface="Arial Unicode MS" panose="020B0604020202020204" pitchFamily="34" charset="-128"/>
                  <a:sym typeface="Lato Bold" charset="0"/>
                </a:rPr>
                <a:t>NJCleanEnergy.com/LISTSERVS</a:t>
              </a:r>
              <a:endParaRPr lang="en-US" b="1">
                <a:solidFill>
                  <a:srgbClr val="5E6167"/>
                </a:solidFill>
                <a:latin typeface="Helvetica Condensed"/>
              </a:endParaRPr>
            </a:p>
            <a:p>
              <a:pPr algn="ctr" defTabSz="647700">
                <a:spcBef>
                  <a:spcPts val="0"/>
                </a:spcBef>
              </a:pPr>
              <a:endParaRPr lang="en-US">
                <a:solidFill>
                  <a:srgbClr val="5E6167"/>
                </a:solidFill>
                <a:latin typeface="Helvetica Condensed"/>
              </a:endParaRPr>
            </a:p>
            <a:p>
              <a:pPr algn="ctr" defTabSz="647700">
                <a:spcBef>
                  <a:spcPts val="0"/>
                </a:spcBef>
              </a:pPr>
              <a:r>
                <a:rPr lang="en-US">
                  <a:solidFill>
                    <a:srgbClr val="5E6167"/>
                  </a:solidFill>
                  <a:latin typeface="Helvetica Condensed"/>
                </a:rPr>
                <a:t>@NJCleanEnergy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AA509D-7D20-489B-9B48-5008860C40AB}"/>
                </a:ext>
              </a:extLst>
            </p:cNvPr>
            <p:cNvGrpSpPr/>
            <p:nvPr/>
          </p:nvGrpSpPr>
          <p:grpSpPr>
            <a:xfrm>
              <a:off x="4202527" y="5754660"/>
              <a:ext cx="821674" cy="378733"/>
              <a:chOff x="4117598" y="7011873"/>
              <a:chExt cx="821674" cy="37873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556CBBD-6E6C-4CD5-8BBC-7627D4CCF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598" y="7013996"/>
                <a:ext cx="376610" cy="376610"/>
              </a:xfrm>
              <a:prstGeom prst="rect">
                <a:avLst/>
              </a:prstGeom>
            </p:spPr>
          </p:pic>
          <p:pic>
            <p:nvPicPr>
              <p:cNvPr id="11" name="Picture 2" descr=" ">
                <a:extLst>
                  <a:ext uri="{FF2B5EF4-FFF2-40B4-BE49-F238E27FC236}">
                    <a16:creationId xmlns:a16="http://schemas.microsoft.com/office/drawing/2014/main" id="{DDE0AC61-C49E-4436-9FA7-BB594FE46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539" y="7011873"/>
                <a:ext cx="378733" cy="378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B10434-DA98-4490-81C4-C8FEF09BC1FD}"/>
              </a:ext>
            </a:extLst>
          </p:cNvPr>
          <p:cNvSpPr txBox="1"/>
          <p:nvPr/>
        </p:nvSpPr>
        <p:spPr>
          <a:xfrm>
            <a:off x="1134297" y="1502229"/>
            <a:ext cx="35008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7700">
              <a:spcBef>
                <a:spcPts val="0"/>
              </a:spcBef>
            </a:pPr>
            <a:r>
              <a:rPr lang="en-US" sz="2000" b="1" cap="all" err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oneika</a:t>
            </a:r>
            <a:r>
              <a:rPr lang="en-US" sz="2000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 </a:t>
            </a:r>
            <a:r>
              <a:rPr lang="en-US" sz="2000" b="1" cap="all" err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mcbean</a:t>
            </a:r>
            <a:endParaRPr lang="en-US" sz="2000" b="1" cap="all">
              <a:solidFill>
                <a:srgbClr val="5E97AF"/>
              </a:solidFill>
              <a:latin typeface="Helvetica Condensed"/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  <a:p>
            <a:pPr algn="ctr" defTabSz="64770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5E6167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Community Outreach</a:t>
            </a:r>
          </a:p>
          <a:p>
            <a:pPr algn="ctr" defTabSz="64770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5E6167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oneika.mcbean@clearesult.com</a:t>
            </a:r>
          </a:p>
          <a:p>
            <a:pPr algn="ctr" defTabSz="64770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5E6167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609.423.3829</a:t>
            </a:r>
            <a:endParaRPr lang="en-US" b="1" cap="all">
              <a:solidFill>
                <a:srgbClr val="5E97AF"/>
              </a:solidFill>
              <a:latin typeface="Helvetica Condensed"/>
              <a:ea typeface="Arial Unicode MS" panose="020B0604020202020204" pitchFamily="34" charset="-128"/>
              <a:sym typeface="Lato Bold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C2687-6303-4A08-928B-4949B2084E01}"/>
              </a:ext>
            </a:extLst>
          </p:cNvPr>
          <p:cNvSpPr txBox="1"/>
          <p:nvPr/>
        </p:nvSpPr>
        <p:spPr>
          <a:xfrm>
            <a:off x="7556857" y="1502229"/>
            <a:ext cx="35008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7700">
              <a:spcBef>
                <a:spcPts val="0"/>
              </a:spcBef>
            </a:pPr>
            <a:r>
              <a:rPr lang="en-US" sz="2000" b="1" cap="all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EZ </a:t>
            </a:r>
            <a:r>
              <a:rPr lang="en-US" sz="2000" b="1" cap="all" err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ukponu</a:t>
            </a:r>
            <a:endParaRPr lang="en-US" sz="2000" b="1" cap="all">
              <a:solidFill>
                <a:srgbClr val="5E97AF"/>
              </a:solidFill>
              <a:latin typeface="Helvetica Condensed"/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  <a:p>
            <a:pPr algn="ctr" defTabSz="64770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5E6167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New Construction</a:t>
            </a:r>
          </a:p>
          <a:p>
            <a:pPr algn="ctr" defTabSz="64770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5E6167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EUkponu@trccompanies.com</a:t>
            </a:r>
            <a:endParaRPr lang="en-US">
              <a:solidFill>
                <a:srgbClr val="5E6167"/>
              </a:solidFill>
              <a:latin typeface="Helvetica Condensed"/>
              <a:ea typeface="Arial Unicode MS" panose="020B0604020202020204" pitchFamily="34" charset="-128"/>
              <a:cs typeface="Arial Unicode MS" panose="020B0604020202020204" pitchFamily="34" charset="-128"/>
              <a:sym typeface="Lato Bold" charset="0"/>
            </a:endParaRPr>
          </a:p>
          <a:p>
            <a:pPr algn="ctr" defTabSz="64770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5E6167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732.570.7534</a:t>
            </a:r>
          </a:p>
        </p:txBody>
      </p:sp>
    </p:spTree>
    <p:extLst>
      <p:ext uri="{BB962C8B-B14F-4D97-AF65-F5344CB8AC3E}">
        <p14:creationId xmlns:p14="http://schemas.microsoft.com/office/powerpoint/2010/main" val="3691020878"/>
      </p:ext>
    </p:extLst>
  </p:cSld>
  <p:clrMapOvr>
    <a:masterClrMapping/>
  </p:clrMapOvr>
  <p:transition advClick="0" advTm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0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56916"/>
            <a:ext cx="929725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/>
              <a:t>Addressing Climate Change in NJ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8DF4CA67-5405-4FB3-9C1B-D27A5B8852A3}"/>
              </a:ext>
            </a:extLst>
          </p:cNvPr>
          <p:cNvGraphicFramePr>
            <a:graphicFrameLocks/>
          </p:cNvGraphicFramePr>
          <p:nvPr/>
        </p:nvGraphicFramePr>
        <p:xfrm>
          <a:off x="-75437" y="1879589"/>
          <a:ext cx="4808621" cy="300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C12B54E-5083-46C0-947B-09BF906DCEC5}"/>
              </a:ext>
            </a:extLst>
          </p:cNvPr>
          <p:cNvGrpSpPr/>
          <p:nvPr/>
        </p:nvGrpSpPr>
        <p:grpSpPr>
          <a:xfrm>
            <a:off x="1993559" y="1493006"/>
            <a:ext cx="5572869" cy="4427398"/>
            <a:chOff x="296558" y="1394150"/>
            <a:chExt cx="5572869" cy="442739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DA3337F-1595-4DA4-AF31-9A83B7684DF9}"/>
                </a:ext>
              </a:extLst>
            </p:cNvPr>
            <p:cNvSpPr/>
            <p:nvPr/>
          </p:nvSpPr>
          <p:spPr>
            <a:xfrm>
              <a:off x="296558" y="3210179"/>
              <a:ext cx="4485504" cy="792430"/>
            </a:xfrm>
            <a:prstGeom prst="roundRect">
              <a:avLst>
                <a:gd name="adj" fmla="val 6096"/>
              </a:avLst>
            </a:prstGeom>
            <a:solidFill>
              <a:srgbClr val="D7E5EB"/>
            </a:solidFill>
            <a:ln w="381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latin typeface="Times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F77905-9614-440D-B9FB-76E3DB16208C}"/>
                </a:ext>
              </a:extLst>
            </p:cNvPr>
            <p:cNvGrpSpPr/>
            <p:nvPr/>
          </p:nvGrpSpPr>
          <p:grpSpPr>
            <a:xfrm>
              <a:off x="489526" y="1394150"/>
              <a:ext cx="5379901" cy="4427398"/>
              <a:chOff x="2441897" y="1394150"/>
              <a:chExt cx="5379901" cy="442739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AE7C35B-1C6B-48D5-8B6F-95FE4891A883}"/>
                  </a:ext>
                </a:extLst>
              </p:cNvPr>
              <p:cNvSpPr/>
              <p:nvPr/>
            </p:nvSpPr>
            <p:spPr>
              <a:xfrm>
                <a:off x="2446619" y="4204613"/>
                <a:ext cx="646053" cy="682075"/>
              </a:xfrm>
              <a:prstGeom prst="ellipse">
                <a:avLst/>
              </a:prstGeom>
              <a:solidFill>
                <a:srgbClr val="7EAC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35A4FC5-6CC1-4C4F-9919-A004446AFD49}"/>
                  </a:ext>
                </a:extLst>
              </p:cNvPr>
              <p:cNvSpPr/>
              <p:nvPr/>
            </p:nvSpPr>
            <p:spPr>
              <a:xfrm>
                <a:off x="2446619" y="1394150"/>
                <a:ext cx="646053" cy="682075"/>
              </a:xfrm>
              <a:prstGeom prst="ellipse">
                <a:avLst/>
              </a:prstGeom>
              <a:solidFill>
                <a:srgbClr val="7EAC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6EBB67-BF19-4055-BCCA-E689493394FD}"/>
                  </a:ext>
                </a:extLst>
              </p:cNvPr>
              <p:cNvSpPr txBox="1"/>
              <p:nvPr/>
            </p:nvSpPr>
            <p:spPr>
              <a:xfrm>
                <a:off x="3117143" y="1550521"/>
                <a:ext cx="28734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cap="all">
                    <a:solidFill>
                      <a:schemeClr val="accent6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CUSTOMER Education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9214050-6890-4DF3-ADB0-23896D1CF330}"/>
                  </a:ext>
                </a:extLst>
              </p:cNvPr>
              <p:cNvGrpSpPr/>
              <p:nvPr/>
            </p:nvGrpSpPr>
            <p:grpSpPr>
              <a:xfrm>
                <a:off x="2446619" y="2330971"/>
                <a:ext cx="646053" cy="682075"/>
                <a:chOff x="-126640" y="2977395"/>
                <a:chExt cx="646053" cy="682075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5D5ED33-C1EF-49DA-A797-3340A8AF95E6}"/>
                    </a:ext>
                  </a:extLst>
                </p:cNvPr>
                <p:cNvSpPr/>
                <p:nvPr/>
              </p:nvSpPr>
              <p:spPr>
                <a:xfrm>
                  <a:off x="-126640" y="2977395"/>
                  <a:ext cx="646053" cy="682075"/>
                </a:xfrm>
                <a:prstGeom prst="ellipse">
                  <a:avLst/>
                </a:prstGeom>
                <a:solidFill>
                  <a:srgbClr val="7EAC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5" name="Graphic 24" descr="Head with gears">
                  <a:extLst>
                    <a:ext uri="{FF2B5EF4-FFF2-40B4-BE49-F238E27FC236}">
                      <a16:creationId xmlns:a16="http://schemas.microsoft.com/office/drawing/2014/main" id="{D587B90A-37BB-430A-A080-E286B5E205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6331" y="3100732"/>
                  <a:ext cx="439160" cy="439160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D91437-DC5E-4F03-9B06-4336F4C7BB23}"/>
                  </a:ext>
                </a:extLst>
              </p:cNvPr>
              <p:cNvSpPr txBox="1"/>
              <p:nvPr/>
            </p:nvSpPr>
            <p:spPr>
              <a:xfrm>
                <a:off x="3217341" y="2473703"/>
                <a:ext cx="28734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cap="all">
                    <a:solidFill>
                      <a:schemeClr val="accent6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ENERGY CONSERVATION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51C614-9517-4CA5-B3C0-7092E16DA2EE}"/>
                  </a:ext>
                </a:extLst>
              </p:cNvPr>
              <p:cNvSpPr/>
              <p:nvPr/>
            </p:nvSpPr>
            <p:spPr>
              <a:xfrm>
                <a:off x="2446619" y="3267792"/>
                <a:ext cx="646053" cy="682075"/>
              </a:xfrm>
              <a:prstGeom prst="ellipse">
                <a:avLst/>
              </a:prstGeom>
              <a:solidFill>
                <a:srgbClr val="7EAC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3F57B5-AB3B-42C8-B87D-A79A73138EAA}"/>
                  </a:ext>
                </a:extLst>
              </p:cNvPr>
              <p:cNvSpPr txBox="1"/>
              <p:nvPr/>
            </p:nvSpPr>
            <p:spPr>
              <a:xfrm>
                <a:off x="3209184" y="3410524"/>
                <a:ext cx="28734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cap="all">
                    <a:solidFill>
                      <a:schemeClr val="accent6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ENERGY EFFICIENCY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726BD7A-7A8D-422C-910A-9400C466C00B}"/>
                  </a:ext>
                </a:extLst>
              </p:cNvPr>
              <p:cNvSpPr txBox="1"/>
              <p:nvPr/>
            </p:nvSpPr>
            <p:spPr>
              <a:xfrm>
                <a:off x="3217341" y="4347345"/>
                <a:ext cx="4604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cap="all">
                    <a:solidFill>
                      <a:schemeClr val="accent6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DISTRIBUTED ENERGY RESOURCES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2FC455E-CFAC-48BD-955A-9101808B14FD}"/>
                  </a:ext>
                </a:extLst>
              </p:cNvPr>
              <p:cNvSpPr/>
              <p:nvPr/>
            </p:nvSpPr>
            <p:spPr>
              <a:xfrm>
                <a:off x="2441897" y="5139473"/>
                <a:ext cx="646053" cy="682075"/>
              </a:xfrm>
              <a:prstGeom prst="ellipse">
                <a:avLst/>
              </a:prstGeom>
              <a:solidFill>
                <a:srgbClr val="7EAC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B63DF7E-1E03-4C96-A76D-D27829A3176D}"/>
                  </a:ext>
                </a:extLst>
              </p:cNvPr>
              <p:cNvSpPr txBox="1"/>
              <p:nvPr/>
            </p:nvSpPr>
            <p:spPr>
              <a:xfrm>
                <a:off x="3209184" y="5308455"/>
                <a:ext cx="28734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cap="all">
                    <a:solidFill>
                      <a:schemeClr val="accent6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Renewable energy</a:t>
                </a:r>
              </a:p>
            </p:txBody>
          </p:sp>
          <p:pic>
            <p:nvPicPr>
              <p:cNvPr id="41" name="Graphic 40" descr="Sun">
                <a:extLst>
                  <a:ext uri="{FF2B5EF4-FFF2-40B4-BE49-F238E27FC236}">
                    <a16:creationId xmlns:a16="http://schemas.microsoft.com/office/drawing/2014/main" id="{CEB6B561-F721-4DE7-AC6C-09F5F5E74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51686" y="5267273"/>
                <a:ext cx="426474" cy="426474"/>
              </a:xfrm>
              <a:prstGeom prst="rect">
                <a:avLst/>
              </a:prstGeom>
            </p:spPr>
          </p:pic>
          <p:pic>
            <p:nvPicPr>
              <p:cNvPr id="42" name="Graphic 41" descr="House">
                <a:extLst>
                  <a:ext uri="{FF2B5EF4-FFF2-40B4-BE49-F238E27FC236}">
                    <a16:creationId xmlns:a16="http://schemas.microsoft.com/office/drawing/2014/main" id="{15ADE23D-1A07-4CE6-B452-E109C0B62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47177" y="3387871"/>
                <a:ext cx="225737" cy="225737"/>
              </a:xfrm>
              <a:prstGeom prst="rect">
                <a:avLst/>
              </a:prstGeom>
            </p:spPr>
          </p:pic>
          <p:pic>
            <p:nvPicPr>
              <p:cNvPr id="43" name="Graphic 42" descr="City">
                <a:extLst>
                  <a:ext uri="{FF2B5EF4-FFF2-40B4-BE49-F238E27FC236}">
                    <a16:creationId xmlns:a16="http://schemas.microsoft.com/office/drawing/2014/main" id="{637C5A66-A071-4592-AF88-8AA427D7B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699208" y="3525808"/>
                <a:ext cx="299422" cy="299422"/>
              </a:xfrm>
              <a:prstGeom prst="rect">
                <a:avLst/>
              </a:prstGeom>
            </p:spPr>
          </p:pic>
          <p:pic>
            <p:nvPicPr>
              <p:cNvPr id="44" name="Graphic 43" descr="Teacher">
                <a:extLst>
                  <a:ext uri="{FF2B5EF4-FFF2-40B4-BE49-F238E27FC236}">
                    <a16:creationId xmlns:a16="http://schemas.microsoft.com/office/drawing/2014/main" id="{33A311BC-87C8-4262-90A9-5E47B543D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31218" y="1507971"/>
                <a:ext cx="467412" cy="467412"/>
              </a:xfrm>
              <a:prstGeom prst="rect">
                <a:avLst/>
              </a:prstGeom>
            </p:spPr>
          </p:pic>
          <p:pic>
            <p:nvPicPr>
              <p:cNvPr id="15" name="Graphic 14" descr="Chevron arrows">
                <a:extLst>
                  <a:ext uri="{FF2B5EF4-FFF2-40B4-BE49-F238E27FC236}">
                    <a16:creationId xmlns:a16="http://schemas.microsoft.com/office/drawing/2014/main" id="{DD441CAF-A5F6-4086-8CA3-0B9743BF8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525219" y="4293978"/>
                <a:ext cx="497252" cy="497252"/>
              </a:xfrm>
              <a:prstGeom prst="rect">
                <a:avLst/>
              </a:prstGeom>
            </p:spPr>
          </p:pic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AC8C97F-712F-4167-A679-5011F11B3A43}"/>
              </a:ext>
            </a:extLst>
          </p:cNvPr>
          <p:cNvSpPr/>
          <p:nvPr/>
        </p:nvSpPr>
        <p:spPr>
          <a:xfrm>
            <a:off x="6965456" y="2965038"/>
            <a:ext cx="340598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4770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“</a:t>
            </a:r>
            <a:r>
              <a:rPr lang="en-US" sz="20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Energy efficiency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is using technology that requires less energy to perform the same function”</a:t>
            </a:r>
          </a:p>
          <a:p>
            <a:pPr algn="ctr" defTabSz="647700">
              <a:spcBef>
                <a:spcPts val="0"/>
              </a:spcBef>
              <a:spcAft>
                <a:spcPts val="3500"/>
              </a:spcAft>
            </a:pPr>
            <a:r>
              <a:rPr lang="en-US" sz="1400" i="1">
                <a:hlinkClick r:id="rId16"/>
              </a:rPr>
              <a:t>U.S. Energy Information Administration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3329371285"/>
      </p:ext>
    </p:extLst>
  </p:cSld>
  <p:clrMapOvr>
    <a:masterClrMapping/>
  </p:clrMapOvr>
  <p:transition advClick="0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51027"/>
            <a:ext cx="929725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/>
              <a:t>Energy Efficiency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0E3D8-B330-4B5D-8EFE-2D69F7CF2C88}"/>
              </a:ext>
            </a:extLst>
          </p:cNvPr>
          <p:cNvSpPr/>
          <p:nvPr/>
        </p:nvSpPr>
        <p:spPr>
          <a:xfrm>
            <a:off x="2253504" y="1345653"/>
            <a:ext cx="77858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47700">
              <a:spcBef>
                <a:spcPts val="0"/>
              </a:spcBef>
              <a:spcAft>
                <a:spcPts val="3500"/>
              </a:spcAft>
            </a:pP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The cheapest energy is the energy you don’t use</a:t>
            </a:r>
            <a:endParaRPr lang="en-US" sz="4000" b="1">
              <a:solidFill>
                <a:srgbClr val="5E97AF"/>
              </a:solidFill>
              <a:latin typeface="Helvetica Condensed"/>
              <a:ea typeface="Arial Unicode MS" panose="020B0604020202020204" pitchFamily="34" charset="-128"/>
              <a:sym typeface="Lato Bold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ADAD22-4835-4D01-8EBE-D91362929255}"/>
              </a:ext>
            </a:extLst>
          </p:cNvPr>
          <p:cNvSpPr/>
          <p:nvPr/>
        </p:nvSpPr>
        <p:spPr>
          <a:xfrm>
            <a:off x="2203078" y="3228945"/>
            <a:ext cx="77858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47700">
              <a:spcBef>
                <a:spcPts val="0"/>
              </a:spcBef>
              <a:spcAft>
                <a:spcPts val="3500"/>
              </a:spcAft>
            </a:pPr>
            <a:r>
              <a:rPr lang="en-US" sz="2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it is as easy as:</a:t>
            </a:r>
            <a:endParaRPr lang="en-US" sz="2500" b="1" i="1">
              <a:solidFill>
                <a:srgbClr val="5E97AF"/>
              </a:solidFill>
              <a:latin typeface="Helvetica Condensed"/>
              <a:ea typeface="Arial Unicode MS" panose="020B0604020202020204" pitchFamily="34" charset="-128"/>
              <a:sym typeface="Lato Bold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FAEF2A-AAC4-48CE-9066-CC8A3EEBDC63}"/>
              </a:ext>
            </a:extLst>
          </p:cNvPr>
          <p:cNvGrpSpPr/>
          <p:nvPr/>
        </p:nvGrpSpPr>
        <p:grpSpPr>
          <a:xfrm>
            <a:off x="2473699" y="3476794"/>
            <a:ext cx="2786062" cy="2485849"/>
            <a:chOff x="1000125" y="3118558"/>
            <a:chExt cx="2786062" cy="24858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502CFD-2A5D-4C6C-BD5B-C8C99FF3A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8399" y="3353867"/>
              <a:ext cx="1114426" cy="1429088"/>
            </a:xfrm>
            <a:prstGeom prst="rect">
              <a:avLst/>
            </a:prstGeom>
          </p:spPr>
        </p:pic>
        <p:pic>
          <p:nvPicPr>
            <p:cNvPr id="1026" name="Picture 2" descr="Incandescent Bulb,  A15,  Medium Screw (E26),  Lumens 415 lm,  Watts 40W">
              <a:extLst>
                <a:ext uri="{FF2B5EF4-FFF2-40B4-BE49-F238E27FC236}">
                  <a16:creationId xmlns:a16="http://schemas.microsoft.com/office/drawing/2014/main" id="{3B48F463-45F2-47D6-8085-23F6A65BFA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r="22019"/>
            <a:stretch/>
          </p:blipFill>
          <p:spPr bwMode="auto">
            <a:xfrm>
              <a:off x="1295400" y="3309255"/>
              <a:ext cx="866775" cy="1548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140708-6139-45A8-8FB0-412114A3B237}"/>
                </a:ext>
              </a:extLst>
            </p:cNvPr>
            <p:cNvSpPr/>
            <p:nvPr/>
          </p:nvSpPr>
          <p:spPr>
            <a:xfrm>
              <a:off x="1000125" y="4896521"/>
              <a:ext cx="27241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47700">
                <a:spcBef>
                  <a:spcPts val="0"/>
                </a:spcBef>
                <a:spcAft>
                  <a:spcPts val="3500"/>
                </a:spcAft>
              </a:pPr>
              <a:r>
                <a:rPr lang="en-US" sz="20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Condensed"/>
                  <a:ea typeface="Arial Unicode MS" panose="020B0604020202020204" pitchFamily="34" charset="-128"/>
                  <a:cs typeface="Arial Unicode MS" panose="020B0604020202020204" pitchFamily="34" charset="-128"/>
                  <a:sym typeface="Lato Bold" charset="0"/>
                </a:rPr>
                <a:t>choosing a qualified LED bulb</a:t>
              </a:r>
              <a:endParaRPr lang="en-US" sz="2500" b="1" i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23C342-4CD6-42D0-AD6A-ABE5DFAD6231}"/>
                </a:ext>
              </a:extLst>
            </p:cNvPr>
            <p:cNvSpPr/>
            <p:nvPr/>
          </p:nvSpPr>
          <p:spPr>
            <a:xfrm rot="21313981">
              <a:off x="2243136" y="3118558"/>
              <a:ext cx="1543051" cy="1787321"/>
            </a:xfrm>
            <a:custGeom>
              <a:avLst/>
              <a:gdLst>
                <a:gd name="connsiteX0" fmla="*/ 0 w 1543051"/>
                <a:gd name="connsiteY0" fmla="*/ 893661 h 1787321"/>
                <a:gd name="connsiteX1" fmla="*/ 771526 w 1543051"/>
                <a:gd name="connsiteY1" fmla="*/ 0 h 1787321"/>
                <a:gd name="connsiteX2" fmla="*/ 1543052 w 1543051"/>
                <a:gd name="connsiteY2" fmla="*/ 893661 h 1787321"/>
                <a:gd name="connsiteX3" fmla="*/ 771526 w 1543051"/>
                <a:gd name="connsiteY3" fmla="*/ 1787322 h 1787321"/>
                <a:gd name="connsiteX4" fmla="*/ 0 w 1543051"/>
                <a:gd name="connsiteY4" fmla="*/ 893661 h 178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051" h="1787321" extrusionOk="0">
                  <a:moveTo>
                    <a:pt x="0" y="893661"/>
                  </a:moveTo>
                  <a:cubicBezTo>
                    <a:pt x="-13854" y="361377"/>
                    <a:pt x="335049" y="-125900"/>
                    <a:pt x="771526" y="0"/>
                  </a:cubicBezTo>
                  <a:cubicBezTo>
                    <a:pt x="1108984" y="-21470"/>
                    <a:pt x="1519026" y="404631"/>
                    <a:pt x="1543052" y="893661"/>
                  </a:cubicBezTo>
                  <a:cubicBezTo>
                    <a:pt x="1582034" y="1469683"/>
                    <a:pt x="1292383" y="1747961"/>
                    <a:pt x="771526" y="1787322"/>
                  </a:cubicBezTo>
                  <a:cubicBezTo>
                    <a:pt x="467249" y="1793086"/>
                    <a:pt x="7482" y="1472696"/>
                    <a:pt x="0" y="893661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6B04FF-AAD9-49CC-BDA4-AFEC5E94F997}"/>
              </a:ext>
            </a:extLst>
          </p:cNvPr>
          <p:cNvGrpSpPr/>
          <p:nvPr/>
        </p:nvGrpSpPr>
        <p:grpSpPr>
          <a:xfrm>
            <a:off x="6364733" y="3440804"/>
            <a:ext cx="3451666" cy="2619851"/>
            <a:chOff x="4891159" y="3082568"/>
            <a:chExt cx="3451666" cy="26198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A71369-A1E8-4725-AD51-743FE747F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8750" y="3400424"/>
              <a:ext cx="1304925" cy="13825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8CDD06-4260-4197-90C3-E1B002336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6124" y="3313405"/>
              <a:ext cx="962025" cy="6138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9B1FC4-CB54-42E2-847C-62119CA12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8992" y="4007501"/>
              <a:ext cx="776287" cy="77628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347DF4-60C2-40B3-9923-01D8B96C4F7E}"/>
                </a:ext>
              </a:extLst>
            </p:cNvPr>
            <p:cNvSpPr/>
            <p:nvPr/>
          </p:nvSpPr>
          <p:spPr>
            <a:xfrm>
              <a:off x="4891159" y="4686756"/>
              <a:ext cx="2057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47700">
                <a:spcBef>
                  <a:spcPts val="0"/>
                </a:spcBef>
                <a:spcAft>
                  <a:spcPts val="3500"/>
                </a:spcAft>
              </a:pPr>
              <a:r>
                <a:rPr lang="en-US" sz="20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Condensed"/>
                  <a:ea typeface="Arial Unicode MS" panose="020B0604020202020204" pitchFamily="34" charset="-128"/>
                  <a:cs typeface="Arial Unicode MS" panose="020B0604020202020204" pitchFamily="34" charset="-128"/>
                  <a:sym typeface="Lato Bold" charset="0"/>
                </a:rPr>
                <a:t>choosing a qualified smart thermostat</a:t>
              </a:r>
              <a:endParaRPr lang="en-US" sz="2500" b="1" i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D456F65-BFEC-414B-98CB-BA4086586ED4}"/>
                </a:ext>
              </a:extLst>
            </p:cNvPr>
            <p:cNvSpPr/>
            <p:nvPr/>
          </p:nvSpPr>
          <p:spPr>
            <a:xfrm rot="9858193">
              <a:off x="6799774" y="3082568"/>
              <a:ext cx="1543051" cy="1787321"/>
            </a:xfrm>
            <a:custGeom>
              <a:avLst/>
              <a:gdLst>
                <a:gd name="connsiteX0" fmla="*/ 0 w 1543051"/>
                <a:gd name="connsiteY0" fmla="*/ 893661 h 1787321"/>
                <a:gd name="connsiteX1" fmla="*/ 771526 w 1543051"/>
                <a:gd name="connsiteY1" fmla="*/ 0 h 1787321"/>
                <a:gd name="connsiteX2" fmla="*/ 1543052 w 1543051"/>
                <a:gd name="connsiteY2" fmla="*/ 893661 h 1787321"/>
                <a:gd name="connsiteX3" fmla="*/ 771526 w 1543051"/>
                <a:gd name="connsiteY3" fmla="*/ 1787322 h 1787321"/>
                <a:gd name="connsiteX4" fmla="*/ 0 w 1543051"/>
                <a:gd name="connsiteY4" fmla="*/ 893661 h 178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051" h="1787321" extrusionOk="0">
                  <a:moveTo>
                    <a:pt x="0" y="893661"/>
                  </a:moveTo>
                  <a:cubicBezTo>
                    <a:pt x="-13854" y="361377"/>
                    <a:pt x="335049" y="-125900"/>
                    <a:pt x="771526" y="0"/>
                  </a:cubicBezTo>
                  <a:cubicBezTo>
                    <a:pt x="1108984" y="-21470"/>
                    <a:pt x="1519026" y="404631"/>
                    <a:pt x="1543052" y="893661"/>
                  </a:cubicBezTo>
                  <a:cubicBezTo>
                    <a:pt x="1582034" y="1469683"/>
                    <a:pt x="1292383" y="1747961"/>
                    <a:pt x="771526" y="1787322"/>
                  </a:cubicBezTo>
                  <a:cubicBezTo>
                    <a:pt x="467249" y="1793086"/>
                    <a:pt x="7482" y="1472696"/>
                    <a:pt x="0" y="893661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37849"/>
      </p:ext>
    </p:extLst>
  </p:cSld>
  <p:clrMapOvr>
    <a:masterClrMapping/>
  </p:clrMapOvr>
  <p:transition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51027"/>
            <a:ext cx="929725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/>
              <a:t>Benefits of Energy Efficiency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0E3D8-B330-4B5D-8EFE-2D69F7CF2C88}"/>
              </a:ext>
            </a:extLst>
          </p:cNvPr>
          <p:cNvSpPr/>
          <p:nvPr/>
        </p:nvSpPr>
        <p:spPr>
          <a:xfrm>
            <a:off x="3416542" y="1972742"/>
            <a:ext cx="6812072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7700">
              <a:spcBef>
                <a:spcPts val="0"/>
              </a:spcBef>
              <a:spcAft>
                <a:spcPts val="35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Energy efficiency (EE) helps reduce greenhouse gas emissions and mitigate climate impacts, which </a:t>
            </a: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improves health conditions</a:t>
            </a:r>
          </a:p>
          <a:p>
            <a:pPr defTabSz="647700">
              <a:spcBef>
                <a:spcPts val="0"/>
              </a:spcBef>
              <a:spcAft>
                <a:spcPts val="35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EE projects</a:t>
            </a: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 lower energy costs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, especially for </a:t>
            </a: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low- to moderate-income participants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overburdened by energy bills</a:t>
            </a:r>
          </a:p>
          <a:p>
            <a:pPr defTabSz="647700">
              <a:spcBef>
                <a:spcPts val="0"/>
              </a:spcBef>
              <a:spcAft>
                <a:spcPts val="35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EE projects are labor intensive so increased EE projects </a:t>
            </a: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strengthen the job market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A5C742DC-8868-3844-97D2-951023DBF1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95" y="2176603"/>
            <a:ext cx="786907" cy="78690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FDF3A89-AF88-114A-9F1C-5A36FB4716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95" y="3515885"/>
            <a:ext cx="786907" cy="78690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0C7B380-91CD-354A-95D2-A711A00766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16" y="4755794"/>
            <a:ext cx="751665" cy="75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85568"/>
      </p:ext>
    </p:extLst>
  </p:cSld>
  <p:clrMapOvr>
    <a:masterClrMapping/>
  </p:clrMapOvr>
  <p:transition advClick="0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0E3D8-B330-4B5D-8EFE-2D69F7CF2C88}"/>
              </a:ext>
            </a:extLst>
          </p:cNvPr>
          <p:cNvSpPr/>
          <p:nvPr/>
        </p:nvSpPr>
        <p:spPr>
          <a:xfrm>
            <a:off x="3415569" y="1903432"/>
            <a:ext cx="6957969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7700">
              <a:spcBef>
                <a:spcPts val="0"/>
              </a:spcBef>
              <a:spcAft>
                <a:spcPts val="35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EE projects reduce energy use that can </a:t>
            </a: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reduce energy bills</a:t>
            </a:r>
            <a:r>
              <a:rPr lang="en-US" sz="2500" b="1">
                <a:solidFill>
                  <a:schemeClr val="tx2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for customers and allow them to reinject the funds into the economy</a:t>
            </a:r>
          </a:p>
          <a:p>
            <a:pPr defTabSz="647700">
              <a:spcBef>
                <a:spcPts val="0"/>
              </a:spcBef>
              <a:spcAft>
                <a:spcPts val="35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  <a:cs typeface="Arial Unicode MS" panose="020B0604020202020204" pitchFamily="34" charset="-128"/>
                <a:sym typeface="Lato Bold" charset="0"/>
              </a:rPr>
              <a:t>EE projects are designed to increase long term </a:t>
            </a: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  <a:sym typeface="Lato Bold" charset="0"/>
              </a:rPr>
              <a:t>comfort and safety</a:t>
            </a:r>
          </a:p>
          <a:p>
            <a:pPr defTabSz="647700">
              <a:spcBef>
                <a:spcPts val="0"/>
              </a:spcBef>
              <a:spcAft>
                <a:spcPts val="35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</a:rPr>
              <a:t>EE projects are one of the </a:t>
            </a:r>
            <a:r>
              <a:rPr lang="en-US" sz="2500" b="1">
                <a:solidFill>
                  <a:srgbClr val="5E97AF"/>
                </a:solidFill>
                <a:latin typeface="Helvetica Condensed"/>
                <a:ea typeface="Arial Unicode MS" panose="020B0604020202020204" pitchFamily="34" charset="-128"/>
              </a:rPr>
              <a:t>easiest and cheapest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/>
                <a:ea typeface="Arial Unicode MS" panose="020B0604020202020204" pitchFamily="34" charset="-128"/>
              </a:rPr>
              <a:t>resources against the global climate crisis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Helvetica Condensed"/>
              <a:ea typeface="Arial Unicode MS" panose="020B0604020202020204" pitchFamily="34" charset="-128"/>
              <a:sym typeface="Lato Bold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51027"/>
            <a:ext cx="929725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/>
              <a:t>Benefits of Energy Efficiency (cont’d)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8BA8FA2-12D3-3647-855F-5638FFEA6D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76" y="4707764"/>
            <a:ext cx="444864" cy="69201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0EF62B5-86A3-7F43-853A-C76A2A0F4D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18" y="3443473"/>
            <a:ext cx="643180" cy="657416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6F110FFC-3772-FD4F-A1F8-7CBACA3134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25" y="2121774"/>
            <a:ext cx="793566" cy="7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81258"/>
      </p:ext>
    </p:extLst>
  </p:cSld>
  <p:clrMapOvr>
    <a:masterClrMapping/>
  </p:clrMapOvr>
  <p:transition advClick="0" advTm="0"/>
</p:sld>
</file>

<file path=ppt/theme/theme1.xml><?xml version="1.0" encoding="utf-8"?>
<a:theme xmlns:a="http://schemas.openxmlformats.org/drawingml/2006/main" name="FY20 Theme">
  <a:themeElements>
    <a:clrScheme name="NJBP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9035"/>
      </a:accent1>
      <a:accent2>
        <a:srgbClr val="147BD1"/>
      </a:accent2>
      <a:accent3>
        <a:srgbClr val="EAAA00"/>
      </a:accent3>
      <a:accent4>
        <a:srgbClr val="006778"/>
      </a:accent4>
      <a:accent5>
        <a:srgbClr val="627D77"/>
      </a:accent5>
      <a:accent6>
        <a:srgbClr val="5E97AF"/>
      </a:accent6>
      <a:hlink>
        <a:srgbClr val="77C19A"/>
      </a:hlink>
      <a:folHlink>
        <a:srgbClr val="D0C883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0 Theme" id="{55ED3F0B-19AF-47C3-B22B-5768B1C2DEB1}" vid="{D4C0F298-8500-4B4D-A0A3-5E46FE122A4A}"/>
    </a:ext>
  </a:extLst>
</a:theme>
</file>

<file path=ppt/theme/theme2.xml><?xml version="1.0" encoding="utf-8"?>
<a:theme xmlns:a="http://schemas.openxmlformats.org/drawingml/2006/main" name="1_FY20 Theme">
  <a:themeElements>
    <a:clrScheme name="NJBP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9035"/>
      </a:accent1>
      <a:accent2>
        <a:srgbClr val="147BD1"/>
      </a:accent2>
      <a:accent3>
        <a:srgbClr val="EAAA00"/>
      </a:accent3>
      <a:accent4>
        <a:srgbClr val="006778"/>
      </a:accent4>
      <a:accent5>
        <a:srgbClr val="627D77"/>
      </a:accent5>
      <a:accent6>
        <a:srgbClr val="5E97AF"/>
      </a:accent6>
      <a:hlink>
        <a:srgbClr val="77C19A"/>
      </a:hlink>
      <a:folHlink>
        <a:srgbClr val="D0C883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0 Theme" id="{55ED3F0B-19AF-47C3-B22B-5768B1C2DEB1}" vid="{D4C0F298-8500-4B4D-A0A3-5E46FE122A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9C7358F12954F9F71941F458E2516" ma:contentTypeVersion="12" ma:contentTypeDescription="Create a new document." ma:contentTypeScope="" ma:versionID="0fe39b2c590df5a7f5e14f5a8533cab8">
  <xsd:schema xmlns:xsd="http://www.w3.org/2001/XMLSchema" xmlns:xs="http://www.w3.org/2001/XMLSchema" xmlns:p="http://schemas.microsoft.com/office/2006/metadata/properties" xmlns:ns2="e8d38482-4f1c-4618-bbbd-a6540435533b" xmlns:ns3="064fd77d-efd5-4a8f-9715-bb227830414f" targetNamespace="http://schemas.microsoft.com/office/2006/metadata/properties" ma:root="true" ma:fieldsID="9015ab9e7a37d5174f7e308835253f3e" ns2:_="" ns3:_="">
    <xsd:import namespace="e8d38482-4f1c-4618-bbbd-a6540435533b"/>
    <xsd:import namespace="064fd77d-efd5-4a8f-9715-bb22783041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38482-4f1c-4618-bbbd-a6540435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4fd77d-efd5-4a8f-9715-bb227830414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4DD7E9-B5DF-4C86-9256-B4B16FABD09D}">
  <ds:schemaRefs>
    <ds:schemaRef ds:uri="064fd77d-efd5-4a8f-9715-bb227830414f"/>
    <ds:schemaRef ds:uri="e8d38482-4f1c-4618-bbbd-a654043553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07C9EF-DFFC-4C27-972E-7DD7E1B35402}">
  <ds:schemaRefs>
    <ds:schemaRef ds:uri="064fd77d-efd5-4a8f-9715-bb227830414f"/>
    <ds:schemaRef ds:uri="e8d38482-4f1c-4618-bbbd-a654043553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2D188F0-554F-46DF-9A50-48E1B01506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3986</Words>
  <Application>Microsoft Office PowerPoint</Application>
  <PresentationFormat>Widescreen</PresentationFormat>
  <Paragraphs>684</Paragraphs>
  <Slides>55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Arial Unicode MS</vt:lpstr>
      <vt:lpstr>Calibri</vt:lpstr>
      <vt:lpstr>Century Gothic</vt:lpstr>
      <vt:lpstr>Helvetica </vt:lpstr>
      <vt:lpstr>Helvetica Condensed</vt:lpstr>
      <vt:lpstr>Times</vt:lpstr>
      <vt:lpstr>FY20 Theme</vt:lpstr>
      <vt:lpstr>1_FY20 Theme</vt:lpstr>
      <vt:lpstr>PowerPoint Presentation</vt:lpstr>
      <vt:lpstr>Agenda</vt:lpstr>
      <vt:lpstr>New Jersey Board of Public Utilities</vt:lpstr>
      <vt:lpstr>New Jersey’s Clean Energy Program</vt:lpstr>
      <vt:lpstr>Reaching NJ’s Clean Energy Goal</vt:lpstr>
      <vt:lpstr>Addressing Climate Change in NJ</vt:lpstr>
      <vt:lpstr>Energy Efficiency</vt:lpstr>
      <vt:lpstr>Benefits of Energy Efficiency</vt:lpstr>
      <vt:lpstr>Benefits of Energy Efficiency (cont’d)</vt:lpstr>
      <vt:lpstr>Division of Clean Energy</vt:lpstr>
      <vt:lpstr>PowerPoint Presentation</vt:lpstr>
      <vt:lpstr>NJCEP Portfolio of Programs</vt:lpstr>
      <vt:lpstr>Energy Efficiency</vt:lpstr>
      <vt:lpstr>School and Small Business Stimulus</vt:lpstr>
      <vt:lpstr>Eligibility</vt:lpstr>
      <vt:lpstr>Incentives</vt:lpstr>
      <vt:lpstr>Overview</vt:lpstr>
      <vt:lpstr>SSB Stimulus Application Process</vt:lpstr>
      <vt:lpstr>HVAC Program Ventilation and Energy Efficiency Verification and Repair (SSB-VEEVR)</vt:lpstr>
      <vt:lpstr>Overview</vt:lpstr>
      <vt:lpstr>What is Assessment and Testing?</vt:lpstr>
      <vt:lpstr>Finding Qualified Personnel</vt:lpstr>
      <vt:lpstr>Finding Qualified Personnel</vt:lpstr>
      <vt:lpstr>Ineligible Costs</vt:lpstr>
      <vt:lpstr>Plumbing Program Noncompliant Plumbing Fixture and Appliance (SSB-NPFA) </vt:lpstr>
      <vt:lpstr>Plumbing/Appliances - Process</vt:lpstr>
      <vt:lpstr>What Can You Replace?</vt:lpstr>
      <vt:lpstr>What Can You Replace?</vt:lpstr>
      <vt:lpstr>Plumbing &amp; Appliance – Payment Milestones</vt:lpstr>
      <vt:lpstr>Plumbing/Appliance - Example</vt:lpstr>
      <vt:lpstr>Ineligible Costs</vt:lpstr>
      <vt:lpstr>NJBPU LinkedIn:</vt:lpstr>
      <vt:lpstr>Resources</vt:lpstr>
      <vt:lpstr>PowerPoint Presentation</vt:lpstr>
      <vt:lpstr>PowerPoint Presentation</vt:lpstr>
      <vt:lpstr>Example outcome in your area:  Monroe Township Library</vt:lpstr>
      <vt:lpstr>New Construction</vt:lpstr>
      <vt:lpstr>Substantial Renovation (Gut Rehab)</vt:lpstr>
      <vt:lpstr>PowerPoint Presentation</vt:lpstr>
      <vt:lpstr>OCEAN COUNTY COLLEGE</vt:lpstr>
      <vt:lpstr>PowerPoint Presentation</vt:lpstr>
      <vt:lpstr>PowerPoint Presentation</vt:lpstr>
      <vt:lpstr>PowerPoint Presentation</vt:lpstr>
      <vt:lpstr>Bell Works (Somerset Holmdel LLC)</vt:lpstr>
      <vt:lpstr>PowerPoint Presentation</vt:lpstr>
      <vt:lpstr>Clean Fleet Program</vt:lpstr>
      <vt:lpstr>PowerPoint Presentation</vt:lpstr>
      <vt:lpstr>Financing for government Agencies</vt:lpstr>
      <vt:lpstr>Financing Mechanism: ESIP</vt:lpstr>
      <vt:lpstr>Financing Mechanism: ESIP</vt:lpstr>
      <vt:lpstr>Energy Savings Improvement Program</vt:lpstr>
      <vt:lpstr>More Information</vt:lpstr>
      <vt:lpstr>Clean Energy Learning Center</vt:lpstr>
      <vt:lpstr>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Jersey’s  Clean Energy Program</dc:title>
  <dc:creator>Sousa, John</dc:creator>
  <cp:lastModifiedBy>Eric Santaiti</cp:lastModifiedBy>
  <cp:revision>3</cp:revision>
  <cp:lastPrinted>2020-01-09T20:50:24Z</cp:lastPrinted>
  <dcterms:created xsi:type="dcterms:W3CDTF">2014-01-12T07:56:39Z</dcterms:created>
  <dcterms:modified xsi:type="dcterms:W3CDTF">2022-04-08T19:15:34Z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0x0101003789C7358F12954F9F71941F458E2516</vt:lpwstr>
  </property>
</Properties>
</file>