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 id="2147483699" r:id="rId4"/>
  </p:sldMasterIdLst>
  <p:notesMasterIdLst>
    <p:notesMasterId r:id="rId36"/>
  </p:notesMasterIdLst>
  <p:sldIdLst>
    <p:sldId id="2454" r:id="rId5"/>
    <p:sldId id="2464" r:id="rId6"/>
    <p:sldId id="639" r:id="rId7"/>
    <p:sldId id="4790" r:id="rId8"/>
    <p:sldId id="4791" r:id="rId9"/>
    <p:sldId id="3079" r:id="rId10"/>
    <p:sldId id="3080" r:id="rId11"/>
    <p:sldId id="3081" r:id="rId12"/>
    <p:sldId id="4752" r:id="rId13"/>
    <p:sldId id="3082" r:id="rId14"/>
    <p:sldId id="2326" r:id="rId15"/>
    <p:sldId id="922" r:id="rId16"/>
    <p:sldId id="2602" r:id="rId17"/>
    <p:sldId id="2603" r:id="rId18"/>
    <p:sldId id="3086" r:id="rId19"/>
    <p:sldId id="3084" r:id="rId20"/>
    <p:sldId id="2327" r:id="rId21"/>
    <p:sldId id="298" r:id="rId22"/>
    <p:sldId id="4239" r:id="rId23"/>
    <p:sldId id="1098" r:id="rId24"/>
    <p:sldId id="992" r:id="rId25"/>
    <p:sldId id="4861" r:id="rId26"/>
    <p:sldId id="4649" r:id="rId27"/>
    <p:sldId id="4650" r:id="rId28"/>
    <p:sldId id="4651" r:id="rId29"/>
    <p:sldId id="4652" r:id="rId30"/>
    <p:sldId id="4860" r:id="rId31"/>
    <p:sldId id="2336" r:id="rId32"/>
    <p:sldId id="2381" r:id="rId33"/>
    <p:sldId id="3078" r:id="rId34"/>
    <p:sldId id="3051"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3B7BB3D-87E6-4CC3-ABFC-E2CB047558A0}">
          <p14:sldIdLst>
            <p14:sldId id="2454"/>
            <p14:sldId id="2464"/>
            <p14:sldId id="639"/>
            <p14:sldId id="4790"/>
            <p14:sldId id="4791"/>
            <p14:sldId id="3079"/>
            <p14:sldId id="3080"/>
            <p14:sldId id="3081"/>
            <p14:sldId id="4752"/>
            <p14:sldId id="3082"/>
            <p14:sldId id="2326"/>
            <p14:sldId id="922"/>
            <p14:sldId id="2602"/>
            <p14:sldId id="2603"/>
            <p14:sldId id="3086"/>
            <p14:sldId id="3084"/>
            <p14:sldId id="2327"/>
            <p14:sldId id="298"/>
            <p14:sldId id="4239"/>
            <p14:sldId id="1098"/>
            <p14:sldId id="992"/>
            <p14:sldId id="4861"/>
            <p14:sldId id="4649"/>
            <p14:sldId id="4650"/>
            <p14:sldId id="4651"/>
            <p14:sldId id="4652"/>
            <p14:sldId id="4860"/>
            <p14:sldId id="2336"/>
            <p14:sldId id="2381"/>
            <p14:sldId id="3078"/>
            <p14:sldId id="305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792" autoAdjust="0"/>
  </p:normalViewPr>
  <p:slideViewPr>
    <p:cSldViewPr snapToGrid="0">
      <p:cViewPr varScale="1">
        <p:scale>
          <a:sx n="78" d="100"/>
          <a:sy n="78" d="100"/>
        </p:scale>
        <p:origin x="1224" y="43"/>
      </p:cViewPr>
      <p:guideLst/>
    </p:cSldViewPr>
  </p:slideViewPr>
  <p:outlineViewPr>
    <p:cViewPr>
      <p:scale>
        <a:sx n="33" d="100"/>
        <a:sy n="33" d="100"/>
      </p:scale>
      <p:origin x="0" y="-170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1469D5-0956-49B4-AC3B-4E06A6384E35}" type="datetimeFigureOut">
              <a:rPr lang="en-US" smtClean="0"/>
              <a:t>11/14/2023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3F8BFB-4C9C-4F09-846D-D472471C36F0}" type="slidenum">
              <a:rPr lang="en-US" smtClean="0"/>
              <a:t>‹#›</a:t>
            </a:fld>
            <a:endParaRPr lang="en-US"/>
          </a:p>
        </p:txBody>
      </p:sp>
    </p:spTree>
    <p:extLst>
      <p:ext uri="{BB962C8B-B14F-4D97-AF65-F5344CB8AC3E}">
        <p14:creationId xmlns:p14="http://schemas.microsoft.com/office/powerpoint/2010/main" val="3078477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04875" rtl="0" eaLnBrk="1" fontAlgn="base" latinLnBrk="0" hangingPunct="1">
              <a:lnSpc>
                <a:spcPct val="100000"/>
              </a:lnSpc>
              <a:spcBef>
                <a:spcPct val="0"/>
              </a:spcBef>
              <a:spcAft>
                <a:spcPct val="0"/>
              </a:spcAft>
              <a:buClrTx/>
              <a:buSzTx/>
              <a:buFontTx/>
              <a:buNone/>
              <a:tabLst/>
              <a:defRPr/>
            </a:pPr>
            <a:fld id="{BFC1D03A-39B6-4B04-9980-D9FF336A46A8}"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04875"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55719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04875" rtl="0" eaLnBrk="1" fontAlgn="base" latinLnBrk="0" hangingPunct="1">
              <a:lnSpc>
                <a:spcPct val="100000"/>
              </a:lnSpc>
              <a:spcBef>
                <a:spcPct val="0"/>
              </a:spcBef>
              <a:spcAft>
                <a:spcPct val="0"/>
              </a:spcAft>
              <a:buClrTx/>
              <a:buSzTx/>
              <a:buFontTx/>
              <a:buNone/>
              <a:tabLst/>
              <a:defRPr/>
            </a:pPr>
            <a:fld id="{8A4A540A-BDEE-405A-B83A-EF94C02AE71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04875"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83657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9:notes"/>
          <p:cNvSpPr txBox="1">
            <a:spLocks noGrp="1"/>
          </p:cNvSpPr>
          <p:nvPr>
            <p:ph type="body" idx="1"/>
          </p:nvPr>
        </p:nvSpPr>
        <p:spPr>
          <a:xfrm>
            <a:off x="656037" y="4725671"/>
            <a:ext cx="5248290" cy="4476951"/>
          </a:xfrm>
          <a:prstGeom prst="rect">
            <a:avLst/>
          </a:prstGeom>
        </p:spPr>
        <p:txBody>
          <a:bodyPr spcFirstLastPara="1" wrap="square" lIns="92825" tIns="46400" rIns="92825" bIns="46400" anchor="t" anchorCtr="0">
            <a:noAutofit/>
          </a:bodyPr>
          <a:lstStyle/>
          <a:p>
            <a:pPr marL="0" lvl="0" indent="0" algn="l" rtl="0">
              <a:spcBef>
                <a:spcPts val="360"/>
              </a:spcBef>
              <a:spcAft>
                <a:spcPts val="0"/>
              </a:spcAft>
              <a:buNone/>
            </a:pPr>
            <a:endParaRPr dirty="0"/>
          </a:p>
        </p:txBody>
      </p:sp>
      <p:sp>
        <p:nvSpPr>
          <p:cNvPr id="123" name="Google Shape;123;p9:notes"/>
          <p:cNvSpPr>
            <a:spLocks noGrp="1" noRot="1" noChangeAspect="1"/>
          </p:cNvSpPr>
          <p:nvPr>
            <p:ph type="sldImg" idx="2"/>
          </p:nvPr>
        </p:nvSpPr>
        <p:spPr>
          <a:xfrm>
            <a:off x="793750" y="746125"/>
            <a:ext cx="4972050" cy="3730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8675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9:notes"/>
          <p:cNvSpPr txBox="1">
            <a:spLocks noGrp="1"/>
          </p:cNvSpPr>
          <p:nvPr>
            <p:ph type="body" idx="1"/>
          </p:nvPr>
        </p:nvSpPr>
        <p:spPr>
          <a:xfrm>
            <a:off x="656037" y="4725671"/>
            <a:ext cx="5248290" cy="4476951"/>
          </a:xfrm>
          <a:prstGeom prst="rect">
            <a:avLst/>
          </a:prstGeom>
        </p:spPr>
        <p:txBody>
          <a:bodyPr spcFirstLastPara="1" wrap="square" lIns="92825" tIns="46400" rIns="92825" bIns="46400" anchor="t" anchorCtr="0">
            <a:noAutofit/>
          </a:bodyPr>
          <a:lstStyle/>
          <a:p>
            <a:pPr marL="0" lvl="0" indent="0" algn="l" rtl="0">
              <a:spcBef>
                <a:spcPts val="360"/>
              </a:spcBef>
              <a:spcAft>
                <a:spcPts val="0"/>
              </a:spcAft>
              <a:buNone/>
            </a:pPr>
            <a:endParaRPr dirty="0"/>
          </a:p>
        </p:txBody>
      </p:sp>
      <p:sp>
        <p:nvSpPr>
          <p:cNvPr id="123" name="Google Shape;123;p9:notes"/>
          <p:cNvSpPr>
            <a:spLocks noGrp="1" noRot="1" noChangeAspect="1"/>
          </p:cNvSpPr>
          <p:nvPr>
            <p:ph type="sldImg" idx="2"/>
          </p:nvPr>
        </p:nvSpPr>
        <p:spPr>
          <a:xfrm>
            <a:off x="793750" y="746125"/>
            <a:ext cx="4972050" cy="3730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7065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2EE35D-1D06-4192-9F0F-D4E6C98CFB6D}" type="slidenum">
              <a:rPr lang="en-US" smtClean="0"/>
              <a:pPr/>
              <a:t>21</a:t>
            </a:fld>
            <a:endParaRPr lang="en-US" dirty="0"/>
          </a:p>
        </p:txBody>
      </p:sp>
    </p:spTree>
    <p:extLst>
      <p:ext uri="{BB962C8B-B14F-4D97-AF65-F5344CB8AC3E}">
        <p14:creationId xmlns:p14="http://schemas.microsoft.com/office/powerpoint/2010/main" val="1313509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04875" rtl="0" eaLnBrk="1" fontAlgn="base" latinLnBrk="0" hangingPunct="1">
              <a:lnSpc>
                <a:spcPct val="100000"/>
              </a:lnSpc>
              <a:spcBef>
                <a:spcPct val="0"/>
              </a:spcBef>
              <a:spcAft>
                <a:spcPct val="0"/>
              </a:spcAft>
              <a:buClrTx/>
              <a:buSzTx/>
              <a:buFontTx/>
              <a:buNone/>
              <a:tabLst/>
              <a:defRPr/>
            </a:pPr>
            <a:fld id="{2C81E1DB-3B78-4B5E-993A-DB27CB14707F}"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04875"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1205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04875" rtl="0" eaLnBrk="1" fontAlgn="base" latinLnBrk="0" hangingPunct="1">
              <a:lnSpc>
                <a:spcPct val="100000"/>
              </a:lnSpc>
              <a:spcBef>
                <a:spcPct val="0"/>
              </a:spcBef>
              <a:spcAft>
                <a:spcPct val="0"/>
              </a:spcAft>
              <a:buClrTx/>
              <a:buSzTx/>
              <a:buFontTx/>
              <a:buNone/>
              <a:tabLst/>
              <a:defRPr/>
            </a:pPr>
            <a:fld id="{53446774-4D2C-478F-A388-6DD8527157F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04875"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84023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70727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a:xfrm>
            <a:off x="6553200" y="6356356"/>
            <a:ext cx="2133600" cy="365125"/>
          </a:xfrm>
          <a:prstGeom prst="rect">
            <a:avLst/>
          </a:prstGeom>
        </p:spPr>
        <p:txBody>
          <a:bodyPr/>
          <a:lstStyle/>
          <a:p>
            <a:pPr>
              <a:defRPr/>
            </a:pPr>
            <a:fld id="{B9DB5C98-ADB3-4BC8-A316-EAA4A2C25379}"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85373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553200" y="6356356"/>
            <a:ext cx="2133600" cy="365125"/>
          </a:xfrm>
          <a:prstGeom prst="rect">
            <a:avLst/>
          </a:prstGeom>
        </p:spPr>
        <p:txBody>
          <a:bodyPr/>
          <a:lstStyle/>
          <a:p>
            <a:pPr>
              <a:defRPr/>
            </a:pPr>
            <a:fld id="{84BABF95-D6EC-4A87-8E9C-755D7543D7F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90302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6"/>
            <a:ext cx="2133600" cy="365125"/>
          </a:xfrm>
          <a:prstGeom prst="rect">
            <a:avLst/>
          </a:prstGeom>
        </p:spPr>
        <p:txBody>
          <a:bodyPr/>
          <a:lstStyle/>
          <a:p>
            <a:pPr>
              <a:defRPr/>
            </a:pPr>
            <a:fld id="{D4F7A254-4CB8-44FA-995B-BF805300E41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433243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6"/>
            <a:ext cx="2133600" cy="365125"/>
          </a:xfrm>
          <a:prstGeom prst="rect">
            <a:avLst/>
          </a:prstGeom>
        </p:spPr>
        <p:txBody>
          <a:bodyPr/>
          <a:lstStyle/>
          <a:p>
            <a:pPr>
              <a:defRPr/>
            </a:pPr>
            <a:fld id="{E72688FA-9419-4554-B8C4-CC13ADF1DEE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5065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70727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B9DB5C98-ADB3-4BC8-A316-EAA4A2C25379}"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59844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E443D2D3-79D4-425E-A51E-1C8F275C5E7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56661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w/ Logo">
    <p:spTree>
      <p:nvGrpSpPr>
        <p:cNvPr id="1" name=""/>
        <p:cNvGrpSpPr/>
        <p:nvPr/>
      </p:nvGrpSpPr>
      <p:grpSpPr>
        <a:xfrm>
          <a:off x="0" y="0"/>
          <a:ext cx="0" cy="0"/>
          <a:chOff x="0" y="0"/>
          <a:chExt cx="0" cy="0"/>
        </a:xfrm>
      </p:grpSpPr>
      <p:sp>
        <p:nvSpPr>
          <p:cNvPr id="2" name="Title 1"/>
          <p:cNvSpPr>
            <a:spLocks noGrp="1"/>
          </p:cNvSpPr>
          <p:nvPr>
            <p:ph type="title"/>
          </p:nvPr>
        </p:nvSpPr>
        <p:spPr>
          <a:xfrm>
            <a:off x="685800" y="2747962"/>
            <a:ext cx="7772400" cy="1362075"/>
          </a:xfrm>
        </p:spPr>
        <p:txBody>
          <a:bodyPr anchor="ctr"/>
          <a:lstStyle>
            <a:lvl1pPr algn="ctr">
              <a:defRPr sz="4000" b="1" u="none" cap="all"/>
            </a:lvl1pPr>
          </a:lstStyle>
          <a:p>
            <a:r>
              <a:rPr lang="en-US"/>
              <a:t>Click to edit Master title style</a:t>
            </a:r>
          </a:p>
        </p:txBody>
      </p:sp>
      <p:pic>
        <p:nvPicPr>
          <p:cNvPr id="4" name="Picture 3" descr="A picture containing drawing&#10;&#10;Description automatically generated">
            <a:extLst>
              <a:ext uri="{FF2B5EF4-FFF2-40B4-BE49-F238E27FC236}">
                <a16:creationId xmlns:a16="http://schemas.microsoft.com/office/drawing/2014/main" id="{3D912FBF-1A9D-1049-A665-9D43C1A816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021" y="123756"/>
            <a:ext cx="2590800" cy="602826"/>
          </a:xfrm>
          <a:prstGeom prst="rect">
            <a:avLst/>
          </a:prstGeom>
        </p:spPr>
      </p:pic>
      <p:sp>
        <p:nvSpPr>
          <p:cNvPr id="5" name="Subtitle 2">
            <a:extLst>
              <a:ext uri="{FF2B5EF4-FFF2-40B4-BE49-F238E27FC236}">
                <a16:creationId xmlns:a16="http://schemas.microsoft.com/office/drawing/2014/main" id="{3A599E70-8ED0-244F-BC0E-58069303B666}"/>
              </a:ext>
            </a:extLst>
          </p:cNvPr>
          <p:cNvSpPr txBox="1">
            <a:spLocks/>
          </p:cNvSpPr>
          <p:nvPr userDrawn="1"/>
        </p:nvSpPr>
        <p:spPr>
          <a:xfrm>
            <a:off x="0" y="637663"/>
            <a:ext cx="2611821" cy="455641"/>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r>
              <a:rPr lang="en-US" sz="1400" b="1" dirty="0">
                <a:latin typeface="Calibri" panose="020F0502020204030204" pitchFamily="34" charset="0"/>
                <a:cs typeface="Calibri" panose="020F0502020204030204" pitchFamily="34" charset="0"/>
              </a:rPr>
              <a:t>L</a:t>
            </a:r>
            <a:r>
              <a:rPr lang="en-US" sz="1400" dirty="0">
                <a:latin typeface="Calibri" panose="020F0502020204030204" pitchFamily="34" charset="0"/>
                <a:cs typeface="Calibri" panose="020F0502020204030204" pitchFamily="34" charset="0"/>
              </a:rPr>
              <a:t>aw, </a:t>
            </a:r>
            <a:r>
              <a:rPr lang="en-US" sz="1400" b="1" dirty="0">
                <a:latin typeface="Calibri" panose="020F0502020204030204" pitchFamily="34" charset="0"/>
                <a:cs typeface="Calibri" panose="020F0502020204030204" pitchFamily="34" charset="0"/>
              </a:rPr>
              <a:t>E</a:t>
            </a:r>
            <a:r>
              <a:rPr lang="en-US" sz="1400" dirty="0">
                <a:latin typeface="Calibri" panose="020F0502020204030204" pitchFamily="34" charset="0"/>
                <a:cs typeface="Calibri" panose="020F0502020204030204" pitchFamily="34" charset="0"/>
              </a:rPr>
              <a:t>thics and </a:t>
            </a:r>
            <a:r>
              <a:rPr lang="en-US" sz="1400" b="1" dirty="0">
                <a:latin typeface="Calibri" panose="020F0502020204030204" pitchFamily="34" charset="0"/>
                <a:cs typeface="Calibri" panose="020F0502020204030204" pitchFamily="34" charset="0"/>
              </a:rPr>
              <a:t>G</a:t>
            </a:r>
            <a:r>
              <a:rPr lang="en-US" sz="1400" dirty="0">
                <a:latin typeface="Calibri" panose="020F0502020204030204" pitchFamily="34" charset="0"/>
                <a:cs typeface="Calibri" panose="020F0502020204030204" pitchFamily="34" charset="0"/>
              </a:rPr>
              <a:t>overnance for </a:t>
            </a:r>
            <a:r>
              <a:rPr lang="en-US" sz="1400" b="1" dirty="0">
                <a:latin typeface="Calibri" panose="020F0502020204030204" pitchFamily="34" charset="0"/>
                <a:cs typeface="Calibri" panose="020F0502020204030204" pitchFamily="34" charset="0"/>
              </a:rPr>
              <a:t>A</a:t>
            </a:r>
            <a:r>
              <a:rPr lang="en-US" sz="1400" dirty="0">
                <a:latin typeface="Calibri" panose="020F0502020204030204" pitchFamily="34" charset="0"/>
                <a:cs typeface="Calibri" panose="020F0502020204030204" pitchFamily="34" charset="0"/>
              </a:rPr>
              <a:t>ll </a:t>
            </a:r>
            <a:r>
              <a:rPr lang="en-US" sz="1400" b="1" dirty="0">
                <a:latin typeface="Calibri" panose="020F0502020204030204" pitchFamily="34" charset="0"/>
                <a:cs typeface="Calibri" panose="020F0502020204030204" pitchFamily="34" charset="0"/>
              </a:rPr>
              <a:t>L</a:t>
            </a:r>
            <a:r>
              <a:rPr lang="en-US" sz="1400" dirty="0">
                <a:latin typeface="Calibri" panose="020F0502020204030204" pitchFamily="34" charset="0"/>
                <a:cs typeface="Calibri" panose="020F0502020204030204" pitchFamily="34" charset="0"/>
              </a:rPr>
              <a:t>eaders, including an </a:t>
            </a:r>
            <a:r>
              <a:rPr lang="en-US" sz="1400" b="1" dirty="0">
                <a:latin typeface="Calibri" panose="020F0502020204030204" pitchFamily="34" charset="0"/>
                <a:cs typeface="Calibri" panose="020F0502020204030204" pitchFamily="34" charset="0"/>
              </a:rPr>
              <a:t>O</a:t>
            </a:r>
            <a:r>
              <a:rPr lang="en-US" sz="1400" dirty="0">
                <a:latin typeface="Calibri" panose="020F0502020204030204" pitchFamily="34" charset="0"/>
                <a:cs typeface="Calibri" panose="020F0502020204030204" pitchFamily="34" charset="0"/>
              </a:rPr>
              <a:t>verview of </a:t>
            </a:r>
            <a:r>
              <a:rPr lang="en-US" sz="1400" b="1" dirty="0">
                <a:latin typeface="Calibri" panose="020F0502020204030204" pitchFamily="34" charset="0"/>
                <a:cs typeface="Calibri" panose="020F0502020204030204" pitchFamily="34" charset="0"/>
              </a:rPr>
              <a:t>N</a:t>
            </a:r>
            <a:r>
              <a:rPr lang="en-US" sz="1400" dirty="0">
                <a:latin typeface="Calibri" panose="020F0502020204030204" pitchFamily="34" charset="0"/>
                <a:cs typeface="Calibri" panose="020F0502020204030204" pitchFamily="34" charset="0"/>
              </a:rPr>
              <a:t>ew and </a:t>
            </a:r>
            <a:r>
              <a:rPr lang="en-US" sz="1400" b="1" dirty="0">
                <a:latin typeface="Calibri" panose="020F0502020204030204" pitchFamily="34" charset="0"/>
                <a:cs typeface="Calibri" panose="020F0502020204030204" pitchFamily="34" charset="0"/>
              </a:rPr>
              <a:t>E</a:t>
            </a:r>
            <a:r>
              <a:rPr lang="en-US" sz="1400" dirty="0">
                <a:latin typeface="Calibri" panose="020F0502020204030204" pitchFamily="34" charset="0"/>
                <a:cs typeface="Calibri" panose="020F0502020204030204" pitchFamily="34" charset="0"/>
              </a:rPr>
              <a:t>merging Issues</a:t>
            </a:r>
          </a:p>
          <a:p>
            <a:pPr>
              <a:buFont typeface="Arial" pitchFamily="34" charset="0"/>
              <a:buNone/>
            </a:pPr>
            <a:endParaRPr lang="en-US" sz="2000" dirty="0">
              <a:solidFill>
                <a:srgbClr val="FF0000"/>
              </a:solidFill>
            </a:endParaRPr>
          </a:p>
        </p:txBody>
      </p:sp>
    </p:spTree>
    <p:extLst>
      <p:ext uri="{BB962C8B-B14F-4D97-AF65-F5344CB8AC3E}">
        <p14:creationId xmlns:p14="http://schemas.microsoft.com/office/powerpoint/2010/main" val="39855857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747962"/>
            <a:ext cx="7772400" cy="1362075"/>
          </a:xfrm>
        </p:spPr>
        <p:txBody>
          <a:bodyPr anchor="ctr"/>
          <a:lstStyle>
            <a:lvl1pPr algn="ctr">
              <a:defRPr sz="4000" b="1" u="none" cap="all"/>
            </a:lvl1pPr>
          </a:lstStyle>
          <a:p>
            <a:r>
              <a:rPr lang="en-US"/>
              <a:t>Click to edit Master title style</a:t>
            </a:r>
          </a:p>
        </p:txBody>
      </p:sp>
    </p:spTree>
    <p:extLst>
      <p:ext uri="{BB962C8B-B14F-4D97-AF65-F5344CB8AC3E}">
        <p14:creationId xmlns:p14="http://schemas.microsoft.com/office/powerpoint/2010/main" val="29338338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48CE9C98-02A2-427B-8E4F-9B0F91FBCF5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839958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a:defRPr/>
            </a:pPr>
            <a:fld id="{2C78CA5C-426F-4EA9-B2DC-6E53A4C954F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569219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a:defRPr/>
            </a:pPr>
            <a:fld id="{3C584A31-F666-4029-92F3-9FF559E49D4D}"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80902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553200" y="6356356"/>
            <a:ext cx="2133600" cy="365125"/>
          </a:xfrm>
          <a:prstGeom prst="rect">
            <a:avLst/>
          </a:prstGeom>
        </p:spPr>
        <p:txBody>
          <a:bodyPr/>
          <a:lstStyle/>
          <a:p>
            <a:pPr>
              <a:defRPr/>
            </a:pPr>
            <a:fld id="{E443D2D3-79D4-425E-A51E-1C8F275C5E7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688345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a:defRPr/>
            </a:pPr>
            <a:fld id="{E26E0598-41B6-4983-81FA-25A5B912657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448625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73699B15-92B6-44D7-99B9-A2106A0E0970}"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639881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84BABF95-D6EC-4A87-8E9C-755D7543D7F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451319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D4F7A254-4CB8-44FA-995B-BF805300E41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822074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E72688FA-9419-4554-B8C4-CC13ADF1DEE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262899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70727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2350116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E443D2D3-79D4-425E-A51E-1C8F275C5E7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457448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w/ Logo">
    <p:spTree>
      <p:nvGrpSpPr>
        <p:cNvPr id="1" name=""/>
        <p:cNvGrpSpPr/>
        <p:nvPr/>
      </p:nvGrpSpPr>
      <p:grpSpPr>
        <a:xfrm>
          <a:off x="0" y="0"/>
          <a:ext cx="0" cy="0"/>
          <a:chOff x="0" y="0"/>
          <a:chExt cx="0" cy="0"/>
        </a:xfrm>
      </p:grpSpPr>
      <p:sp>
        <p:nvSpPr>
          <p:cNvPr id="2" name="Title 1"/>
          <p:cNvSpPr>
            <a:spLocks noGrp="1"/>
          </p:cNvSpPr>
          <p:nvPr>
            <p:ph type="title"/>
          </p:nvPr>
        </p:nvSpPr>
        <p:spPr>
          <a:xfrm>
            <a:off x="685800" y="2747962"/>
            <a:ext cx="7772400" cy="1362075"/>
          </a:xfrm>
        </p:spPr>
        <p:txBody>
          <a:bodyPr anchor="ctr"/>
          <a:lstStyle>
            <a:lvl1pPr algn="ctr">
              <a:defRPr sz="4000" b="1" u="none" cap="all"/>
            </a:lvl1pPr>
          </a:lstStyle>
          <a:p>
            <a:r>
              <a:rPr lang="en-US"/>
              <a:t>Click to edit Master title style</a:t>
            </a:r>
          </a:p>
        </p:txBody>
      </p:sp>
      <p:pic>
        <p:nvPicPr>
          <p:cNvPr id="4" name="Picture 3" descr="A picture containing drawing&#10;&#10;Description automatically generated">
            <a:extLst>
              <a:ext uri="{FF2B5EF4-FFF2-40B4-BE49-F238E27FC236}">
                <a16:creationId xmlns:a16="http://schemas.microsoft.com/office/drawing/2014/main" id="{3D912FBF-1A9D-1049-A665-9D43C1A816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021" y="123756"/>
            <a:ext cx="2590800" cy="602826"/>
          </a:xfrm>
          <a:prstGeom prst="rect">
            <a:avLst/>
          </a:prstGeom>
        </p:spPr>
      </p:pic>
      <p:sp>
        <p:nvSpPr>
          <p:cNvPr id="5" name="Subtitle 2">
            <a:extLst>
              <a:ext uri="{FF2B5EF4-FFF2-40B4-BE49-F238E27FC236}">
                <a16:creationId xmlns:a16="http://schemas.microsoft.com/office/drawing/2014/main" id="{3A599E70-8ED0-244F-BC0E-58069303B666}"/>
              </a:ext>
            </a:extLst>
          </p:cNvPr>
          <p:cNvSpPr txBox="1">
            <a:spLocks/>
          </p:cNvSpPr>
          <p:nvPr userDrawn="1"/>
        </p:nvSpPr>
        <p:spPr>
          <a:xfrm>
            <a:off x="0" y="637663"/>
            <a:ext cx="2611821" cy="455641"/>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r>
              <a:rPr lang="en-US" sz="1400" b="1" dirty="0">
                <a:latin typeface="Calibri" panose="020F0502020204030204" pitchFamily="34" charset="0"/>
                <a:cs typeface="Calibri" panose="020F0502020204030204" pitchFamily="34" charset="0"/>
              </a:rPr>
              <a:t>L</a:t>
            </a:r>
            <a:r>
              <a:rPr lang="en-US" sz="1400" dirty="0">
                <a:latin typeface="Calibri" panose="020F0502020204030204" pitchFamily="34" charset="0"/>
                <a:cs typeface="Calibri" panose="020F0502020204030204" pitchFamily="34" charset="0"/>
              </a:rPr>
              <a:t>aw, </a:t>
            </a:r>
            <a:r>
              <a:rPr lang="en-US" sz="1400" b="1" dirty="0">
                <a:latin typeface="Calibri" panose="020F0502020204030204" pitchFamily="34" charset="0"/>
                <a:cs typeface="Calibri" panose="020F0502020204030204" pitchFamily="34" charset="0"/>
              </a:rPr>
              <a:t>E</a:t>
            </a:r>
            <a:r>
              <a:rPr lang="en-US" sz="1400" dirty="0">
                <a:latin typeface="Calibri" panose="020F0502020204030204" pitchFamily="34" charset="0"/>
                <a:cs typeface="Calibri" panose="020F0502020204030204" pitchFamily="34" charset="0"/>
              </a:rPr>
              <a:t>thics and </a:t>
            </a:r>
            <a:r>
              <a:rPr lang="en-US" sz="1400" b="1" dirty="0">
                <a:latin typeface="Calibri" panose="020F0502020204030204" pitchFamily="34" charset="0"/>
                <a:cs typeface="Calibri" panose="020F0502020204030204" pitchFamily="34" charset="0"/>
              </a:rPr>
              <a:t>G</a:t>
            </a:r>
            <a:r>
              <a:rPr lang="en-US" sz="1400" dirty="0">
                <a:latin typeface="Calibri" panose="020F0502020204030204" pitchFamily="34" charset="0"/>
                <a:cs typeface="Calibri" panose="020F0502020204030204" pitchFamily="34" charset="0"/>
              </a:rPr>
              <a:t>overnance for </a:t>
            </a:r>
            <a:r>
              <a:rPr lang="en-US" sz="1400" b="1" dirty="0">
                <a:latin typeface="Calibri" panose="020F0502020204030204" pitchFamily="34" charset="0"/>
                <a:cs typeface="Calibri" panose="020F0502020204030204" pitchFamily="34" charset="0"/>
              </a:rPr>
              <a:t>A</a:t>
            </a:r>
            <a:r>
              <a:rPr lang="en-US" sz="1400" dirty="0">
                <a:latin typeface="Calibri" panose="020F0502020204030204" pitchFamily="34" charset="0"/>
                <a:cs typeface="Calibri" panose="020F0502020204030204" pitchFamily="34" charset="0"/>
              </a:rPr>
              <a:t>ll </a:t>
            </a:r>
            <a:r>
              <a:rPr lang="en-US" sz="1400" b="1" dirty="0">
                <a:latin typeface="Calibri" panose="020F0502020204030204" pitchFamily="34" charset="0"/>
                <a:cs typeface="Calibri" panose="020F0502020204030204" pitchFamily="34" charset="0"/>
              </a:rPr>
              <a:t>L</a:t>
            </a:r>
            <a:r>
              <a:rPr lang="en-US" sz="1400" dirty="0">
                <a:latin typeface="Calibri" panose="020F0502020204030204" pitchFamily="34" charset="0"/>
                <a:cs typeface="Calibri" panose="020F0502020204030204" pitchFamily="34" charset="0"/>
              </a:rPr>
              <a:t>eaders, including an </a:t>
            </a:r>
            <a:r>
              <a:rPr lang="en-US" sz="1400" b="1" dirty="0">
                <a:latin typeface="Calibri" panose="020F0502020204030204" pitchFamily="34" charset="0"/>
                <a:cs typeface="Calibri" panose="020F0502020204030204" pitchFamily="34" charset="0"/>
              </a:rPr>
              <a:t>O</a:t>
            </a:r>
            <a:r>
              <a:rPr lang="en-US" sz="1400" dirty="0">
                <a:latin typeface="Calibri" panose="020F0502020204030204" pitchFamily="34" charset="0"/>
                <a:cs typeface="Calibri" panose="020F0502020204030204" pitchFamily="34" charset="0"/>
              </a:rPr>
              <a:t>verview of </a:t>
            </a:r>
            <a:r>
              <a:rPr lang="en-US" sz="1400" b="1" dirty="0">
                <a:latin typeface="Calibri" panose="020F0502020204030204" pitchFamily="34" charset="0"/>
                <a:cs typeface="Calibri" panose="020F0502020204030204" pitchFamily="34" charset="0"/>
              </a:rPr>
              <a:t>N</a:t>
            </a:r>
            <a:r>
              <a:rPr lang="en-US" sz="1400" dirty="0">
                <a:latin typeface="Calibri" panose="020F0502020204030204" pitchFamily="34" charset="0"/>
                <a:cs typeface="Calibri" panose="020F0502020204030204" pitchFamily="34" charset="0"/>
              </a:rPr>
              <a:t>ew and </a:t>
            </a:r>
            <a:r>
              <a:rPr lang="en-US" sz="1400" b="1" dirty="0">
                <a:latin typeface="Calibri" panose="020F0502020204030204" pitchFamily="34" charset="0"/>
                <a:cs typeface="Calibri" panose="020F0502020204030204" pitchFamily="34" charset="0"/>
              </a:rPr>
              <a:t>E</a:t>
            </a:r>
            <a:r>
              <a:rPr lang="en-US" sz="1400" dirty="0">
                <a:latin typeface="Calibri" panose="020F0502020204030204" pitchFamily="34" charset="0"/>
                <a:cs typeface="Calibri" panose="020F0502020204030204" pitchFamily="34" charset="0"/>
              </a:rPr>
              <a:t>merging Issues</a:t>
            </a:r>
          </a:p>
          <a:p>
            <a:pPr>
              <a:buFont typeface="Arial" pitchFamily="34" charset="0"/>
              <a:buNone/>
            </a:pPr>
            <a:endParaRPr lang="en-US" sz="2000" dirty="0">
              <a:solidFill>
                <a:srgbClr val="FF0000"/>
              </a:solidFill>
            </a:endParaRPr>
          </a:p>
        </p:txBody>
      </p:sp>
    </p:spTree>
    <p:extLst>
      <p:ext uri="{BB962C8B-B14F-4D97-AF65-F5344CB8AC3E}">
        <p14:creationId xmlns:p14="http://schemas.microsoft.com/office/powerpoint/2010/main" val="25925288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747962"/>
            <a:ext cx="7772400" cy="1362075"/>
          </a:xfrm>
        </p:spPr>
        <p:txBody>
          <a:bodyPr anchor="ctr"/>
          <a:lstStyle>
            <a:lvl1pPr algn="ctr">
              <a:defRPr sz="4000" b="1" u="none" cap="all"/>
            </a:lvl1pPr>
          </a:lstStyle>
          <a:p>
            <a:r>
              <a:rPr lang="en-US"/>
              <a:t>Click to edit Master title style</a:t>
            </a:r>
          </a:p>
        </p:txBody>
      </p:sp>
    </p:spTree>
    <p:extLst>
      <p:ext uri="{BB962C8B-B14F-4D97-AF65-F5344CB8AC3E}">
        <p14:creationId xmlns:p14="http://schemas.microsoft.com/office/powerpoint/2010/main" val="15009439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48CE9C98-02A2-427B-8E4F-9B0F91FBCF5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73792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w/ Logo">
    <p:spTree>
      <p:nvGrpSpPr>
        <p:cNvPr id="1" name=""/>
        <p:cNvGrpSpPr/>
        <p:nvPr/>
      </p:nvGrpSpPr>
      <p:grpSpPr>
        <a:xfrm>
          <a:off x="0" y="0"/>
          <a:ext cx="0" cy="0"/>
          <a:chOff x="0" y="0"/>
          <a:chExt cx="0" cy="0"/>
        </a:xfrm>
      </p:grpSpPr>
      <p:sp>
        <p:nvSpPr>
          <p:cNvPr id="2" name="Title 1"/>
          <p:cNvSpPr>
            <a:spLocks noGrp="1"/>
          </p:cNvSpPr>
          <p:nvPr>
            <p:ph type="title"/>
          </p:nvPr>
        </p:nvSpPr>
        <p:spPr>
          <a:xfrm>
            <a:off x="685800" y="2747966"/>
            <a:ext cx="7772400" cy="1362075"/>
          </a:xfrm>
        </p:spPr>
        <p:txBody>
          <a:bodyPr anchor="ctr"/>
          <a:lstStyle>
            <a:lvl1pPr algn="ctr">
              <a:defRPr sz="4000" b="1" u="none" cap="all"/>
            </a:lvl1pPr>
          </a:lstStyle>
          <a:p>
            <a:r>
              <a:rPr lang="en-US"/>
              <a:t>Click to edit Master title style</a:t>
            </a:r>
          </a:p>
        </p:txBody>
      </p:sp>
      <p:pic>
        <p:nvPicPr>
          <p:cNvPr id="4" name="Picture 3" descr="A picture containing drawing&#10;&#10;Description automatically generated">
            <a:extLst>
              <a:ext uri="{FF2B5EF4-FFF2-40B4-BE49-F238E27FC236}">
                <a16:creationId xmlns:a16="http://schemas.microsoft.com/office/drawing/2014/main" id="{3D912FBF-1A9D-1049-A665-9D43C1A816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021" y="123756"/>
            <a:ext cx="2590800" cy="602826"/>
          </a:xfrm>
          <a:prstGeom prst="rect">
            <a:avLst/>
          </a:prstGeom>
        </p:spPr>
      </p:pic>
      <p:sp>
        <p:nvSpPr>
          <p:cNvPr id="5" name="Subtitle 2">
            <a:extLst>
              <a:ext uri="{FF2B5EF4-FFF2-40B4-BE49-F238E27FC236}">
                <a16:creationId xmlns:a16="http://schemas.microsoft.com/office/drawing/2014/main" id="{3A599E70-8ED0-244F-BC0E-58069303B666}"/>
              </a:ext>
            </a:extLst>
          </p:cNvPr>
          <p:cNvSpPr txBox="1">
            <a:spLocks/>
          </p:cNvSpPr>
          <p:nvPr userDrawn="1"/>
        </p:nvSpPr>
        <p:spPr>
          <a:xfrm>
            <a:off x="2" y="637663"/>
            <a:ext cx="2611821" cy="455641"/>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r>
              <a:rPr lang="en-US" sz="1400" b="1" dirty="0">
                <a:latin typeface="Calibri" panose="020F0502020204030204" pitchFamily="34" charset="0"/>
                <a:cs typeface="Calibri" panose="020F0502020204030204" pitchFamily="34" charset="0"/>
              </a:rPr>
              <a:t>L</a:t>
            </a:r>
            <a:r>
              <a:rPr lang="en-US" sz="1400" dirty="0">
                <a:latin typeface="Calibri" panose="020F0502020204030204" pitchFamily="34" charset="0"/>
                <a:cs typeface="Calibri" panose="020F0502020204030204" pitchFamily="34" charset="0"/>
              </a:rPr>
              <a:t>aw, </a:t>
            </a:r>
            <a:r>
              <a:rPr lang="en-US" sz="1400" b="1" dirty="0">
                <a:latin typeface="Calibri" panose="020F0502020204030204" pitchFamily="34" charset="0"/>
                <a:cs typeface="Calibri" panose="020F0502020204030204" pitchFamily="34" charset="0"/>
              </a:rPr>
              <a:t>E</a:t>
            </a:r>
            <a:r>
              <a:rPr lang="en-US" sz="1400" dirty="0">
                <a:latin typeface="Calibri" panose="020F0502020204030204" pitchFamily="34" charset="0"/>
                <a:cs typeface="Calibri" panose="020F0502020204030204" pitchFamily="34" charset="0"/>
              </a:rPr>
              <a:t>thics and </a:t>
            </a:r>
            <a:r>
              <a:rPr lang="en-US" sz="1400" b="1" dirty="0">
                <a:latin typeface="Calibri" panose="020F0502020204030204" pitchFamily="34" charset="0"/>
                <a:cs typeface="Calibri" panose="020F0502020204030204" pitchFamily="34" charset="0"/>
              </a:rPr>
              <a:t>G</a:t>
            </a:r>
            <a:r>
              <a:rPr lang="en-US" sz="1400" dirty="0">
                <a:latin typeface="Calibri" panose="020F0502020204030204" pitchFamily="34" charset="0"/>
                <a:cs typeface="Calibri" panose="020F0502020204030204" pitchFamily="34" charset="0"/>
              </a:rPr>
              <a:t>overnance for </a:t>
            </a:r>
            <a:r>
              <a:rPr lang="en-US" sz="1400" b="1" dirty="0">
                <a:latin typeface="Calibri" panose="020F0502020204030204" pitchFamily="34" charset="0"/>
                <a:cs typeface="Calibri" panose="020F0502020204030204" pitchFamily="34" charset="0"/>
              </a:rPr>
              <a:t>A</a:t>
            </a:r>
            <a:r>
              <a:rPr lang="en-US" sz="1400" dirty="0">
                <a:latin typeface="Calibri" panose="020F0502020204030204" pitchFamily="34" charset="0"/>
                <a:cs typeface="Calibri" panose="020F0502020204030204" pitchFamily="34" charset="0"/>
              </a:rPr>
              <a:t>ll </a:t>
            </a:r>
            <a:r>
              <a:rPr lang="en-US" sz="1400" b="1" dirty="0">
                <a:latin typeface="Calibri" panose="020F0502020204030204" pitchFamily="34" charset="0"/>
                <a:cs typeface="Calibri" panose="020F0502020204030204" pitchFamily="34" charset="0"/>
              </a:rPr>
              <a:t>L</a:t>
            </a:r>
            <a:r>
              <a:rPr lang="en-US" sz="1400" dirty="0">
                <a:latin typeface="Calibri" panose="020F0502020204030204" pitchFamily="34" charset="0"/>
                <a:cs typeface="Calibri" panose="020F0502020204030204" pitchFamily="34" charset="0"/>
              </a:rPr>
              <a:t>eaders, including an </a:t>
            </a:r>
            <a:r>
              <a:rPr lang="en-US" sz="1400" b="1" dirty="0">
                <a:latin typeface="Calibri" panose="020F0502020204030204" pitchFamily="34" charset="0"/>
                <a:cs typeface="Calibri" panose="020F0502020204030204" pitchFamily="34" charset="0"/>
              </a:rPr>
              <a:t>O</a:t>
            </a:r>
            <a:r>
              <a:rPr lang="en-US" sz="1400" dirty="0">
                <a:latin typeface="Calibri" panose="020F0502020204030204" pitchFamily="34" charset="0"/>
                <a:cs typeface="Calibri" panose="020F0502020204030204" pitchFamily="34" charset="0"/>
              </a:rPr>
              <a:t>verview of </a:t>
            </a:r>
            <a:r>
              <a:rPr lang="en-US" sz="1400" b="1" dirty="0">
                <a:latin typeface="Calibri" panose="020F0502020204030204" pitchFamily="34" charset="0"/>
                <a:cs typeface="Calibri" panose="020F0502020204030204" pitchFamily="34" charset="0"/>
              </a:rPr>
              <a:t>N</a:t>
            </a:r>
            <a:r>
              <a:rPr lang="en-US" sz="1400" dirty="0">
                <a:latin typeface="Calibri" panose="020F0502020204030204" pitchFamily="34" charset="0"/>
                <a:cs typeface="Calibri" panose="020F0502020204030204" pitchFamily="34" charset="0"/>
              </a:rPr>
              <a:t>ew and </a:t>
            </a:r>
            <a:r>
              <a:rPr lang="en-US" sz="1400" b="1" dirty="0">
                <a:latin typeface="Calibri" panose="020F0502020204030204" pitchFamily="34" charset="0"/>
                <a:cs typeface="Calibri" panose="020F0502020204030204" pitchFamily="34" charset="0"/>
              </a:rPr>
              <a:t>E</a:t>
            </a:r>
            <a:r>
              <a:rPr lang="en-US" sz="1400" dirty="0">
                <a:latin typeface="Calibri" panose="020F0502020204030204" pitchFamily="34" charset="0"/>
                <a:cs typeface="Calibri" panose="020F0502020204030204" pitchFamily="34" charset="0"/>
              </a:rPr>
              <a:t>merging Issues</a:t>
            </a:r>
          </a:p>
          <a:p>
            <a:pPr>
              <a:buFont typeface="Arial" pitchFamily="34" charset="0"/>
              <a:buNone/>
            </a:pPr>
            <a:endParaRPr lang="en-US" sz="2000" dirty="0">
              <a:solidFill>
                <a:srgbClr val="FF0000"/>
              </a:solidFill>
            </a:endParaRPr>
          </a:p>
        </p:txBody>
      </p:sp>
    </p:spTree>
    <p:extLst>
      <p:ext uri="{BB962C8B-B14F-4D97-AF65-F5344CB8AC3E}">
        <p14:creationId xmlns:p14="http://schemas.microsoft.com/office/powerpoint/2010/main" val="27638047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a:defRPr/>
            </a:pPr>
            <a:fld id="{2C78CA5C-426F-4EA9-B2DC-6E53A4C954F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447572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a:defRPr/>
            </a:pPr>
            <a:fld id="{3C584A31-F666-4029-92F3-9FF559E49D4D}"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747224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a:defRPr/>
            </a:pPr>
            <a:fld id="{E26E0598-41B6-4983-81FA-25A5B912657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212283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73699B15-92B6-44D7-99B9-A2106A0E0970}"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731661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84BABF95-D6EC-4A87-8E9C-755D7543D7F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926703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D4F7A254-4CB8-44FA-995B-BF805300E41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069654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E72688FA-9419-4554-B8C4-CC13ADF1DEE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624400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70727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9079798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E443D2D3-79D4-425E-A51E-1C8F275C5E7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412474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Header w/ Logo">
    <p:spTree>
      <p:nvGrpSpPr>
        <p:cNvPr id="1" name=""/>
        <p:cNvGrpSpPr/>
        <p:nvPr/>
      </p:nvGrpSpPr>
      <p:grpSpPr>
        <a:xfrm>
          <a:off x="0" y="0"/>
          <a:ext cx="0" cy="0"/>
          <a:chOff x="0" y="0"/>
          <a:chExt cx="0" cy="0"/>
        </a:xfrm>
      </p:grpSpPr>
      <p:sp>
        <p:nvSpPr>
          <p:cNvPr id="2" name="Title 1"/>
          <p:cNvSpPr>
            <a:spLocks noGrp="1"/>
          </p:cNvSpPr>
          <p:nvPr>
            <p:ph type="title"/>
          </p:nvPr>
        </p:nvSpPr>
        <p:spPr>
          <a:xfrm>
            <a:off x="685800" y="2747962"/>
            <a:ext cx="7772400" cy="1362075"/>
          </a:xfrm>
        </p:spPr>
        <p:txBody>
          <a:bodyPr anchor="ctr"/>
          <a:lstStyle>
            <a:lvl1pPr algn="ctr">
              <a:defRPr sz="4000" b="1" u="none" cap="all"/>
            </a:lvl1pPr>
          </a:lstStyle>
          <a:p>
            <a:r>
              <a:rPr lang="en-US"/>
              <a:t>Click to edit Master title style</a:t>
            </a:r>
          </a:p>
        </p:txBody>
      </p:sp>
      <p:pic>
        <p:nvPicPr>
          <p:cNvPr id="4" name="Picture 3" descr="A picture containing drawing&#10;&#10;Description automatically generated">
            <a:extLst>
              <a:ext uri="{FF2B5EF4-FFF2-40B4-BE49-F238E27FC236}">
                <a16:creationId xmlns:a16="http://schemas.microsoft.com/office/drawing/2014/main" id="{3D912FBF-1A9D-1049-A665-9D43C1A816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021" y="123756"/>
            <a:ext cx="2590800" cy="602826"/>
          </a:xfrm>
          <a:prstGeom prst="rect">
            <a:avLst/>
          </a:prstGeom>
        </p:spPr>
      </p:pic>
      <p:sp>
        <p:nvSpPr>
          <p:cNvPr id="5" name="Subtitle 2">
            <a:extLst>
              <a:ext uri="{FF2B5EF4-FFF2-40B4-BE49-F238E27FC236}">
                <a16:creationId xmlns:a16="http://schemas.microsoft.com/office/drawing/2014/main" id="{3A599E70-8ED0-244F-BC0E-58069303B666}"/>
              </a:ext>
            </a:extLst>
          </p:cNvPr>
          <p:cNvSpPr txBox="1">
            <a:spLocks/>
          </p:cNvSpPr>
          <p:nvPr userDrawn="1"/>
        </p:nvSpPr>
        <p:spPr>
          <a:xfrm>
            <a:off x="0" y="637663"/>
            <a:ext cx="2611821" cy="455641"/>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r>
              <a:rPr lang="en-US" sz="1400" b="1" dirty="0">
                <a:latin typeface="Calibri" panose="020F0502020204030204" pitchFamily="34" charset="0"/>
                <a:cs typeface="Calibri" panose="020F0502020204030204" pitchFamily="34" charset="0"/>
              </a:rPr>
              <a:t>L</a:t>
            </a:r>
            <a:r>
              <a:rPr lang="en-US" sz="1400" dirty="0">
                <a:latin typeface="Calibri" panose="020F0502020204030204" pitchFamily="34" charset="0"/>
                <a:cs typeface="Calibri" panose="020F0502020204030204" pitchFamily="34" charset="0"/>
              </a:rPr>
              <a:t>aw, </a:t>
            </a:r>
            <a:r>
              <a:rPr lang="en-US" sz="1400" b="1" dirty="0">
                <a:latin typeface="Calibri" panose="020F0502020204030204" pitchFamily="34" charset="0"/>
                <a:cs typeface="Calibri" panose="020F0502020204030204" pitchFamily="34" charset="0"/>
              </a:rPr>
              <a:t>E</a:t>
            </a:r>
            <a:r>
              <a:rPr lang="en-US" sz="1400" dirty="0">
                <a:latin typeface="Calibri" panose="020F0502020204030204" pitchFamily="34" charset="0"/>
                <a:cs typeface="Calibri" panose="020F0502020204030204" pitchFamily="34" charset="0"/>
              </a:rPr>
              <a:t>thics and </a:t>
            </a:r>
            <a:r>
              <a:rPr lang="en-US" sz="1400" b="1" dirty="0">
                <a:latin typeface="Calibri" panose="020F0502020204030204" pitchFamily="34" charset="0"/>
                <a:cs typeface="Calibri" panose="020F0502020204030204" pitchFamily="34" charset="0"/>
              </a:rPr>
              <a:t>G</a:t>
            </a:r>
            <a:r>
              <a:rPr lang="en-US" sz="1400" dirty="0">
                <a:latin typeface="Calibri" panose="020F0502020204030204" pitchFamily="34" charset="0"/>
                <a:cs typeface="Calibri" panose="020F0502020204030204" pitchFamily="34" charset="0"/>
              </a:rPr>
              <a:t>overnance for </a:t>
            </a:r>
            <a:r>
              <a:rPr lang="en-US" sz="1400" b="1" dirty="0">
                <a:latin typeface="Calibri" panose="020F0502020204030204" pitchFamily="34" charset="0"/>
                <a:cs typeface="Calibri" panose="020F0502020204030204" pitchFamily="34" charset="0"/>
              </a:rPr>
              <a:t>A</a:t>
            </a:r>
            <a:r>
              <a:rPr lang="en-US" sz="1400" dirty="0">
                <a:latin typeface="Calibri" panose="020F0502020204030204" pitchFamily="34" charset="0"/>
                <a:cs typeface="Calibri" panose="020F0502020204030204" pitchFamily="34" charset="0"/>
              </a:rPr>
              <a:t>ll </a:t>
            </a:r>
            <a:r>
              <a:rPr lang="en-US" sz="1400" b="1" dirty="0">
                <a:latin typeface="Calibri" panose="020F0502020204030204" pitchFamily="34" charset="0"/>
                <a:cs typeface="Calibri" panose="020F0502020204030204" pitchFamily="34" charset="0"/>
              </a:rPr>
              <a:t>L</a:t>
            </a:r>
            <a:r>
              <a:rPr lang="en-US" sz="1400" dirty="0">
                <a:latin typeface="Calibri" panose="020F0502020204030204" pitchFamily="34" charset="0"/>
                <a:cs typeface="Calibri" panose="020F0502020204030204" pitchFamily="34" charset="0"/>
              </a:rPr>
              <a:t>eaders, including an </a:t>
            </a:r>
            <a:r>
              <a:rPr lang="en-US" sz="1400" b="1" dirty="0">
                <a:latin typeface="Calibri" panose="020F0502020204030204" pitchFamily="34" charset="0"/>
                <a:cs typeface="Calibri" panose="020F0502020204030204" pitchFamily="34" charset="0"/>
              </a:rPr>
              <a:t>O</a:t>
            </a:r>
            <a:r>
              <a:rPr lang="en-US" sz="1400" dirty="0">
                <a:latin typeface="Calibri" panose="020F0502020204030204" pitchFamily="34" charset="0"/>
                <a:cs typeface="Calibri" panose="020F0502020204030204" pitchFamily="34" charset="0"/>
              </a:rPr>
              <a:t>verview of </a:t>
            </a:r>
            <a:r>
              <a:rPr lang="en-US" sz="1400" b="1" dirty="0">
                <a:latin typeface="Calibri" panose="020F0502020204030204" pitchFamily="34" charset="0"/>
                <a:cs typeface="Calibri" panose="020F0502020204030204" pitchFamily="34" charset="0"/>
              </a:rPr>
              <a:t>N</a:t>
            </a:r>
            <a:r>
              <a:rPr lang="en-US" sz="1400" dirty="0">
                <a:latin typeface="Calibri" panose="020F0502020204030204" pitchFamily="34" charset="0"/>
                <a:cs typeface="Calibri" panose="020F0502020204030204" pitchFamily="34" charset="0"/>
              </a:rPr>
              <a:t>ew and </a:t>
            </a:r>
            <a:r>
              <a:rPr lang="en-US" sz="1400" b="1" dirty="0">
                <a:latin typeface="Calibri" panose="020F0502020204030204" pitchFamily="34" charset="0"/>
                <a:cs typeface="Calibri" panose="020F0502020204030204" pitchFamily="34" charset="0"/>
              </a:rPr>
              <a:t>E</a:t>
            </a:r>
            <a:r>
              <a:rPr lang="en-US" sz="1400" dirty="0">
                <a:latin typeface="Calibri" panose="020F0502020204030204" pitchFamily="34" charset="0"/>
                <a:cs typeface="Calibri" panose="020F0502020204030204" pitchFamily="34" charset="0"/>
              </a:rPr>
              <a:t>merging Issues</a:t>
            </a:r>
          </a:p>
          <a:p>
            <a:pPr>
              <a:buFont typeface="Arial" pitchFamily="34" charset="0"/>
              <a:buNone/>
            </a:pPr>
            <a:endParaRPr lang="en-US" sz="2000" dirty="0">
              <a:solidFill>
                <a:srgbClr val="FF0000"/>
              </a:solidFill>
            </a:endParaRPr>
          </a:p>
        </p:txBody>
      </p:sp>
    </p:spTree>
    <p:extLst>
      <p:ext uri="{BB962C8B-B14F-4D97-AF65-F5344CB8AC3E}">
        <p14:creationId xmlns:p14="http://schemas.microsoft.com/office/powerpoint/2010/main" val="29739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747966"/>
            <a:ext cx="7772400" cy="1362075"/>
          </a:xfrm>
        </p:spPr>
        <p:txBody>
          <a:bodyPr anchor="ctr"/>
          <a:lstStyle>
            <a:lvl1pPr algn="ctr">
              <a:defRPr sz="4000" b="1" u="none" cap="all"/>
            </a:lvl1pPr>
          </a:lstStyle>
          <a:p>
            <a:r>
              <a:rPr lang="en-US"/>
              <a:t>Click to edit Master title style</a:t>
            </a:r>
          </a:p>
        </p:txBody>
      </p:sp>
    </p:spTree>
    <p:extLst>
      <p:ext uri="{BB962C8B-B14F-4D97-AF65-F5344CB8AC3E}">
        <p14:creationId xmlns:p14="http://schemas.microsoft.com/office/powerpoint/2010/main" val="29701264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747962"/>
            <a:ext cx="7772400" cy="1362075"/>
          </a:xfrm>
        </p:spPr>
        <p:txBody>
          <a:bodyPr anchor="ctr"/>
          <a:lstStyle>
            <a:lvl1pPr algn="ctr">
              <a:defRPr sz="4000" b="1" u="none" cap="all"/>
            </a:lvl1pPr>
          </a:lstStyle>
          <a:p>
            <a:r>
              <a:rPr lang="en-US"/>
              <a:t>Click to edit Master title style</a:t>
            </a:r>
          </a:p>
        </p:txBody>
      </p:sp>
    </p:spTree>
    <p:extLst>
      <p:ext uri="{BB962C8B-B14F-4D97-AF65-F5344CB8AC3E}">
        <p14:creationId xmlns:p14="http://schemas.microsoft.com/office/powerpoint/2010/main" val="22911814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48CE9C98-02A2-427B-8E4F-9B0F91FBCF5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05455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a:defRPr/>
            </a:pPr>
            <a:fld id="{2C78CA5C-426F-4EA9-B2DC-6E53A4C954F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895508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a:defRPr/>
            </a:pPr>
            <a:fld id="{3C584A31-F666-4029-92F3-9FF559E49D4D}"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4752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a:defRPr/>
            </a:pPr>
            <a:fld id="{E26E0598-41B6-4983-81FA-25A5B912657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479487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73699B15-92B6-44D7-99B9-A2106A0E0970}"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723484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84BABF95-D6EC-4A87-8E9C-755D7543D7F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025412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D4F7A254-4CB8-44FA-995B-BF805300E41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553707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E72688FA-9419-4554-B8C4-CC13ADF1DEE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66813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6553200" y="6356356"/>
            <a:ext cx="2133600" cy="365125"/>
          </a:xfrm>
          <a:prstGeom prst="rect">
            <a:avLst/>
          </a:prstGeom>
        </p:spPr>
        <p:txBody>
          <a:bodyPr/>
          <a:lstStyle/>
          <a:p>
            <a:pPr>
              <a:defRPr/>
            </a:pPr>
            <a:fld id="{48CE9C98-02A2-427B-8E4F-9B0F91FBCF5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4269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6553200" y="6356356"/>
            <a:ext cx="2133600" cy="365125"/>
          </a:xfrm>
          <a:prstGeom prst="rect">
            <a:avLst/>
          </a:prstGeom>
        </p:spPr>
        <p:txBody>
          <a:bodyPr/>
          <a:lstStyle/>
          <a:p>
            <a:pPr>
              <a:defRPr/>
            </a:pPr>
            <a:fld id="{2C78CA5C-426F-4EA9-B2DC-6E53A4C954F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75335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6553200" y="6356356"/>
            <a:ext cx="2133600" cy="365125"/>
          </a:xfrm>
          <a:prstGeom prst="rect">
            <a:avLst/>
          </a:prstGeom>
        </p:spPr>
        <p:txBody>
          <a:bodyPr/>
          <a:lstStyle/>
          <a:p>
            <a:pPr>
              <a:defRPr/>
            </a:pPr>
            <a:fld id="{3C584A31-F666-4029-92F3-9FF559E49D4D}"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5124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56356"/>
            <a:ext cx="2133600" cy="365125"/>
          </a:xfrm>
          <a:prstGeom prst="rect">
            <a:avLst/>
          </a:prstGeom>
        </p:spPr>
        <p:txBody>
          <a:bodyPr/>
          <a:lstStyle/>
          <a:p>
            <a:pPr>
              <a:defRPr/>
            </a:pPr>
            <a:fld id="{E26E0598-41B6-4983-81FA-25A5B912657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21007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553200" y="6356356"/>
            <a:ext cx="2133600" cy="365125"/>
          </a:xfrm>
          <a:prstGeom prst="rect">
            <a:avLst/>
          </a:prstGeom>
        </p:spPr>
        <p:txBody>
          <a:bodyPr/>
          <a:lstStyle/>
          <a:p>
            <a:pPr>
              <a:defRPr/>
            </a:pPr>
            <a:fld id="{73699B15-92B6-44D7-99B9-A2106A0E0970}"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73402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000">
                <a:solidFill>
                  <a:srgbClr val="707271"/>
                </a:solidFill>
                <a:latin typeface="+mn-lt"/>
              </a:defRPr>
            </a:lvl1pPr>
          </a:lstStyle>
          <a:p>
            <a:pPr>
              <a:defRPr/>
            </a:pPr>
            <a:fld id="{66AB8EC3-70AD-4CFB-AE4F-3F359721CA65}" type="slidenum">
              <a:rPr lang="en-US" smtClean="0"/>
              <a:pPr>
                <a:defRPr/>
              </a:pPr>
              <a:t>‹#›</a:t>
            </a:fld>
            <a:endParaRPr lang="en-US" dirty="0"/>
          </a:p>
        </p:txBody>
      </p:sp>
      <p:sp>
        <p:nvSpPr>
          <p:cNvPr id="4" name="Rectangle 3"/>
          <p:cNvSpPr/>
          <p:nvPr userDrawn="1"/>
        </p:nvSpPr>
        <p:spPr>
          <a:xfrm>
            <a:off x="457200" y="6530088"/>
            <a:ext cx="8229600" cy="215444"/>
          </a:xfrm>
          <a:prstGeom prst="rect">
            <a:avLst/>
          </a:prstGeom>
        </p:spPr>
        <p:txBody>
          <a:bodyPr wrap="square">
            <a:spAutoFit/>
          </a:bodyPr>
          <a:lstStyle/>
          <a:p>
            <a:pPr marL="0" marR="0" lvl="0" indent="0" algn="ctr" rtl="0">
              <a:spcBef>
                <a:spcPts val="0"/>
              </a:spcBef>
              <a:spcAft>
                <a:spcPts val="0"/>
              </a:spcAft>
              <a:buSzPct val="25000"/>
              <a:buNone/>
            </a:pPr>
            <a:r>
              <a:rPr lang="en-US" sz="800" dirty="0">
                <a:solidFill>
                  <a:srgbClr val="707271"/>
                </a:solidFill>
                <a:latin typeface="Calibri"/>
                <a:ea typeface="Calibri"/>
                <a:cs typeface="Calibri"/>
                <a:sym typeface="Calibri"/>
              </a:rPr>
              <a:t>©Copyright 2023 Foundation for Educational Administration, Inc. – LEGAL ONE</a:t>
            </a:r>
          </a:p>
        </p:txBody>
      </p:sp>
    </p:spTree>
    <p:extLst>
      <p:ext uri="{BB962C8B-B14F-4D97-AF65-F5344CB8AC3E}">
        <p14:creationId xmlns:p14="http://schemas.microsoft.com/office/powerpoint/2010/main" val="25886422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914377" rtl="0" eaLnBrk="1" latinLnBrk="0" hangingPunct="1">
        <a:spcBef>
          <a:spcPct val="0"/>
        </a:spcBef>
        <a:buNone/>
        <a:defRPr sz="4400" u="sng"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707271"/>
                </a:solidFill>
                <a:latin typeface="+mn-lt"/>
              </a:defRPr>
            </a:lvl1pPr>
          </a:lstStyle>
          <a:p>
            <a:pPr defTabSz="914400">
              <a:defRPr/>
            </a:pPr>
            <a:fld id="{66AB8EC3-70AD-4CFB-AE4F-3F359721CA65}" type="slidenum">
              <a:rPr lang="en-US" smtClean="0"/>
              <a:pPr defTabSz="914400">
                <a:defRPr/>
              </a:pPr>
              <a:t>‹#›</a:t>
            </a:fld>
            <a:endParaRPr lang="en-US" dirty="0"/>
          </a:p>
        </p:txBody>
      </p:sp>
      <p:sp>
        <p:nvSpPr>
          <p:cNvPr id="4" name="Rectangle 3"/>
          <p:cNvSpPr/>
          <p:nvPr userDrawn="1"/>
        </p:nvSpPr>
        <p:spPr>
          <a:xfrm>
            <a:off x="457200" y="6530088"/>
            <a:ext cx="8229600" cy="215444"/>
          </a:xfrm>
          <a:prstGeom prst="rect">
            <a:avLst/>
          </a:prstGeom>
        </p:spPr>
        <p:txBody>
          <a:bodyPr wrap="square">
            <a:spAutoFit/>
          </a:bodyPr>
          <a:lstStyle/>
          <a:p>
            <a:pPr marL="0" marR="0" lvl="0" indent="0" algn="ctr" rtl="0">
              <a:spcBef>
                <a:spcPts val="0"/>
              </a:spcBef>
              <a:spcAft>
                <a:spcPts val="0"/>
              </a:spcAft>
              <a:buSzPct val="25000"/>
              <a:buNone/>
            </a:pPr>
            <a:r>
              <a:rPr lang="en-US" sz="800" dirty="0">
                <a:solidFill>
                  <a:srgbClr val="707271"/>
                </a:solidFill>
                <a:latin typeface="Calibri"/>
                <a:ea typeface="Calibri"/>
                <a:cs typeface="Calibri"/>
                <a:sym typeface="Calibri"/>
              </a:rPr>
              <a:t>©Copyright 2023 Foundation for Educational Administration, Inc. – LEGAL ONE</a:t>
            </a:r>
          </a:p>
        </p:txBody>
      </p:sp>
    </p:spTree>
    <p:extLst>
      <p:ext uri="{BB962C8B-B14F-4D97-AF65-F5344CB8AC3E}">
        <p14:creationId xmlns:p14="http://schemas.microsoft.com/office/powerpoint/2010/main" val="125482992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ctr" defTabSz="914400" rtl="0" eaLnBrk="1" latinLnBrk="0" hangingPunct="1">
        <a:spcBef>
          <a:spcPct val="0"/>
        </a:spcBef>
        <a:buNone/>
        <a:defRPr sz="4400" u="sng"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707271"/>
                </a:solidFill>
                <a:latin typeface="+mn-lt"/>
              </a:defRPr>
            </a:lvl1pPr>
          </a:lstStyle>
          <a:p>
            <a:pPr defTabSz="914400">
              <a:defRPr/>
            </a:pPr>
            <a:fld id="{66AB8EC3-70AD-4CFB-AE4F-3F359721CA65}" type="slidenum">
              <a:rPr lang="en-US" smtClean="0"/>
              <a:pPr defTabSz="914400">
                <a:defRPr/>
              </a:pPr>
              <a:t>‹#›</a:t>
            </a:fld>
            <a:endParaRPr lang="en-US" dirty="0"/>
          </a:p>
        </p:txBody>
      </p:sp>
      <p:sp>
        <p:nvSpPr>
          <p:cNvPr id="4" name="Rectangle 3"/>
          <p:cNvSpPr/>
          <p:nvPr userDrawn="1"/>
        </p:nvSpPr>
        <p:spPr>
          <a:xfrm>
            <a:off x="457200" y="6530088"/>
            <a:ext cx="8229600" cy="215444"/>
          </a:xfrm>
          <a:prstGeom prst="rect">
            <a:avLst/>
          </a:prstGeom>
        </p:spPr>
        <p:txBody>
          <a:bodyPr wrap="square">
            <a:spAutoFit/>
          </a:bodyPr>
          <a:lstStyle/>
          <a:p>
            <a:pPr marL="0" marR="0" lvl="0" indent="0" algn="ctr" rtl="0">
              <a:spcBef>
                <a:spcPts val="0"/>
              </a:spcBef>
              <a:spcAft>
                <a:spcPts val="0"/>
              </a:spcAft>
              <a:buSzPct val="25000"/>
              <a:buNone/>
            </a:pPr>
            <a:r>
              <a:rPr lang="en-US" sz="800" dirty="0">
                <a:solidFill>
                  <a:srgbClr val="707271"/>
                </a:solidFill>
                <a:latin typeface="Calibri"/>
                <a:ea typeface="Calibri"/>
                <a:cs typeface="Calibri"/>
                <a:sym typeface="Calibri"/>
              </a:rPr>
              <a:t>©Copyright 2023 Foundation for Educational Administration, Inc. – LEGAL ONE</a:t>
            </a:r>
          </a:p>
        </p:txBody>
      </p:sp>
    </p:spTree>
    <p:extLst>
      <p:ext uri="{BB962C8B-B14F-4D97-AF65-F5344CB8AC3E}">
        <p14:creationId xmlns:p14="http://schemas.microsoft.com/office/powerpoint/2010/main" val="11828343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hdr="0" ftr="0" dt="0"/>
  <p:txStyles>
    <p:titleStyle>
      <a:lvl1pPr algn="ctr" defTabSz="914400" rtl="0" eaLnBrk="1" latinLnBrk="0" hangingPunct="1">
        <a:spcBef>
          <a:spcPct val="0"/>
        </a:spcBef>
        <a:buNone/>
        <a:defRPr sz="4400" u="sng"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707271"/>
                </a:solidFill>
                <a:latin typeface="+mn-lt"/>
              </a:defRPr>
            </a:lvl1pPr>
          </a:lstStyle>
          <a:p>
            <a:pPr defTabSz="914400">
              <a:defRPr/>
            </a:pPr>
            <a:fld id="{66AB8EC3-70AD-4CFB-AE4F-3F359721CA65}" type="slidenum">
              <a:rPr lang="en-US" smtClean="0"/>
              <a:pPr defTabSz="914400">
                <a:defRPr/>
              </a:pPr>
              <a:t>‹#›</a:t>
            </a:fld>
            <a:endParaRPr lang="en-US" dirty="0"/>
          </a:p>
        </p:txBody>
      </p:sp>
      <p:sp>
        <p:nvSpPr>
          <p:cNvPr id="4" name="Rectangle 3"/>
          <p:cNvSpPr/>
          <p:nvPr userDrawn="1"/>
        </p:nvSpPr>
        <p:spPr>
          <a:xfrm>
            <a:off x="457200" y="6530088"/>
            <a:ext cx="8229600" cy="215444"/>
          </a:xfrm>
          <a:prstGeom prst="rect">
            <a:avLst/>
          </a:prstGeom>
        </p:spPr>
        <p:txBody>
          <a:bodyPr wrap="square">
            <a:spAutoFit/>
          </a:bodyPr>
          <a:lstStyle/>
          <a:p>
            <a:pPr marL="0" marR="0" lvl="0" indent="0" algn="ctr" rtl="0">
              <a:spcBef>
                <a:spcPts val="0"/>
              </a:spcBef>
              <a:spcAft>
                <a:spcPts val="0"/>
              </a:spcAft>
              <a:buSzPct val="25000"/>
              <a:buNone/>
            </a:pPr>
            <a:r>
              <a:rPr lang="en-US" sz="800" dirty="0">
                <a:solidFill>
                  <a:srgbClr val="707271"/>
                </a:solidFill>
                <a:latin typeface="Calibri"/>
                <a:ea typeface="Calibri"/>
                <a:cs typeface="Calibri"/>
                <a:sym typeface="Calibri"/>
              </a:rPr>
              <a:t>©Copyright 2022 Foundation for Educational Administration, Inc. – LEGAL ONE</a:t>
            </a:r>
          </a:p>
        </p:txBody>
      </p:sp>
    </p:spTree>
    <p:extLst>
      <p:ext uri="{BB962C8B-B14F-4D97-AF65-F5344CB8AC3E}">
        <p14:creationId xmlns:p14="http://schemas.microsoft.com/office/powerpoint/2010/main" val="26936824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hf hdr="0" ftr="0" dt="0"/>
  <p:txStyles>
    <p:titleStyle>
      <a:lvl1pPr algn="ctr" defTabSz="914400" rtl="0" eaLnBrk="1" latinLnBrk="0" hangingPunct="1">
        <a:spcBef>
          <a:spcPct val="0"/>
        </a:spcBef>
        <a:buNone/>
        <a:defRPr sz="4400" u="sng"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njpsa.org/legalonenj/"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hyperlink" Target="mailto:legalone@njpsa.org?subject=LEGAL%20ONE"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tinyurl.com/LO-BCASBO-231116"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4.xml"/></Relationships>
</file>

<file path=ppt/slides/_rels/slide3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njpsa.org/the-legal-one-podcast/" TargetMode="External"/><Relationship Id="rId7" Type="http://schemas.openxmlformats.org/officeDocument/2006/relationships/hyperlink" Target="https://podcasts.apple.com/us/podcast/the-legal-one-podcast/id1554942005" TargetMode="External"/><Relationship Id="rId2" Type="http://schemas.openxmlformats.org/officeDocument/2006/relationships/notesSlide" Target="../notesSlides/notesSlide7.xml"/><Relationship Id="rId1" Type="http://schemas.openxmlformats.org/officeDocument/2006/relationships/slideLayout" Target="../slideLayouts/slideLayout41.xml"/><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hyperlink" Target="https://open.spotify.com/show/1tLbqh4y9AaShpWAlF0HWt" TargetMode="External"/><Relationship Id="rId10" Type="http://schemas.openxmlformats.org/officeDocument/2006/relationships/image" Target="../media/image9.png"/><Relationship Id="rId4" Type="http://schemas.openxmlformats.org/officeDocument/2006/relationships/image" Target="../media/image6.jpeg"/><Relationship Id="rId9" Type="http://schemas.openxmlformats.org/officeDocument/2006/relationships/hyperlink" Target="https://podcasts.google.com/feed/aHR0cHM6Ly9mZWVkcy5jYXB0aXZhdGUuZm0vdGhlLWxlZ2FsLW9uZS1wb2RjYXN0"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njpsa.org/the-legal-one-podcas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86358"/>
            <a:ext cx="7772400" cy="1470025"/>
          </a:xfrm>
        </p:spPr>
        <p:txBody>
          <a:bodyPr>
            <a:normAutofit fontScale="90000"/>
          </a:bodyPr>
          <a:lstStyle/>
          <a:p>
            <a:br>
              <a:rPr lang="en-US" dirty="0"/>
            </a:br>
            <a:br>
              <a:rPr lang="en-US" dirty="0"/>
            </a:br>
            <a:endParaRPr lang="en-US" dirty="0"/>
          </a:p>
        </p:txBody>
      </p:sp>
      <p:sp>
        <p:nvSpPr>
          <p:cNvPr id="8" name="Rectangle 7"/>
          <p:cNvSpPr/>
          <p:nvPr/>
        </p:nvSpPr>
        <p:spPr>
          <a:xfrm>
            <a:off x="419098" y="2592849"/>
            <a:ext cx="8305800" cy="4924425"/>
          </a:xfrm>
          <a:prstGeom prst="rect">
            <a:avLst/>
          </a:prstGeom>
        </p:spPr>
        <p:txBody>
          <a:bodyPr wrap="square">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3B8EDE"/>
                </a:solidFill>
                <a:effectLst/>
                <a:uLnTx/>
                <a:uFillTx/>
                <a:latin typeface="Calibri"/>
                <a:ea typeface="+mn-ea"/>
                <a:cs typeface="+mn-cs"/>
              </a:rPr>
              <a:t>Addressing Progressive Discipline and HR Issues for Non-Union, Custodial &amp; Maintenance, and Administrative Support Staff</a:t>
            </a:r>
          </a:p>
          <a:p>
            <a:pPr marL="0" marR="0" lvl="0" indent="0" algn="ctr" defTabSz="457200" rtl="0" eaLnBrk="0" fontAlgn="base" latinLnBrk="0" hangingPunct="0">
              <a:lnSpc>
                <a:spcPct val="100000"/>
              </a:lnSpc>
              <a:spcBef>
                <a:spcPct val="0"/>
              </a:spcBef>
              <a:spcAft>
                <a:spcPct val="0"/>
              </a:spcAft>
              <a:buClrTx/>
              <a:buSzTx/>
              <a:buFontTx/>
              <a:buNone/>
              <a:tabLst/>
              <a:defRPr/>
            </a:pPr>
            <a:endParaRPr lang="en-US" sz="2800" b="1" dirty="0">
              <a:solidFill>
                <a:srgbClr val="D87900"/>
              </a:solidFill>
              <a:latin typeface="Calibri"/>
            </a:endParaRPr>
          </a:p>
          <a:p>
            <a:pPr marL="0" marR="0" lvl="0" indent="0" algn="ctr" defTabSz="457200" rtl="0" eaLnBrk="0" fontAlgn="base" latinLnBrk="0" hangingPunct="0">
              <a:lnSpc>
                <a:spcPct val="100000"/>
              </a:lnSpc>
              <a:spcBef>
                <a:spcPct val="0"/>
              </a:spcBef>
              <a:spcAft>
                <a:spcPct val="0"/>
              </a:spcAft>
              <a:buClrTx/>
              <a:buSzTx/>
              <a:buFontTx/>
              <a:buNone/>
              <a:tabLst/>
              <a:defRPr/>
            </a:pPr>
            <a:r>
              <a:rPr lang="en-US" sz="2800" b="1" dirty="0">
                <a:solidFill>
                  <a:srgbClr val="D87900"/>
                </a:solidFill>
                <a:latin typeface="Calibri"/>
              </a:rPr>
              <a:t>November 16</a:t>
            </a:r>
            <a:r>
              <a:rPr kumimoji="0" lang="en-US" sz="2800" b="1" i="0" u="none" strike="noStrike" kern="1200" cap="none" spc="0" normalizeH="0" baseline="0" noProof="0" dirty="0">
                <a:ln>
                  <a:noFill/>
                </a:ln>
                <a:solidFill>
                  <a:srgbClr val="D87900"/>
                </a:solidFill>
                <a:effectLst/>
                <a:uLnTx/>
                <a:uFillTx/>
                <a:latin typeface="Calibri"/>
                <a:ea typeface="+mn-ea"/>
                <a:cs typeface="+mn-cs"/>
              </a:rPr>
              <a:t>, 2023</a:t>
            </a:r>
          </a:p>
          <a:p>
            <a:pPr marL="0" marR="0" lvl="0" indent="0" algn="ctr" defTabSz="457200" rtl="0" eaLnBrk="0" fontAlgn="base" latinLnBrk="0" hangingPunct="0">
              <a:lnSpc>
                <a:spcPct val="100000"/>
              </a:lnSpc>
              <a:spcBef>
                <a:spcPct val="0"/>
              </a:spcBef>
              <a:spcAft>
                <a:spcPct val="0"/>
              </a:spcAft>
              <a:buClrTx/>
              <a:buSzTx/>
              <a:buFontTx/>
              <a:buNone/>
              <a:tabLst/>
              <a:defRPr/>
            </a:pPr>
            <a:endParaRPr lang="en-US" sz="2800" b="1" dirty="0">
              <a:solidFill>
                <a:srgbClr val="D87900"/>
              </a:solidFill>
              <a:latin typeface="Calibri"/>
            </a:endParaRP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D87900"/>
              </a:solidFill>
              <a:effectLst/>
              <a:uLnTx/>
              <a:uFillTx/>
              <a:latin typeface="Calibri"/>
              <a:ea typeface="+mn-ea"/>
              <a:cs typeface="+mn-cs"/>
            </a:endParaRPr>
          </a:p>
          <a:p>
            <a:pPr marL="0" marR="0" lvl="0" indent="0" algn="ctr" defTabSz="457200" rtl="0" eaLnBrk="0" fontAlgn="base" latinLnBrk="0" hangingPunct="0">
              <a:lnSpc>
                <a:spcPct val="100000"/>
              </a:lnSpc>
              <a:spcBef>
                <a:spcPct val="0"/>
              </a:spcBef>
              <a:spcAft>
                <a:spcPct val="0"/>
              </a:spcAft>
              <a:buClrTx/>
              <a:buSzTx/>
              <a:buFontTx/>
              <a:buNone/>
              <a:tabLst/>
              <a:defRPr/>
            </a:pPr>
            <a:r>
              <a:rPr lang="en-US" sz="2800" b="1" dirty="0">
                <a:latin typeface="Calibri"/>
              </a:rPr>
              <a:t>David Nash, Esq.</a:t>
            </a:r>
          </a:p>
          <a:p>
            <a:pPr marL="0" marR="0" lvl="0" indent="0" algn="ctr" defTabSz="457200" rtl="0" eaLnBrk="0" fontAlgn="base" latinLnBrk="0" hangingPunct="0">
              <a:lnSpc>
                <a:spcPct val="100000"/>
              </a:lnSpc>
              <a:spcBef>
                <a:spcPct val="0"/>
              </a:spcBef>
              <a:spcAft>
                <a:spcPct val="0"/>
              </a:spcAft>
              <a:buClrTx/>
              <a:buSzTx/>
              <a:buFontTx/>
              <a:buNone/>
              <a:tabLst/>
              <a:defRPr/>
            </a:pPr>
            <a:r>
              <a:rPr lang="en-US" sz="2800" dirty="0">
                <a:latin typeface="Calibri"/>
              </a:rPr>
              <a:t>Director of Legal Education and National Outreach</a:t>
            </a:r>
            <a:endParaRPr kumimoji="0" lang="en-US" sz="2800" i="0" u="none" strike="noStrike" kern="1200" cap="none" spc="0" normalizeH="0" baseline="0" noProof="0" dirty="0">
              <a:ln>
                <a:noFill/>
              </a:ln>
              <a:effectLst/>
              <a:uLnTx/>
              <a:uFillTx/>
              <a:latin typeface="Calibri"/>
              <a:ea typeface="+mn-ea"/>
              <a:cs typeface="+mn-cs"/>
            </a:endParaRP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EDC673AF-DAE0-4542-8B98-34E8458416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379570"/>
            <a:ext cx="6705600" cy="1488165"/>
          </a:xfrm>
          <a:prstGeom prst="rect">
            <a:avLst/>
          </a:prstGeom>
        </p:spPr>
      </p:pic>
      <p:sp>
        <p:nvSpPr>
          <p:cNvPr id="9" name="Subtitle 2">
            <a:extLst>
              <a:ext uri="{FF2B5EF4-FFF2-40B4-BE49-F238E27FC236}">
                <a16:creationId xmlns:a16="http://schemas.microsoft.com/office/drawing/2014/main" id="{38F064BB-C452-9D4E-88F7-D98CC66EA9A0}"/>
              </a:ext>
            </a:extLst>
          </p:cNvPr>
          <p:cNvSpPr txBox="1">
            <a:spLocks/>
          </p:cNvSpPr>
          <p:nvPr/>
        </p:nvSpPr>
        <p:spPr>
          <a:xfrm>
            <a:off x="1510671" y="1611698"/>
            <a:ext cx="6122655" cy="98115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2000" b="1" i="1" u="none" strike="noStrike" kern="1200" cap="none" spc="0" normalizeH="0" baseline="0" noProof="0" dirty="0">
                <a:ln>
                  <a:noFill/>
                </a:ln>
                <a:solidFill>
                  <a:prstClr val="black"/>
                </a:solidFill>
                <a:effectLst/>
                <a:uLnTx/>
                <a:uFillTx/>
                <a:latin typeface="Calibri"/>
                <a:ea typeface="+mn-ea"/>
                <a:cs typeface="Times New Roman" pitchFamily="18" charset="0"/>
              </a:rPr>
              <a:t>L</a:t>
            </a:r>
            <a:r>
              <a:rPr kumimoji="0" lang="en-US" sz="2000" b="0" i="1" u="none" strike="noStrike" kern="1200" cap="none" spc="0" normalizeH="0" baseline="0" noProof="0" dirty="0">
                <a:ln>
                  <a:noFill/>
                </a:ln>
                <a:solidFill>
                  <a:prstClr val="white">
                    <a:lumMod val="50000"/>
                  </a:prstClr>
                </a:solidFill>
                <a:effectLst/>
                <a:uLnTx/>
                <a:uFillTx/>
                <a:latin typeface="Calibri"/>
                <a:ea typeface="+mn-ea"/>
                <a:cs typeface="Times New Roman" pitchFamily="18" charset="0"/>
              </a:rPr>
              <a:t>aw, </a:t>
            </a:r>
            <a:r>
              <a:rPr kumimoji="0" lang="en-US" sz="2000" b="1" i="1" u="none" strike="noStrike" kern="1200" cap="none" spc="0" normalizeH="0" baseline="0" noProof="0" dirty="0">
                <a:ln>
                  <a:noFill/>
                </a:ln>
                <a:solidFill>
                  <a:prstClr val="black"/>
                </a:solidFill>
                <a:effectLst/>
                <a:uLnTx/>
                <a:uFillTx/>
                <a:latin typeface="Calibri"/>
                <a:ea typeface="+mn-ea"/>
                <a:cs typeface="Times New Roman" pitchFamily="18" charset="0"/>
              </a:rPr>
              <a:t>E</a:t>
            </a:r>
            <a:r>
              <a:rPr kumimoji="0" lang="en-US" sz="2000" b="0" i="1" u="none" strike="noStrike" kern="1200" cap="none" spc="0" normalizeH="0" baseline="0" noProof="0" dirty="0">
                <a:ln>
                  <a:noFill/>
                </a:ln>
                <a:solidFill>
                  <a:prstClr val="white">
                    <a:lumMod val="50000"/>
                  </a:prstClr>
                </a:solidFill>
                <a:effectLst/>
                <a:uLnTx/>
                <a:uFillTx/>
                <a:latin typeface="Calibri"/>
                <a:ea typeface="+mn-ea"/>
                <a:cs typeface="Times New Roman" pitchFamily="18" charset="0"/>
              </a:rPr>
              <a:t>thics and </a:t>
            </a:r>
            <a:r>
              <a:rPr kumimoji="0" lang="en-US" sz="2000" b="1" i="1" u="none" strike="noStrike" kern="1200" cap="none" spc="0" normalizeH="0" baseline="0" noProof="0" dirty="0">
                <a:ln>
                  <a:noFill/>
                </a:ln>
                <a:solidFill>
                  <a:prstClr val="black"/>
                </a:solidFill>
                <a:effectLst/>
                <a:uLnTx/>
                <a:uFillTx/>
                <a:latin typeface="Calibri"/>
                <a:ea typeface="+mn-ea"/>
                <a:cs typeface="Times New Roman" pitchFamily="18" charset="0"/>
              </a:rPr>
              <a:t>G</a:t>
            </a:r>
            <a:r>
              <a:rPr kumimoji="0" lang="en-US" sz="2000" b="0" i="1" u="none" strike="noStrike" kern="1200" cap="none" spc="0" normalizeH="0" baseline="0" noProof="0" dirty="0">
                <a:ln>
                  <a:noFill/>
                </a:ln>
                <a:solidFill>
                  <a:prstClr val="white">
                    <a:lumMod val="50000"/>
                  </a:prstClr>
                </a:solidFill>
                <a:effectLst/>
                <a:uLnTx/>
                <a:uFillTx/>
                <a:latin typeface="Calibri"/>
                <a:ea typeface="+mn-ea"/>
                <a:cs typeface="Times New Roman" pitchFamily="18" charset="0"/>
              </a:rPr>
              <a:t>overnance for </a:t>
            </a:r>
            <a:r>
              <a:rPr kumimoji="0" lang="en-US" sz="2000" b="1" i="1" u="none" strike="noStrike" kern="1200" cap="none" spc="0" normalizeH="0" baseline="0" noProof="0" dirty="0">
                <a:ln>
                  <a:noFill/>
                </a:ln>
                <a:solidFill>
                  <a:prstClr val="black"/>
                </a:solidFill>
                <a:effectLst/>
                <a:uLnTx/>
                <a:uFillTx/>
                <a:latin typeface="Calibri"/>
                <a:ea typeface="+mn-ea"/>
                <a:cs typeface="Times New Roman" pitchFamily="18" charset="0"/>
              </a:rPr>
              <a:t>A</a:t>
            </a:r>
            <a:r>
              <a:rPr kumimoji="0" lang="en-US" sz="2000" b="0" i="1" u="none" strike="noStrike" kern="1200" cap="none" spc="0" normalizeH="0" baseline="0" noProof="0" dirty="0">
                <a:ln>
                  <a:noFill/>
                </a:ln>
                <a:solidFill>
                  <a:prstClr val="white">
                    <a:lumMod val="50000"/>
                  </a:prstClr>
                </a:solidFill>
                <a:effectLst/>
                <a:uLnTx/>
                <a:uFillTx/>
                <a:latin typeface="Calibri"/>
                <a:ea typeface="+mn-ea"/>
                <a:cs typeface="Times New Roman" pitchFamily="18" charset="0"/>
              </a:rPr>
              <a:t>ll </a:t>
            </a:r>
            <a:r>
              <a:rPr kumimoji="0" lang="en-US" sz="2000" b="1" i="1" u="none" strike="noStrike" kern="1200" cap="none" spc="0" normalizeH="0" baseline="0" noProof="0" dirty="0">
                <a:ln>
                  <a:noFill/>
                </a:ln>
                <a:solidFill>
                  <a:prstClr val="black"/>
                </a:solidFill>
                <a:effectLst/>
                <a:uLnTx/>
                <a:uFillTx/>
                <a:latin typeface="Calibri"/>
                <a:ea typeface="+mn-ea"/>
                <a:cs typeface="Times New Roman" pitchFamily="18" charset="0"/>
              </a:rPr>
              <a:t>L</a:t>
            </a:r>
            <a:r>
              <a:rPr kumimoji="0" lang="en-US" sz="2000" b="0" i="1" u="none" strike="noStrike" kern="1200" cap="none" spc="0" normalizeH="0" baseline="0" noProof="0" dirty="0">
                <a:ln>
                  <a:noFill/>
                </a:ln>
                <a:solidFill>
                  <a:prstClr val="white">
                    <a:lumMod val="50000"/>
                  </a:prstClr>
                </a:solidFill>
                <a:effectLst/>
                <a:uLnTx/>
                <a:uFillTx/>
                <a:latin typeface="Calibri"/>
                <a:ea typeface="+mn-ea"/>
                <a:cs typeface="Times New Roman" pitchFamily="18" charset="0"/>
              </a:rPr>
              <a:t>eaders, including an </a:t>
            </a:r>
            <a:r>
              <a:rPr kumimoji="0" lang="en-US" sz="2000" b="1" i="1" u="none" strike="noStrike" kern="1200" cap="none" spc="0" normalizeH="0" baseline="0" noProof="0" dirty="0">
                <a:ln>
                  <a:noFill/>
                </a:ln>
                <a:solidFill>
                  <a:prstClr val="black"/>
                </a:solidFill>
                <a:effectLst/>
                <a:uLnTx/>
                <a:uFillTx/>
                <a:latin typeface="Calibri"/>
                <a:ea typeface="+mn-ea"/>
                <a:cs typeface="Times New Roman" pitchFamily="18" charset="0"/>
              </a:rPr>
              <a:t>O</a:t>
            </a:r>
            <a:r>
              <a:rPr kumimoji="0" lang="en-US" sz="2000" b="0" i="1" u="none" strike="noStrike" kern="1200" cap="none" spc="0" normalizeH="0" baseline="0" noProof="0" dirty="0">
                <a:ln>
                  <a:noFill/>
                </a:ln>
                <a:solidFill>
                  <a:prstClr val="white">
                    <a:lumMod val="50000"/>
                  </a:prstClr>
                </a:solidFill>
                <a:effectLst/>
                <a:uLnTx/>
                <a:uFillTx/>
                <a:latin typeface="Calibri"/>
                <a:ea typeface="+mn-ea"/>
                <a:cs typeface="Times New Roman" pitchFamily="18" charset="0"/>
              </a:rPr>
              <a:t>verview of </a:t>
            </a:r>
            <a:r>
              <a:rPr kumimoji="0" lang="en-US" sz="2000" b="1" i="1" u="none" strike="noStrike" kern="1200" cap="none" spc="0" normalizeH="0" baseline="0" noProof="0" dirty="0">
                <a:ln>
                  <a:noFill/>
                </a:ln>
                <a:solidFill>
                  <a:prstClr val="black"/>
                </a:solidFill>
                <a:effectLst/>
                <a:uLnTx/>
                <a:uFillTx/>
                <a:latin typeface="Calibri"/>
                <a:ea typeface="+mn-ea"/>
                <a:cs typeface="Times New Roman" pitchFamily="18" charset="0"/>
              </a:rPr>
              <a:t>N</a:t>
            </a:r>
            <a:r>
              <a:rPr kumimoji="0" lang="en-US" sz="2000" b="0" i="1" u="none" strike="noStrike" kern="1200" cap="none" spc="0" normalizeH="0" baseline="0" noProof="0" dirty="0">
                <a:ln>
                  <a:noFill/>
                </a:ln>
                <a:solidFill>
                  <a:prstClr val="white">
                    <a:lumMod val="50000"/>
                  </a:prstClr>
                </a:solidFill>
                <a:effectLst/>
                <a:uLnTx/>
                <a:uFillTx/>
                <a:latin typeface="Calibri"/>
                <a:ea typeface="+mn-ea"/>
                <a:cs typeface="Times New Roman" pitchFamily="18" charset="0"/>
              </a:rPr>
              <a:t>ew and </a:t>
            </a:r>
            <a:r>
              <a:rPr kumimoji="0" lang="en-US" sz="2000" b="1" i="1" u="none" strike="noStrike" kern="1200" cap="none" spc="0" normalizeH="0" baseline="0" noProof="0" dirty="0">
                <a:ln>
                  <a:noFill/>
                </a:ln>
                <a:solidFill>
                  <a:prstClr val="black"/>
                </a:solidFill>
                <a:effectLst/>
                <a:uLnTx/>
                <a:uFillTx/>
                <a:latin typeface="Calibri"/>
                <a:ea typeface="+mn-ea"/>
                <a:cs typeface="Times New Roman" pitchFamily="18" charset="0"/>
              </a:rPr>
              <a:t>E</a:t>
            </a:r>
            <a:r>
              <a:rPr kumimoji="0" lang="en-US" sz="2000" b="0" i="1" u="none" strike="noStrike" kern="1200" cap="none" spc="0" normalizeH="0" baseline="0" noProof="0" dirty="0">
                <a:ln>
                  <a:noFill/>
                </a:ln>
                <a:solidFill>
                  <a:prstClr val="white">
                    <a:lumMod val="50000"/>
                  </a:prstClr>
                </a:solidFill>
                <a:effectLst/>
                <a:uLnTx/>
                <a:uFillTx/>
                <a:latin typeface="Calibri"/>
                <a:ea typeface="+mn-ea"/>
                <a:cs typeface="Times New Roman" pitchFamily="18" charset="0"/>
              </a:rPr>
              <a:t>merging Issues</a:t>
            </a:r>
            <a:endParaRPr kumimoji="0" lang="en-US" sz="2000" b="0" i="0" u="none" strike="noStrike" kern="1200" cap="none" spc="0" normalizeH="0" baseline="0" noProof="0" dirty="0">
              <a:ln>
                <a:noFill/>
              </a:ln>
              <a:solidFill>
                <a:prstClr val="white">
                  <a:lumMod val="50000"/>
                </a:prstClr>
              </a:solidFill>
              <a:effectLst/>
              <a:uLnTx/>
              <a:uFillTx/>
              <a:latin typeface="Calibri"/>
              <a:ea typeface="+mn-ea"/>
              <a:cs typeface="Arial" pitchFamily="34" charset="0"/>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US" sz="20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1643316432"/>
      </p:ext>
    </p:extLst>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9EE6F-A576-A4D7-4A3F-A886C0B5E517}"/>
              </a:ext>
            </a:extLst>
          </p:cNvPr>
          <p:cNvSpPr>
            <a:spLocks noGrp="1"/>
          </p:cNvSpPr>
          <p:nvPr>
            <p:ph type="title"/>
          </p:nvPr>
        </p:nvSpPr>
        <p:spPr/>
        <p:txBody>
          <a:bodyPr/>
          <a:lstStyle/>
          <a:p>
            <a:r>
              <a:rPr lang="en-US" dirty="0"/>
              <a:t>Progressive Supervision </a:t>
            </a:r>
            <a:br>
              <a:rPr lang="en-US" dirty="0"/>
            </a:br>
            <a:r>
              <a:rPr lang="en-US" dirty="0"/>
              <a:t>&amp; P.L. 2021 Chapter 66</a:t>
            </a:r>
          </a:p>
        </p:txBody>
      </p:sp>
    </p:spTree>
    <p:extLst>
      <p:ext uri="{BB962C8B-B14F-4D97-AF65-F5344CB8AC3E}">
        <p14:creationId xmlns:p14="http://schemas.microsoft.com/office/powerpoint/2010/main" val="2698577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dirty="0"/>
              <a:t>Progressive Discipline</a:t>
            </a:r>
            <a:endParaRPr lang="en-US" sz="3200" dirty="0"/>
          </a:p>
        </p:txBody>
      </p:sp>
      <p:sp>
        <p:nvSpPr>
          <p:cNvPr id="3" name="Content Placeholder 2"/>
          <p:cNvSpPr>
            <a:spLocks noGrp="1"/>
          </p:cNvSpPr>
          <p:nvPr>
            <p:ph idx="1"/>
          </p:nvPr>
        </p:nvSpPr>
        <p:spPr>
          <a:xfrm>
            <a:off x="152400" y="1600200"/>
            <a:ext cx="8686800" cy="4525963"/>
          </a:xfrm>
        </p:spPr>
        <p:txBody>
          <a:bodyPr>
            <a:normAutofit fontScale="77500" lnSpcReduction="20000"/>
          </a:bodyPr>
          <a:lstStyle/>
          <a:p>
            <a:r>
              <a:rPr lang="en-US" dirty="0"/>
              <a:t>A review of the Tenure Cases demonstrates that one of the primary reasons that employees are </a:t>
            </a:r>
            <a:r>
              <a:rPr lang="en-US" b="1" u="sng" dirty="0"/>
              <a:t>not</a:t>
            </a:r>
            <a:r>
              <a:rPr lang="en-US" dirty="0"/>
              <a:t> terminated when Tenure Charges are filed is due to a lack of “Progressive Discipline”</a:t>
            </a:r>
          </a:p>
          <a:p>
            <a:pPr>
              <a:buNone/>
            </a:pPr>
            <a:endParaRPr lang="en-US" dirty="0"/>
          </a:p>
          <a:p>
            <a:r>
              <a:rPr lang="en-US" dirty="0"/>
              <a:t>School Districts must be able to demonstrate that the employee has been given notice of the problem </a:t>
            </a:r>
            <a:r>
              <a:rPr lang="en-US" b="1" u="sng" dirty="0"/>
              <a:t>and</a:t>
            </a:r>
            <a:r>
              <a:rPr lang="en-US" dirty="0"/>
              <a:t> that there have been legitimate attempts by the School District to solve the problem prior to the step of seeking termination.</a:t>
            </a:r>
          </a:p>
          <a:p>
            <a:endParaRPr lang="en-US" dirty="0"/>
          </a:p>
          <a:p>
            <a:r>
              <a:rPr lang="en-US" u="sng" dirty="0">
                <a:solidFill>
                  <a:srgbClr val="FF0000"/>
                </a:solidFill>
              </a:rPr>
              <a:t>Egregious behavior </a:t>
            </a:r>
            <a:r>
              <a:rPr lang="en-US" dirty="0"/>
              <a:t>such as Sexual Misconduct or endangering a student / staff member do not necessarily need to show a history of “Progressive Discipline”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Progressive Discipline</a:t>
            </a:r>
          </a:p>
        </p:txBody>
      </p:sp>
      <p:sp>
        <p:nvSpPr>
          <p:cNvPr id="3" name="Content Placeholder 2"/>
          <p:cNvSpPr>
            <a:spLocks noGrp="1"/>
          </p:cNvSpPr>
          <p:nvPr>
            <p:ph sz="half" idx="1"/>
          </p:nvPr>
        </p:nvSpPr>
        <p:spPr>
          <a:ln>
            <a:solidFill>
              <a:schemeClr val="tx1"/>
            </a:solidFill>
          </a:ln>
        </p:spPr>
        <p:txBody>
          <a:bodyPr>
            <a:normAutofit fontScale="85000" lnSpcReduction="10000"/>
          </a:bodyPr>
          <a:lstStyle/>
          <a:p>
            <a:pPr marL="0" indent="0">
              <a:buNone/>
            </a:pPr>
            <a:r>
              <a:rPr lang="en-US" dirty="0">
                <a:solidFill>
                  <a:srgbClr val="FF0000"/>
                </a:solidFill>
              </a:rPr>
              <a:t>Definition: </a:t>
            </a:r>
            <a:r>
              <a:rPr lang="en-US" dirty="0"/>
              <a:t>The actions are remedial, increasingly more severe,  proportionate and appropriate to the nature of the problem.</a:t>
            </a:r>
          </a:p>
          <a:p>
            <a:pPr marL="0" indent="0">
              <a:buNone/>
            </a:pPr>
            <a:r>
              <a:rPr lang="en-US" dirty="0">
                <a:solidFill>
                  <a:srgbClr val="FF0000"/>
                </a:solidFill>
              </a:rPr>
              <a:t>Examples: </a:t>
            </a:r>
          </a:p>
          <a:p>
            <a:r>
              <a:rPr lang="en-US" dirty="0"/>
              <a:t>Verbal warning/discussion</a:t>
            </a:r>
          </a:p>
          <a:p>
            <a:r>
              <a:rPr lang="en-US" dirty="0"/>
              <a:t>Letter of reprimand</a:t>
            </a:r>
          </a:p>
          <a:p>
            <a:r>
              <a:rPr lang="en-US" dirty="0"/>
              <a:t>Recommendations to withhold increment</a:t>
            </a:r>
          </a:p>
          <a:p>
            <a:r>
              <a:rPr lang="en-US" dirty="0"/>
              <a:t>Recommendation for suspension/dismissal</a:t>
            </a:r>
          </a:p>
        </p:txBody>
      </p:sp>
      <p:sp>
        <p:nvSpPr>
          <p:cNvPr id="4" name="Content Placeholder 3"/>
          <p:cNvSpPr>
            <a:spLocks noGrp="1"/>
          </p:cNvSpPr>
          <p:nvPr>
            <p:ph sz="half" idx="2"/>
          </p:nvPr>
        </p:nvSpPr>
        <p:spPr>
          <a:ln>
            <a:solidFill>
              <a:schemeClr val="tx1"/>
            </a:solidFill>
          </a:ln>
        </p:spPr>
        <p:txBody>
          <a:bodyPr>
            <a:normAutofit fontScale="85000" lnSpcReduction="10000"/>
          </a:bodyPr>
          <a:lstStyle/>
          <a:p>
            <a:pPr marL="0" indent="0">
              <a:buNone/>
            </a:pPr>
            <a:r>
              <a:rPr lang="en-US" dirty="0">
                <a:solidFill>
                  <a:srgbClr val="FF0000"/>
                </a:solidFill>
              </a:rPr>
              <a:t>Things to consider when weighing degree of discipline:</a:t>
            </a:r>
          </a:p>
          <a:p>
            <a:r>
              <a:rPr lang="en-US" dirty="0"/>
              <a:t>Intention</a:t>
            </a:r>
          </a:p>
          <a:p>
            <a:r>
              <a:rPr lang="en-US" dirty="0"/>
              <a:t>Number of occurrences</a:t>
            </a:r>
          </a:p>
          <a:p>
            <a:r>
              <a:rPr lang="en-US" dirty="0"/>
              <a:t>Previous corrective measures</a:t>
            </a:r>
          </a:p>
          <a:p>
            <a:r>
              <a:rPr lang="en-US" dirty="0"/>
              <a:t>Time frame</a:t>
            </a:r>
          </a:p>
          <a:p>
            <a:r>
              <a:rPr lang="en-US" dirty="0"/>
              <a:t>Severity</a:t>
            </a:r>
          </a:p>
        </p:txBody>
      </p:sp>
      <p:sp>
        <p:nvSpPr>
          <p:cNvPr id="5" name="Slide Number Placeholder 4"/>
          <p:cNvSpPr>
            <a:spLocks noGrp="1"/>
          </p:cNvSpPr>
          <p:nvPr>
            <p:ph type="sldNum" sz="quarter" idx="12"/>
          </p:nvPr>
        </p:nvSpPr>
        <p:spPr/>
        <p:txBody>
          <a:bodyPr/>
          <a:lstStyle/>
          <a:p>
            <a:fld id="{B7265B8B-3B2C-4E71-BEA4-8B05814DA7D0}" type="slidenum">
              <a:rPr lang="en-US" smtClean="0"/>
              <a:pPr/>
              <a:t>12</a:t>
            </a:fld>
            <a:endParaRPr lang="en-US" dirty="0"/>
          </a:p>
        </p:txBody>
      </p:sp>
    </p:spTree>
    <p:extLst>
      <p:ext uri="{BB962C8B-B14F-4D97-AF65-F5344CB8AC3E}">
        <p14:creationId xmlns:p14="http://schemas.microsoft.com/office/powerpoint/2010/main" val="1171251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1"/>
          <p:cNvSpPr txBox="1">
            <a:spLocks noGrp="1"/>
          </p:cNvSpPr>
          <p:nvPr>
            <p:ph type="title"/>
          </p:nvPr>
        </p:nvSpPr>
        <p:spPr>
          <a:xfrm>
            <a:off x="457200" y="274638"/>
            <a:ext cx="8229600" cy="411162"/>
          </a:xfrm>
          <a:prstGeom prst="rect">
            <a:avLst/>
          </a:prstGeom>
          <a:noFill/>
          <a:ln>
            <a:noFill/>
          </a:ln>
        </p:spPr>
        <p:txBody>
          <a:bodyPr spcFirstLastPara="1" wrap="square" lIns="91425" tIns="45700" rIns="91425" bIns="45700" anchor="ctr" anchorCtr="0">
            <a:noAutofit/>
          </a:bodyPr>
          <a:lstStyle/>
          <a:p>
            <a:pPr marL="0" lvl="0" indent="0">
              <a:buClr>
                <a:srgbClr val="3868D4"/>
              </a:buClr>
              <a:buSzPts val="3959"/>
            </a:pPr>
            <a:br>
              <a:rPr lang="en-US" b="1" dirty="0"/>
            </a:br>
            <a:r>
              <a:rPr lang="en-US" u="sng" dirty="0"/>
              <a:t>Non-Certificated Staff Members</a:t>
            </a:r>
            <a:endParaRPr u="sng" dirty="0">
              <a:solidFill>
                <a:schemeClr val="tx1"/>
              </a:solidFill>
            </a:endParaRPr>
          </a:p>
        </p:txBody>
      </p:sp>
      <p:sp>
        <p:nvSpPr>
          <p:cNvPr id="126" name="Google Shape;126;p21"/>
          <p:cNvSpPr txBox="1">
            <a:spLocks noGrp="1"/>
          </p:cNvSpPr>
          <p:nvPr>
            <p:ph type="body" idx="1"/>
          </p:nvPr>
        </p:nvSpPr>
        <p:spPr>
          <a:xfrm>
            <a:off x="304800" y="1676400"/>
            <a:ext cx="8610600" cy="4648200"/>
          </a:xfrm>
          <a:prstGeom prst="rect">
            <a:avLst/>
          </a:prstGeom>
          <a:noFill/>
          <a:ln>
            <a:noFill/>
          </a:ln>
        </p:spPr>
        <p:txBody>
          <a:bodyPr spcFirstLastPara="1" wrap="square" lIns="91425" tIns="45700" rIns="91425" bIns="45700" anchor="t" anchorCtr="0">
            <a:noAutofit/>
          </a:bodyPr>
          <a:lstStyle/>
          <a:p>
            <a:r>
              <a:rPr lang="en-US" sz="2800" b="1" dirty="0">
                <a:solidFill>
                  <a:srgbClr val="3868D4"/>
                </a:solidFill>
              </a:rPr>
              <a:t>P.L. 2020, c.66</a:t>
            </a:r>
            <a:r>
              <a:rPr lang="en-US" sz="2800" dirty="0">
                <a:solidFill>
                  <a:srgbClr val="3868D4"/>
                </a:solidFill>
              </a:rPr>
              <a:t> </a:t>
            </a:r>
            <a:r>
              <a:rPr lang="en-US" sz="2800" b="1" dirty="0">
                <a:solidFill>
                  <a:srgbClr val="3868D4"/>
                </a:solidFill>
              </a:rPr>
              <a:t>(8/13/2020) – </a:t>
            </a:r>
            <a:r>
              <a:rPr lang="en-US" sz="2800" dirty="0"/>
              <a:t>Employees who are not teaching staff members (</a:t>
            </a:r>
            <a:r>
              <a:rPr lang="en-US" sz="2800" b="1" dirty="0"/>
              <a:t>non-certificated staff</a:t>
            </a:r>
            <a:r>
              <a:rPr lang="en-US" sz="2800" dirty="0"/>
              <a:t>) shall have the right to submit to binding arbitration (through the contractual grievance procedure)  any dispute regarding whether there is </a:t>
            </a:r>
            <a:r>
              <a:rPr lang="en-US" sz="2800" b="1" dirty="0"/>
              <a:t>just cause for a disciplinary action</a:t>
            </a:r>
            <a:r>
              <a:rPr lang="en-US" sz="2800" dirty="0"/>
              <a:t>, including, but not limited to:</a:t>
            </a:r>
            <a:endParaRPr lang="en-US" sz="2400" dirty="0"/>
          </a:p>
          <a:p>
            <a:pPr lvl="1"/>
            <a:r>
              <a:rPr lang="en-US" dirty="0"/>
              <a:t>reprimands, withholding of increments, </a:t>
            </a:r>
            <a:r>
              <a:rPr lang="en-US" b="1" dirty="0"/>
              <a:t>termination or non-renewal of an employment contract, expiration or lapse of an employment contract or term, or lack of continuation of employment</a:t>
            </a:r>
            <a:r>
              <a:rPr lang="en-US" dirty="0"/>
              <a:t>, </a:t>
            </a:r>
          </a:p>
          <a:p>
            <a:pPr marL="0" indent="0">
              <a:buNone/>
            </a:pPr>
            <a:r>
              <a:rPr lang="en-US" sz="2800" b="1" dirty="0">
                <a:solidFill>
                  <a:srgbClr val="3868D4"/>
                </a:solidFill>
              </a:rPr>
              <a:t> </a:t>
            </a:r>
            <a:endParaRPr lang="en-US" sz="2800" dirty="0"/>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13</a:t>
            </a:fld>
            <a:endParaRPr lang="en-US" dirty="0"/>
          </a:p>
        </p:txBody>
      </p:sp>
    </p:spTree>
    <p:extLst>
      <p:ext uri="{BB962C8B-B14F-4D97-AF65-F5344CB8AC3E}">
        <p14:creationId xmlns:p14="http://schemas.microsoft.com/office/powerpoint/2010/main" val="507680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1"/>
          <p:cNvSpPr txBox="1">
            <a:spLocks noGrp="1"/>
          </p:cNvSpPr>
          <p:nvPr>
            <p:ph type="title"/>
          </p:nvPr>
        </p:nvSpPr>
        <p:spPr>
          <a:xfrm>
            <a:off x="457200" y="136519"/>
            <a:ext cx="8229600" cy="411162"/>
          </a:xfrm>
          <a:prstGeom prst="rect">
            <a:avLst/>
          </a:prstGeom>
          <a:noFill/>
          <a:ln>
            <a:noFill/>
          </a:ln>
        </p:spPr>
        <p:txBody>
          <a:bodyPr spcFirstLastPara="1" wrap="square" lIns="91425" tIns="45700" rIns="91425" bIns="45700" anchor="ctr" anchorCtr="0">
            <a:noAutofit/>
          </a:bodyPr>
          <a:lstStyle/>
          <a:p>
            <a:pPr marL="0" lvl="0" indent="0">
              <a:buClr>
                <a:srgbClr val="3868D4"/>
              </a:buClr>
              <a:buSzPts val="3959"/>
            </a:pPr>
            <a:br>
              <a:rPr lang="en-US" b="1" dirty="0"/>
            </a:br>
            <a:r>
              <a:rPr lang="en-US" u="sng" dirty="0"/>
              <a:t>Non-Certificated Staff Members</a:t>
            </a:r>
            <a:endParaRPr u="sng" dirty="0">
              <a:solidFill>
                <a:schemeClr val="tx1"/>
              </a:solidFill>
            </a:endParaRPr>
          </a:p>
        </p:txBody>
      </p:sp>
      <p:sp>
        <p:nvSpPr>
          <p:cNvPr id="126" name="Google Shape;126;p21"/>
          <p:cNvSpPr txBox="1">
            <a:spLocks noGrp="1"/>
          </p:cNvSpPr>
          <p:nvPr>
            <p:ph type="body" idx="1"/>
          </p:nvPr>
        </p:nvSpPr>
        <p:spPr>
          <a:xfrm>
            <a:off x="266700" y="1287695"/>
            <a:ext cx="8610600" cy="4648200"/>
          </a:xfrm>
          <a:prstGeom prst="rect">
            <a:avLst/>
          </a:prstGeom>
          <a:noFill/>
          <a:ln>
            <a:noFill/>
          </a:ln>
        </p:spPr>
        <p:txBody>
          <a:bodyPr spcFirstLastPara="1" wrap="square" lIns="91425" tIns="45700" rIns="91425" bIns="45700" anchor="t" anchorCtr="0">
            <a:noAutofit/>
          </a:bodyPr>
          <a:lstStyle/>
          <a:p>
            <a:r>
              <a:rPr lang="en-US" sz="2800" b="1" dirty="0">
                <a:solidFill>
                  <a:srgbClr val="3868D4"/>
                </a:solidFill>
              </a:rPr>
              <a:t>P.L. 2020, c.66</a:t>
            </a:r>
            <a:r>
              <a:rPr lang="en-US" sz="2800" dirty="0">
                <a:solidFill>
                  <a:srgbClr val="3868D4"/>
                </a:solidFill>
              </a:rPr>
              <a:t> </a:t>
            </a:r>
            <a:r>
              <a:rPr lang="en-US" sz="2800" b="1" dirty="0">
                <a:solidFill>
                  <a:srgbClr val="3868D4"/>
                </a:solidFill>
              </a:rPr>
              <a:t>(8/13/2020) </a:t>
            </a:r>
            <a:r>
              <a:rPr lang="en-US" sz="2800" dirty="0"/>
              <a:t>The ability to submit these matters to binding arbitration is </a:t>
            </a:r>
            <a:r>
              <a:rPr lang="en-US" sz="2800" b="1" dirty="0"/>
              <a:t>irrespective of the reason for the employer's action or failure to act, and irrespective of any contractual or negotiated provision or lack thereof. </a:t>
            </a:r>
          </a:p>
          <a:p>
            <a:r>
              <a:rPr lang="en-US" sz="2800" dirty="0"/>
              <a:t>In the arbitration, the burden of proof shall be on the employer. </a:t>
            </a:r>
          </a:p>
          <a:p>
            <a:r>
              <a:rPr lang="en-US" sz="2800" dirty="0"/>
              <a:t>Nothing in this section shall be regarded as affecting the right of any teaching staff member or majority representative to submit to binding arbitration any dispute involving or relating to a teaching staff member.</a:t>
            </a: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14</a:t>
            </a:fld>
            <a:endParaRPr lang="en-US" dirty="0"/>
          </a:p>
        </p:txBody>
      </p:sp>
    </p:spTree>
    <p:extLst>
      <p:ext uri="{BB962C8B-B14F-4D97-AF65-F5344CB8AC3E}">
        <p14:creationId xmlns:p14="http://schemas.microsoft.com/office/powerpoint/2010/main" val="2156672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6A9FB-C675-7CC1-6013-A638EA7936AA}"/>
              </a:ext>
            </a:extLst>
          </p:cNvPr>
          <p:cNvSpPr>
            <a:spLocks noGrp="1"/>
          </p:cNvSpPr>
          <p:nvPr>
            <p:ph type="title"/>
          </p:nvPr>
        </p:nvSpPr>
        <p:spPr/>
        <p:txBody>
          <a:bodyPr/>
          <a:lstStyle/>
          <a:p>
            <a:r>
              <a:rPr lang="en-US" dirty="0"/>
              <a:t>Just Cause Test</a:t>
            </a:r>
          </a:p>
        </p:txBody>
      </p:sp>
      <p:sp>
        <p:nvSpPr>
          <p:cNvPr id="3" name="Content Placeholder 2">
            <a:extLst>
              <a:ext uri="{FF2B5EF4-FFF2-40B4-BE49-F238E27FC236}">
                <a16:creationId xmlns:a16="http://schemas.microsoft.com/office/drawing/2014/main" id="{68250CF6-11F9-508E-8E07-93362436FCB0}"/>
              </a:ext>
            </a:extLst>
          </p:cNvPr>
          <p:cNvSpPr>
            <a:spLocks noGrp="1"/>
          </p:cNvSpPr>
          <p:nvPr>
            <p:ph idx="1"/>
          </p:nvPr>
        </p:nvSpPr>
        <p:spPr>
          <a:xfrm>
            <a:off x="457200" y="1600206"/>
            <a:ext cx="8229600" cy="4805484"/>
          </a:xfrm>
        </p:spPr>
        <p:txBody>
          <a:bodyPr>
            <a:normAutofit fontScale="62500" lnSpcReduction="20000"/>
          </a:bodyPr>
          <a:lstStyle/>
          <a:p>
            <a:pPr marL="0" indent="0">
              <a:buNone/>
            </a:pPr>
            <a:r>
              <a:rPr lang="en-US" b="1" dirty="0"/>
              <a:t>1. FAIR NOTICE </a:t>
            </a:r>
            <a:r>
              <a:rPr lang="en-US" dirty="0"/>
              <a:t>Did management make the worker aware of the rule or policy which they are being accused of violating? </a:t>
            </a:r>
          </a:p>
          <a:p>
            <a:pPr marL="0" indent="0">
              <a:buNone/>
            </a:pPr>
            <a:r>
              <a:rPr lang="en-US" b="1" dirty="0"/>
              <a:t>2. PRIOR ENFORCEMENT </a:t>
            </a:r>
            <a:r>
              <a:rPr lang="en-US" dirty="0"/>
              <a:t>Has management recently enforced the rule or policy or penalized other workers for violating the same rule or policy? </a:t>
            </a:r>
          </a:p>
          <a:p>
            <a:pPr marL="0" indent="0">
              <a:buNone/>
            </a:pPr>
            <a:r>
              <a:rPr lang="en-US" b="1" dirty="0"/>
              <a:t>3. DUE PROCESS </a:t>
            </a:r>
            <a:r>
              <a:rPr lang="en-US" dirty="0"/>
              <a:t>Did management conduct an interview or hearing before issuing the discipline, take action promptly and list charges precisely? </a:t>
            </a:r>
          </a:p>
          <a:p>
            <a:pPr marL="0" indent="0">
              <a:buNone/>
            </a:pPr>
            <a:r>
              <a:rPr lang="en-US" b="1" dirty="0"/>
              <a:t>4. SUBSTANTIAL PROOF </a:t>
            </a:r>
            <a:r>
              <a:rPr lang="en-US" dirty="0"/>
              <a:t>Was management’s decision to accord discipline based on credible and substantial evidence? </a:t>
            </a:r>
          </a:p>
          <a:p>
            <a:pPr marL="0" indent="0">
              <a:buNone/>
            </a:pPr>
            <a:r>
              <a:rPr lang="en-US" b="1" dirty="0"/>
              <a:t>5. EQUAL TREATMENT </a:t>
            </a:r>
            <a:r>
              <a:rPr lang="en-US" dirty="0"/>
              <a:t>Is the punishment management is proposing consistent with the punishment other workers received for the same or substantially similar offense? </a:t>
            </a:r>
          </a:p>
          <a:p>
            <a:pPr marL="0" indent="0">
              <a:buNone/>
            </a:pPr>
            <a:r>
              <a:rPr lang="en-US" b="1" dirty="0"/>
              <a:t>6. PROGRESSIVE DISCIPLINE </a:t>
            </a:r>
            <a:r>
              <a:rPr lang="en-US" dirty="0"/>
              <a:t>During the disciplinary process, did management issue at least one level of discipline that allowed the employee an opportunity to improve? </a:t>
            </a:r>
          </a:p>
          <a:p>
            <a:pPr marL="0" indent="0">
              <a:buNone/>
            </a:pPr>
            <a:r>
              <a:rPr lang="en-US" b="1" dirty="0"/>
              <a:t>7. MITIGATING AND EXTENUATING CIRCUMSTANCES </a:t>
            </a:r>
            <a:r>
              <a:rPr lang="en-US" dirty="0"/>
              <a:t>Was the discipline proportional to the gravity of the offense, taking into account any mitigating, extenuating or aggravating circumstances?</a:t>
            </a:r>
          </a:p>
        </p:txBody>
      </p:sp>
      <p:sp>
        <p:nvSpPr>
          <p:cNvPr id="4" name="Slide Number Placeholder 3">
            <a:extLst>
              <a:ext uri="{FF2B5EF4-FFF2-40B4-BE49-F238E27FC236}">
                <a16:creationId xmlns:a16="http://schemas.microsoft.com/office/drawing/2014/main" id="{27F2D713-5417-E95B-7F0B-C1D02CB3DBF2}"/>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15</a:t>
            </a:fld>
            <a:endParaRPr lang="en-US" dirty="0">
              <a:solidFill>
                <a:prstClr val="black">
                  <a:tint val="75000"/>
                </a:prstClr>
              </a:solidFill>
            </a:endParaRPr>
          </a:p>
        </p:txBody>
      </p:sp>
    </p:spTree>
    <p:extLst>
      <p:ext uri="{BB962C8B-B14F-4D97-AF65-F5344CB8AC3E}">
        <p14:creationId xmlns:p14="http://schemas.microsoft.com/office/powerpoint/2010/main" val="96034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558A7-4F3B-2426-CBEE-1FD08343DA5A}"/>
              </a:ext>
            </a:extLst>
          </p:cNvPr>
          <p:cNvSpPr>
            <a:spLocks noGrp="1"/>
          </p:cNvSpPr>
          <p:nvPr>
            <p:ph type="title"/>
          </p:nvPr>
        </p:nvSpPr>
        <p:spPr/>
        <p:txBody>
          <a:bodyPr/>
          <a:lstStyle/>
          <a:p>
            <a:r>
              <a:rPr lang="en-US" dirty="0"/>
              <a:t>Lessons from case law</a:t>
            </a:r>
          </a:p>
        </p:txBody>
      </p:sp>
    </p:spTree>
    <p:extLst>
      <p:ext uri="{BB962C8B-B14F-4D97-AF65-F5344CB8AC3E}">
        <p14:creationId xmlns:p14="http://schemas.microsoft.com/office/powerpoint/2010/main" val="3495350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707"/>
            <a:ext cx="8229600" cy="792162"/>
          </a:xfrm>
        </p:spPr>
        <p:txBody>
          <a:bodyPr>
            <a:normAutofit/>
          </a:bodyPr>
          <a:lstStyle/>
          <a:p>
            <a:r>
              <a:rPr lang="en-US" sz="3200" u="sng" dirty="0"/>
              <a:t>Egregious Conduct Examples</a:t>
            </a:r>
          </a:p>
        </p:txBody>
      </p:sp>
      <p:sp>
        <p:nvSpPr>
          <p:cNvPr id="3" name="Content Placeholder 2"/>
          <p:cNvSpPr>
            <a:spLocks noGrp="1"/>
          </p:cNvSpPr>
          <p:nvPr>
            <p:ph idx="1"/>
          </p:nvPr>
        </p:nvSpPr>
        <p:spPr>
          <a:xfrm>
            <a:off x="76200" y="1019394"/>
            <a:ext cx="8991600" cy="5838606"/>
          </a:xfrm>
        </p:spPr>
        <p:txBody>
          <a:bodyPr>
            <a:normAutofit fontScale="85000" lnSpcReduction="20000"/>
          </a:bodyPr>
          <a:lstStyle/>
          <a:p>
            <a:r>
              <a:rPr lang="en-US" dirty="0"/>
              <a:t>Spitting on a student</a:t>
            </a:r>
          </a:p>
          <a:p>
            <a:pPr lvl="1"/>
            <a:r>
              <a:rPr lang="en-US" sz="2400" i="1" dirty="0"/>
              <a:t>Lat Sall v. SOSD of City of Paterson - 5/13/15</a:t>
            </a:r>
          </a:p>
          <a:p>
            <a:r>
              <a:rPr lang="en-US" dirty="0"/>
              <a:t>Helping students cheat on a test</a:t>
            </a:r>
          </a:p>
          <a:p>
            <a:pPr lvl="1"/>
            <a:r>
              <a:rPr lang="en-US" sz="2400" i="1" dirty="0"/>
              <a:t>Radzik v. Woodbridge Township - 8/4/14</a:t>
            </a:r>
          </a:p>
          <a:p>
            <a:r>
              <a:rPr lang="en-US" dirty="0"/>
              <a:t>Condoning / participating in a drug deal</a:t>
            </a:r>
          </a:p>
          <a:p>
            <a:pPr lvl="1"/>
            <a:r>
              <a:rPr lang="en-US" sz="2400" i="1" dirty="0"/>
              <a:t>Hamilton Township BOE v. Young - 5/2/14</a:t>
            </a:r>
          </a:p>
          <a:p>
            <a:r>
              <a:rPr lang="en-US" dirty="0"/>
              <a:t>Inappropriate communications with students</a:t>
            </a:r>
          </a:p>
          <a:p>
            <a:pPr lvl="1"/>
            <a:r>
              <a:rPr lang="en-US" sz="2400" i="1" dirty="0"/>
              <a:t>Blackhorse Pike Reg. SD v. Clune - 8/18/14</a:t>
            </a:r>
          </a:p>
          <a:p>
            <a:r>
              <a:rPr lang="en-US" dirty="0"/>
              <a:t>Assaulting a student</a:t>
            </a:r>
          </a:p>
          <a:p>
            <a:pPr lvl="1"/>
            <a:r>
              <a:rPr lang="en-US" sz="2400" i="1" dirty="0"/>
              <a:t>Barnes v. SOSD Paterson - 3/24/15</a:t>
            </a:r>
          </a:p>
          <a:p>
            <a:r>
              <a:rPr lang="en-US" dirty="0"/>
              <a:t>Inappropriately “touching” / harassing a student</a:t>
            </a:r>
          </a:p>
          <a:p>
            <a:pPr lvl="1"/>
            <a:r>
              <a:rPr lang="en-US" sz="2400" i="1" dirty="0"/>
              <a:t>Dunckley v. Rockaway Twp BOE - 6/13/16</a:t>
            </a:r>
          </a:p>
          <a:p>
            <a:pPr lvl="1"/>
            <a:r>
              <a:rPr lang="en-US" sz="2400" i="1" dirty="0"/>
              <a:t>Davis v. SD of Asbury Park - 5/15/14</a:t>
            </a:r>
          </a:p>
          <a:p>
            <a:r>
              <a:rPr lang="en-US" dirty="0"/>
              <a:t>Inappropriate personal conduct outside of school / streaking</a:t>
            </a:r>
          </a:p>
          <a:p>
            <a:pPr lvl="1"/>
            <a:r>
              <a:rPr lang="en-US" sz="2400" i="1" dirty="0"/>
              <a:t>Bringhurst v. Vineland SD - 11/30/12</a:t>
            </a:r>
          </a:p>
          <a:p>
            <a:endParaRPr lang="en-US" dirty="0"/>
          </a:p>
          <a:p>
            <a:endParaRPr lang="en-US" dirty="0"/>
          </a:p>
        </p:txBody>
      </p:sp>
    </p:spTree>
    <p:extLst>
      <p:ext uri="{BB962C8B-B14F-4D97-AF65-F5344CB8AC3E}">
        <p14:creationId xmlns:p14="http://schemas.microsoft.com/office/powerpoint/2010/main" val="2804573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13" end="13"/>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Staff to Student Harassment</a:t>
            </a:r>
          </a:p>
        </p:txBody>
      </p:sp>
      <p:sp>
        <p:nvSpPr>
          <p:cNvPr id="3" name="Content Placeholder 2"/>
          <p:cNvSpPr>
            <a:spLocks noGrp="1"/>
          </p:cNvSpPr>
          <p:nvPr>
            <p:ph idx="1"/>
          </p:nvPr>
        </p:nvSpPr>
        <p:spPr>
          <a:xfrm>
            <a:off x="457200" y="1752600"/>
            <a:ext cx="8229600" cy="4800600"/>
          </a:xfrm>
        </p:spPr>
        <p:txBody>
          <a:bodyPr>
            <a:normAutofit fontScale="47500" lnSpcReduction="20000"/>
          </a:bodyPr>
          <a:lstStyle/>
          <a:p>
            <a:pPr>
              <a:buNone/>
            </a:pPr>
            <a:r>
              <a:rPr lang="en-US" sz="3800" i="1" u="sng" dirty="0"/>
              <a:t>In the Matter of Tenure of Marvin Davis, Sch. Dist. Of Asbury Park, </a:t>
            </a:r>
            <a:r>
              <a:rPr lang="en-US" sz="3800" u="sng" dirty="0"/>
              <a:t>Monmouth</a:t>
            </a:r>
            <a:r>
              <a:rPr lang="en-US" sz="3800" i="1" u="sng" dirty="0"/>
              <a:t> County</a:t>
            </a:r>
            <a:r>
              <a:rPr lang="en-US" sz="3800" u="sng" dirty="0"/>
              <a:t>  (</a:t>
            </a:r>
            <a:r>
              <a:rPr lang="en-US" sz="3800" b="1" u="sng" dirty="0"/>
              <a:t>5/15/14)</a:t>
            </a:r>
          </a:p>
          <a:p>
            <a:pPr>
              <a:buNone/>
            </a:pPr>
            <a:endParaRPr lang="en-US" sz="2800" b="1" dirty="0"/>
          </a:p>
          <a:p>
            <a:r>
              <a:rPr lang="en-US" sz="3300" dirty="0"/>
              <a:t>A parent reported that she observed the custodian touch her daughter’s hair, which caused discomfort to the child.  Upon further investigation, the School District learned that the custodian had engaged in conduct involving several students which included:  </a:t>
            </a:r>
          </a:p>
          <a:p>
            <a:pPr>
              <a:buNone/>
            </a:pPr>
            <a:endParaRPr lang="en-US" sz="3300" dirty="0"/>
          </a:p>
          <a:p>
            <a:pPr lvl="1"/>
            <a:r>
              <a:rPr lang="en-US" sz="2400" dirty="0"/>
              <a:t>pulling students’ hair so as to cause the students’ heads to bend backwards, </a:t>
            </a:r>
          </a:p>
          <a:p>
            <a:pPr lvl="1"/>
            <a:r>
              <a:rPr lang="en-US" sz="2400" dirty="0"/>
              <a:t>patting students on the back, and sneaking up on students.  </a:t>
            </a:r>
          </a:p>
          <a:p>
            <a:pPr lvl="1"/>
            <a:endParaRPr lang="en-US" sz="2400" dirty="0"/>
          </a:p>
          <a:p>
            <a:r>
              <a:rPr lang="en-US" dirty="0"/>
              <a:t>The custodian admitting to touching the students’ hair and tapping some students on the shoulder, but claimed that he was just “playing around”, that touching the students’ hair was “natural”, and that he had not intended to make any of the students uncomfortable.  </a:t>
            </a:r>
          </a:p>
          <a:p>
            <a:pPr>
              <a:buNone/>
            </a:pPr>
            <a:endParaRPr lang="en-US" dirty="0"/>
          </a:p>
          <a:p>
            <a:r>
              <a:rPr lang="en-US" dirty="0"/>
              <a:t>The custodian had been involved in similarly related incidents at two other schools, and had been counseled about inappropriate interaction with a pupil during his probationary period.</a:t>
            </a:r>
          </a:p>
          <a:p>
            <a:pPr>
              <a:buNone/>
            </a:pPr>
            <a:endParaRPr lang="en-US" dirty="0"/>
          </a:p>
          <a:p>
            <a:r>
              <a:rPr lang="en-US" dirty="0"/>
              <a:t>The Arbitrator determined that the tenured custodian engaged in conduct unbecoming a staff member that was flagrant and unjustifiable.  The custodian had clearly violated a central tenant of the School District’s fiduciary responsibility with respect to its students, had violated the trust of the students’ parents, and probably would </a:t>
            </a:r>
            <a:r>
              <a:rPr lang="en-US" u="sng" dirty="0"/>
              <a:t>not</a:t>
            </a:r>
            <a:r>
              <a:rPr lang="en-US" dirty="0"/>
              <a:t> refrain from engaging in this activity in the future.</a:t>
            </a:r>
          </a:p>
          <a:p>
            <a:pPr>
              <a:buNone/>
            </a:pPr>
            <a:endParaRPr lang="en-US" dirty="0"/>
          </a:p>
          <a:p>
            <a:pPr>
              <a:buNone/>
            </a:pPr>
            <a:endParaRPr lang="en-US" sz="2800" dirty="0"/>
          </a:p>
        </p:txBody>
      </p:sp>
      <p:sp>
        <p:nvSpPr>
          <p:cNvPr id="4" name="TextBox 3"/>
          <p:cNvSpPr txBox="1"/>
          <p:nvPr/>
        </p:nvSpPr>
        <p:spPr>
          <a:xfrm>
            <a:off x="609600" y="6324600"/>
            <a:ext cx="8382000" cy="246221"/>
          </a:xfrm>
          <a:prstGeom prst="rect">
            <a:avLst/>
          </a:prstGeom>
          <a:noFill/>
        </p:spPr>
        <p:txBody>
          <a:bodyPr wrap="square" rtlCol="0">
            <a:spAutoFit/>
          </a:bodyPr>
          <a:lstStyle/>
          <a:p>
            <a:pPr algn="ctr"/>
            <a:r>
              <a:rPr lang="en-US" sz="1000" dirty="0"/>
              <a:t> </a:t>
            </a:r>
          </a:p>
        </p:txBody>
      </p:sp>
      <p:sp>
        <p:nvSpPr>
          <p:cNvPr id="6" name="Slide Number Placeholder 5"/>
          <p:cNvSpPr>
            <a:spLocks noGrp="1"/>
          </p:cNvSpPr>
          <p:nvPr>
            <p:ph type="sldNum" sz="quarter" idx="12"/>
          </p:nvPr>
        </p:nvSpPr>
        <p:spPr/>
        <p:txBody>
          <a:bodyPr/>
          <a:lstStyle/>
          <a:p>
            <a:pPr>
              <a:defRPr/>
            </a:pPr>
            <a:fld id="{E443D2D3-79D4-425E-A51E-1C8F275C5E7B}" type="slidenum">
              <a:rPr lang="en-US" smtClean="0"/>
              <a:pPr>
                <a:defRPr/>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609600"/>
          </a:xfrm>
        </p:spPr>
        <p:txBody>
          <a:bodyPr>
            <a:normAutofit fontScale="90000"/>
          </a:bodyPr>
          <a:lstStyle/>
          <a:p>
            <a:r>
              <a:rPr lang="en-US" sz="3600" u="sng" dirty="0"/>
              <a:t>April 2022 Case on Working Partial Days</a:t>
            </a:r>
          </a:p>
        </p:txBody>
      </p:sp>
      <p:sp>
        <p:nvSpPr>
          <p:cNvPr id="3" name="Content Placeholder 2"/>
          <p:cNvSpPr>
            <a:spLocks noGrp="1"/>
          </p:cNvSpPr>
          <p:nvPr>
            <p:ph idx="1"/>
          </p:nvPr>
        </p:nvSpPr>
        <p:spPr>
          <a:xfrm>
            <a:off x="152400" y="609600"/>
            <a:ext cx="8763000" cy="5867400"/>
          </a:xfrm>
        </p:spPr>
        <p:txBody>
          <a:bodyPr>
            <a:normAutofit fontScale="40000" lnSpcReduction="20000"/>
          </a:bodyPr>
          <a:lstStyle/>
          <a:p>
            <a:pPr marL="0" indent="0">
              <a:buNone/>
            </a:pPr>
            <a:r>
              <a:rPr lang="en-US" b="1" dirty="0">
                <a:highlight>
                  <a:srgbClr val="FFFF00"/>
                </a:highlight>
              </a:rPr>
              <a:t>Johns &amp; Lopez v. Belleville SD – 4/18/22</a:t>
            </a:r>
          </a:p>
          <a:p>
            <a:r>
              <a:rPr lang="en-US" dirty="0"/>
              <a:t>Absences:</a:t>
            </a:r>
          </a:p>
          <a:p>
            <a:pPr lvl="1"/>
            <a:r>
              <a:rPr lang="en-US" dirty="0"/>
              <a:t>Failure to Report &amp; Excessive Absenteeism – 2 Night Custodians</a:t>
            </a:r>
          </a:p>
          <a:p>
            <a:pPr lvl="1"/>
            <a:r>
              <a:rPr lang="en-US" dirty="0"/>
              <a:t>Left position 1 </a:t>
            </a:r>
            <a:r>
              <a:rPr lang="en-US" dirty="0" err="1"/>
              <a:t>hr</a:t>
            </a:r>
            <a:r>
              <a:rPr lang="en-US" dirty="0"/>
              <a:t> 15 minutes early multiple times (3pm-11pm) – March 2021 (believes happened prior as well)</a:t>
            </a:r>
          </a:p>
          <a:p>
            <a:pPr lvl="1"/>
            <a:r>
              <a:rPr lang="en-US" dirty="0"/>
              <a:t>Did not seek permission to leave early</a:t>
            </a:r>
          </a:p>
          <a:p>
            <a:pPr lvl="1"/>
            <a:r>
              <a:rPr lang="en-US" dirty="0"/>
              <a:t>Teachers/Staff noted the lack of “cleanliness” of the building and other issues</a:t>
            </a:r>
          </a:p>
          <a:p>
            <a:pPr lvl="2"/>
            <a:r>
              <a:rPr lang="en-US" dirty="0"/>
              <a:t>During Covid-19 period – Additional Health Protocols / danger to staff/children</a:t>
            </a:r>
          </a:p>
          <a:p>
            <a:pPr lvl="1"/>
            <a:r>
              <a:rPr lang="en-US" dirty="0"/>
              <a:t>Pulled video and discovered leaving early frequently</a:t>
            </a:r>
          </a:p>
          <a:p>
            <a:pPr lvl="1"/>
            <a:endParaRPr lang="en-US" dirty="0"/>
          </a:p>
          <a:p>
            <a:r>
              <a:rPr lang="en-US" dirty="0"/>
              <a:t>Prior Discipline:</a:t>
            </a:r>
          </a:p>
          <a:p>
            <a:pPr lvl="1"/>
            <a:r>
              <a:rPr lang="en-US" dirty="0"/>
              <a:t>Johns – No prior Discipline</a:t>
            </a:r>
          </a:p>
          <a:p>
            <a:pPr lvl="1"/>
            <a:r>
              <a:rPr lang="en-US" dirty="0"/>
              <a:t>Lopez – Has Letters of Reprimand (2008-2014) included issues with injuries</a:t>
            </a:r>
          </a:p>
          <a:p>
            <a:pPr lvl="2"/>
            <a:r>
              <a:rPr lang="en-US" dirty="0"/>
              <a:t>17 years of service with no discipline in the last 7 years</a:t>
            </a:r>
          </a:p>
          <a:p>
            <a:pPr marL="514361" lvl="1" indent="0">
              <a:buNone/>
            </a:pPr>
            <a:endParaRPr lang="en-US" dirty="0"/>
          </a:p>
          <a:p>
            <a:r>
              <a:rPr lang="en-US" dirty="0"/>
              <a:t>Defense:</a:t>
            </a:r>
          </a:p>
          <a:p>
            <a:pPr lvl="1"/>
            <a:r>
              <a:rPr lang="en-US" dirty="0"/>
              <a:t>Claims had been told that once the work was done, they could leave early (denied)</a:t>
            </a:r>
          </a:p>
          <a:p>
            <a:pPr lvl="1"/>
            <a:r>
              <a:rPr lang="en-US" dirty="0"/>
              <a:t>They had reported to work early, so they were still completing the required hours of work</a:t>
            </a:r>
          </a:p>
          <a:p>
            <a:pPr lvl="1"/>
            <a:r>
              <a:rPr lang="en-US" dirty="0"/>
              <a:t>Fluctuation of schedules led to confusion</a:t>
            </a:r>
          </a:p>
          <a:p>
            <a:pPr lvl="1"/>
            <a:r>
              <a:rPr lang="en-US" dirty="0"/>
              <a:t>Thought that head custodian was there direct supervisor</a:t>
            </a:r>
          </a:p>
          <a:p>
            <a:pPr lvl="1"/>
            <a:r>
              <a:rPr lang="en-US" dirty="0"/>
              <a:t>Lopez &amp; Johns  remorseful</a:t>
            </a:r>
          </a:p>
          <a:p>
            <a:endParaRPr lang="en-US" dirty="0"/>
          </a:p>
          <a:p>
            <a:r>
              <a:rPr lang="en-US" b="1" i="1" u="sng" dirty="0"/>
              <a:t>Holding: </a:t>
            </a:r>
          </a:p>
          <a:p>
            <a:pPr lvl="1"/>
            <a:r>
              <a:rPr lang="en-US" dirty="0"/>
              <a:t>Received full pay for working less than required 8.5 hours</a:t>
            </a:r>
          </a:p>
          <a:p>
            <a:pPr lvl="1"/>
            <a:r>
              <a:rPr lang="en-US" dirty="0"/>
              <a:t>Claim of creating a dangerous situation for staff/students not supported by examples</a:t>
            </a:r>
          </a:p>
          <a:p>
            <a:pPr lvl="2"/>
            <a:r>
              <a:rPr lang="en-US" dirty="0"/>
              <a:t>Dust / Unclean Marker Boards does not equal a “dangerous situation”</a:t>
            </a:r>
          </a:p>
          <a:p>
            <a:pPr lvl="1"/>
            <a:r>
              <a:rPr lang="en-US" dirty="0"/>
              <a:t>Credible confusion as to who could give permission to leave early</a:t>
            </a:r>
          </a:p>
          <a:p>
            <a:pPr lvl="1"/>
            <a:r>
              <a:rPr lang="en-US" dirty="0"/>
              <a:t>Demonstrated a lack of judgment</a:t>
            </a:r>
          </a:p>
          <a:p>
            <a:pPr lvl="1"/>
            <a:r>
              <a:rPr lang="en-US" dirty="0"/>
              <a:t>Reinstate w/o Back Pay</a:t>
            </a:r>
          </a:p>
          <a:p>
            <a:pPr lvl="1"/>
            <a:r>
              <a:rPr lang="en-US" dirty="0">
                <a:solidFill>
                  <a:srgbClr val="FF0000"/>
                </a:solidFill>
              </a:rPr>
              <a:t>Termination Time Converts to Unpaid Suspensions</a:t>
            </a:r>
          </a:p>
        </p:txBody>
      </p:sp>
      <p:sp>
        <p:nvSpPr>
          <p:cNvPr id="7" name="Slide Number Placeholder 6"/>
          <p:cNvSpPr>
            <a:spLocks noGrp="1"/>
          </p:cNvSpPr>
          <p:nvPr>
            <p:ph type="sldNum" sz="quarter" idx="11"/>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66AB8EC3-70AD-4CFB-AE4F-3F359721CA65}" type="slidenum">
              <a:rPr lang="en-US" smtClean="0"/>
              <a:pPr>
                <a:defRPr/>
              </a:pPr>
              <a:t>19</a:t>
            </a:fld>
            <a:endParaRPr lang="en-US" dirty="0"/>
          </a:p>
        </p:txBody>
      </p:sp>
    </p:spTree>
    <p:extLst>
      <p:ext uri="{BB962C8B-B14F-4D97-AF65-F5344CB8AC3E}">
        <p14:creationId xmlns:p14="http://schemas.microsoft.com/office/powerpoint/2010/main" val="3847218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DISCLAIMER</a:t>
            </a:r>
          </a:p>
        </p:txBody>
      </p:sp>
      <p:sp>
        <p:nvSpPr>
          <p:cNvPr id="3" name="Content Placeholder 2"/>
          <p:cNvSpPr>
            <a:spLocks noGrp="1"/>
          </p:cNvSpPr>
          <p:nvPr>
            <p:ph idx="1"/>
          </p:nvPr>
        </p:nvSpPr>
        <p:spPr/>
        <p:txBody>
          <a:bodyPr/>
          <a:lstStyle/>
          <a:p>
            <a:pPr marL="0" indent="0" algn="ctr">
              <a:buNone/>
            </a:pPr>
            <a:r>
              <a:rPr lang="en-US" sz="2200" dirty="0"/>
              <a:t>This presentation is intended as a summary of law only and is not meant as legal advice. Please consult your attorney to obtain legal advice.</a:t>
            </a:r>
          </a:p>
          <a:p>
            <a:pPr marL="0" indent="0" algn="ctr">
              <a:buNone/>
            </a:pPr>
            <a:endParaRPr lang="en-US" sz="2200" dirty="0"/>
          </a:p>
          <a:p>
            <a:pPr marL="0" indent="0" algn="ctr">
              <a:buNone/>
            </a:pPr>
            <a:endParaRPr lang="en-US" sz="2200" dirty="0"/>
          </a:p>
          <a:p>
            <a:pPr marL="0" indent="0" algn="ctr">
              <a:buNone/>
            </a:pPr>
            <a:endParaRPr lang="en-US" sz="2200" dirty="0"/>
          </a:p>
          <a:p>
            <a:pPr marL="0" indent="0" algn="ctr">
              <a:buNone/>
            </a:pPr>
            <a:endParaRPr lang="en-US" sz="2200" dirty="0"/>
          </a:p>
          <a:p>
            <a:pPr marL="0" indent="0" algn="ctr">
              <a:buNone/>
            </a:pPr>
            <a:r>
              <a:rPr lang="en-US" sz="2000" dirty="0"/>
              <a:t>Participants are authorized to use the LEGAL ONE materials provided in this training to offer turnkey training within the respective participant's school district or place of employment, provided that participants provide proper credit to LEGAL ONE for having developed said materials and further provided that such turnkey training is offered at no charge.</a:t>
            </a:r>
          </a:p>
          <a:p>
            <a:pPr marL="0" indent="0" algn="ctr">
              <a:buNone/>
            </a:pPr>
            <a:endParaRPr lang="en-US" sz="2200" dirty="0"/>
          </a:p>
        </p:txBody>
      </p:sp>
      <p:sp>
        <p:nvSpPr>
          <p:cNvPr id="4" name="Slide Number Placeholder 3">
            <a:extLst>
              <a:ext uri="{FF2B5EF4-FFF2-40B4-BE49-F238E27FC236}">
                <a16:creationId xmlns:a16="http://schemas.microsoft.com/office/drawing/2014/main" id="{94191B65-4F19-DB4D-AB0C-8EFAA9351167}"/>
              </a:ext>
            </a:extLst>
          </p:cNvPr>
          <p:cNvSpPr>
            <a:spLocks noGrp="1"/>
          </p:cNvSpPr>
          <p:nvPr>
            <p:ph type="sldNum" sz="quarter" idx="12"/>
          </p:nvPr>
        </p:nvSpPr>
        <p:spPr/>
        <p:txBody>
          <a:bodyPr/>
          <a:lstStyle/>
          <a:p>
            <a:pPr defTabSz="457189">
              <a:defRPr/>
            </a:pPr>
            <a:fld id="{E443D2D3-79D4-425E-A51E-1C8F275C5E7B}" type="slidenum">
              <a:rPr lang="en-US">
                <a:solidFill>
                  <a:prstClr val="black">
                    <a:lumMod val="50000"/>
                    <a:lumOff val="50000"/>
                  </a:prstClr>
                </a:solidFill>
                <a:latin typeface="Calibri"/>
              </a:rPr>
              <a:pPr defTabSz="457189">
                <a:defRPr/>
              </a:pPr>
              <a:t>2</a:t>
            </a:fld>
            <a:endParaRPr lang="en-US" dirty="0">
              <a:solidFill>
                <a:prstClr val="black">
                  <a:lumMod val="50000"/>
                  <a:lumOff val="50000"/>
                </a:prstClr>
              </a:solidFill>
              <a:latin typeface="Calibri"/>
            </a:endParaRPr>
          </a:p>
        </p:txBody>
      </p:sp>
      <p:pic>
        <p:nvPicPr>
          <p:cNvPr id="1026" name="Picture 2" descr="C:\Users\tmoore\AppData\Local\Microsoft\Windows\Temporary Internet Files\Content.IE5\8YGQJA2R\MC900318880[2].wmf"/>
          <p:cNvPicPr>
            <a:picLocks noChangeAspect="1" noChangeArrowheads="1"/>
          </p:cNvPicPr>
          <p:nvPr/>
        </p:nvPicPr>
        <p:blipFill>
          <a:blip r:embed="rId2" cstate="print"/>
          <a:srcRect/>
          <a:stretch>
            <a:fillRect/>
          </a:stretch>
        </p:blipFill>
        <p:spPr bwMode="auto">
          <a:xfrm>
            <a:off x="3931920" y="2959895"/>
            <a:ext cx="1280160" cy="1121664"/>
          </a:xfrm>
          <a:prstGeom prst="rect">
            <a:avLst/>
          </a:prstGeom>
          <a:noFill/>
        </p:spPr>
      </p:pic>
    </p:spTree>
    <p:extLst>
      <p:ext uri="{BB962C8B-B14F-4D97-AF65-F5344CB8AC3E}">
        <p14:creationId xmlns:p14="http://schemas.microsoft.com/office/powerpoint/2010/main" val="12994380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3600" u="sng" dirty="0"/>
              <a:t>Tenure Case Comparison – Alcohol Issues</a:t>
            </a:r>
          </a:p>
        </p:txBody>
      </p:sp>
      <p:sp>
        <p:nvSpPr>
          <p:cNvPr id="3" name="Content Placeholder 2"/>
          <p:cNvSpPr>
            <a:spLocks noGrp="1"/>
          </p:cNvSpPr>
          <p:nvPr>
            <p:ph idx="1"/>
          </p:nvPr>
        </p:nvSpPr>
        <p:spPr>
          <a:xfrm>
            <a:off x="304800" y="1066800"/>
            <a:ext cx="8534400" cy="5059363"/>
          </a:xfrm>
        </p:spPr>
        <p:txBody>
          <a:bodyPr>
            <a:normAutofit lnSpcReduction="10000"/>
          </a:bodyPr>
          <a:lstStyle/>
          <a:p>
            <a:r>
              <a:rPr lang="en-US" sz="1800" b="1" i="1" dirty="0"/>
              <a:t>Monaco v. East Hanover Township SD - 12/1/14</a:t>
            </a:r>
          </a:p>
          <a:p>
            <a:pPr lvl="1"/>
            <a:r>
              <a:rPr lang="en-US" sz="2000" dirty="0"/>
              <a:t>Tenured teacher arrested for Drunk Driving in the town in which she taught</a:t>
            </a:r>
          </a:p>
          <a:p>
            <a:pPr lvl="1"/>
            <a:r>
              <a:rPr lang="en-US" sz="2000" dirty="0"/>
              <a:t>While being arrested, she told police that they couldn’t arrest her because she was a teacher in the town and was “friends” with the Mayor.</a:t>
            </a:r>
          </a:p>
          <a:p>
            <a:pPr lvl="1"/>
            <a:r>
              <a:rPr lang="en-US" sz="2000" dirty="0"/>
              <a:t>Refused to admit that she had been “in the wrong” (this was her second DUI)</a:t>
            </a:r>
          </a:p>
          <a:p>
            <a:pPr lvl="1"/>
            <a:r>
              <a:rPr lang="en-US" sz="2000" dirty="0"/>
              <a:t>Tenure charges granted – Teacher terminated.</a:t>
            </a:r>
          </a:p>
          <a:p>
            <a:endParaRPr lang="en-US" sz="2000" i="1" u="sng" dirty="0"/>
          </a:p>
          <a:p>
            <a:r>
              <a:rPr lang="en-US" sz="2000" b="1" i="1" dirty="0"/>
              <a:t>Zepralka v. Greater Egg Harbor Regional High Sch. Dist. BOE - </a:t>
            </a:r>
            <a:r>
              <a:rPr lang="en-US" sz="2000" b="1" dirty="0"/>
              <a:t> 9/4/15</a:t>
            </a:r>
          </a:p>
          <a:p>
            <a:pPr lvl="1"/>
            <a:r>
              <a:rPr lang="en-US" sz="1600" dirty="0"/>
              <a:t>Tenured 19 year secretary, with no prior disciplinary record, caught consuming alcohol on school property, during school hours</a:t>
            </a:r>
          </a:p>
          <a:p>
            <a:pPr lvl="1"/>
            <a:r>
              <a:rPr lang="en-US" sz="1600" dirty="0"/>
              <a:t>Secretary admitted she had a problem and checked herself into Rehab.</a:t>
            </a:r>
          </a:p>
          <a:p>
            <a:pPr lvl="1"/>
            <a:r>
              <a:rPr lang="en-US" sz="1600" dirty="0"/>
              <a:t>Secretary completed Rehab program and was medically cleared to return to work.</a:t>
            </a:r>
          </a:p>
          <a:p>
            <a:pPr lvl="1"/>
            <a:r>
              <a:rPr lang="en-US" sz="1600" dirty="0"/>
              <a:t>SD had a Zero Tolerance Policy – said that she could not RTW and filed CU Tenure Charges seeking Dismissal</a:t>
            </a:r>
          </a:p>
          <a:p>
            <a:pPr lvl="1"/>
            <a:r>
              <a:rPr lang="en-US" sz="1600" dirty="0"/>
              <a:t>Secretary was allowed to RTW with a “Last Chance Agreement”.</a:t>
            </a:r>
          </a:p>
        </p:txBody>
      </p:sp>
      <p:sp>
        <p:nvSpPr>
          <p:cNvPr id="7" name="Slide Number Placeholder 6"/>
          <p:cNvSpPr>
            <a:spLocks noGrp="1"/>
          </p:cNvSpPr>
          <p:nvPr>
            <p:ph type="sldNum" sz="quarter" idx="11"/>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66AB8EC3-70AD-4CFB-AE4F-3F359721CA65}" type="slidenum">
              <a:rPr lang="en-US" smtClean="0"/>
              <a:pPr>
                <a:defRPr/>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u="sng" dirty="0"/>
              <a:t>Interactive Process Critical</a:t>
            </a:r>
          </a:p>
        </p:txBody>
      </p:sp>
      <p:sp>
        <p:nvSpPr>
          <p:cNvPr id="2" name="Content Placeholder 1"/>
          <p:cNvSpPr>
            <a:spLocks noGrp="1"/>
          </p:cNvSpPr>
          <p:nvPr>
            <p:ph idx="1"/>
          </p:nvPr>
        </p:nvSpPr>
        <p:spPr/>
        <p:txBody>
          <a:bodyPr>
            <a:normAutofit fontScale="85000" lnSpcReduction="20000"/>
          </a:bodyPr>
          <a:lstStyle/>
          <a:p>
            <a:pPr>
              <a:buNone/>
            </a:pPr>
            <a:r>
              <a:rPr lang="en-US" u="sng" dirty="0"/>
              <a:t>Taylor v. Phoenixville Sch. Dist</a:t>
            </a:r>
            <a:r>
              <a:rPr lang="en-US" dirty="0"/>
              <a:t>., 184 F. 3d 296 (3</a:t>
            </a:r>
            <a:r>
              <a:rPr lang="en-US" baseline="30000" dirty="0"/>
              <a:t>rd</a:t>
            </a:r>
            <a:r>
              <a:rPr lang="en-US" dirty="0"/>
              <a:t> Cir. 1999)</a:t>
            </a:r>
          </a:p>
          <a:p>
            <a:r>
              <a:rPr lang="en-US" dirty="0"/>
              <a:t>No need for “magic words” to put employer on notice</a:t>
            </a:r>
          </a:p>
          <a:p>
            <a:r>
              <a:rPr lang="en-US" dirty="0"/>
              <a:t>Secretary served for 20 years, glowing evaluations</a:t>
            </a:r>
          </a:p>
          <a:p>
            <a:r>
              <a:rPr lang="en-US" dirty="0"/>
              <a:t>Hospitalized and diagnosed with bipolar disorder</a:t>
            </a:r>
          </a:p>
          <a:p>
            <a:r>
              <a:rPr lang="en-US" dirty="0"/>
              <a:t>Brought suit under ADA</a:t>
            </a:r>
          </a:p>
          <a:p>
            <a:r>
              <a:rPr lang="en-US" dirty="0"/>
              <a:t>Court reversed summary judgment for district, held district was on notice and had not engaged in meaningful “interactive process”</a:t>
            </a:r>
          </a:p>
          <a:p>
            <a:pPr lvl="1"/>
            <a:r>
              <a:rPr lang="en-US" dirty="0"/>
              <a:t>Learn precise nature of disability</a:t>
            </a:r>
          </a:p>
          <a:p>
            <a:pPr lvl="1"/>
            <a:r>
              <a:rPr lang="en-US" dirty="0"/>
              <a:t>Discuss potential accommodations</a:t>
            </a:r>
          </a:p>
        </p:txBody>
      </p:sp>
      <p:sp>
        <p:nvSpPr>
          <p:cNvPr id="7" name="Slide Number Placeholder 6"/>
          <p:cNvSpPr>
            <a:spLocks noGrp="1"/>
          </p:cNvSpPr>
          <p:nvPr>
            <p:ph type="sldNum" sz="quarter" idx="11"/>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66AB8EC3-70AD-4CFB-AE4F-3F359721CA65}" type="slidenum">
              <a:rPr lang="en-US" smtClean="0"/>
              <a:pPr>
                <a:defRPr/>
              </a:pPr>
              <a:t>21</a:t>
            </a:fld>
            <a:endParaRPr lang="en-US" dirty="0"/>
          </a:p>
        </p:txBody>
      </p:sp>
    </p:spTree>
    <p:extLst>
      <p:ext uri="{BB962C8B-B14F-4D97-AF65-F5344CB8AC3E}">
        <p14:creationId xmlns:p14="http://schemas.microsoft.com/office/powerpoint/2010/main" val="8580665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8B6B1-FE37-87C3-7549-642538032FA9}"/>
              </a:ext>
            </a:extLst>
          </p:cNvPr>
          <p:cNvSpPr>
            <a:spLocks noGrp="1"/>
          </p:cNvSpPr>
          <p:nvPr>
            <p:ph type="title"/>
          </p:nvPr>
        </p:nvSpPr>
        <p:spPr/>
        <p:txBody>
          <a:bodyPr/>
          <a:lstStyle/>
          <a:p>
            <a:r>
              <a:rPr lang="en-US" dirty="0"/>
              <a:t>Sick leave expansion</a:t>
            </a:r>
          </a:p>
        </p:txBody>
      </p:sp>
    </p:spTree>
    <p:extLst>
      <p:ext uri="{BB962C8B-B14F-4D97-AF65-F5344CB8AC3E}">
        <p14:creationId xmlns:p14="http://schemas.microsoft.com/office/powerpoint/2010/main" val="2453467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00E14-4CED-53D4-F48D-7010D5170F69}"/>
              </a:ext>
            </a:extLst>
          </p:cNvPr>
          <p:cNvSpPr>
            <a:spLocks noGrp="1"/>
          </p:cNvSpPr>
          <p:nvPr>
            <p:ph type="title"/>
          </p:nvPr>
        </p:nvSpPr>
        <p:spPr/>
        <p:txBody>
          <a:bodyPr>
            <a:normAutofit fontScale="90000"/>
          </a:bodyPr>
          <a:lstStyle/>
          <a:p>
            <a:r>
              <a:rPr lang="en-US" dirty="0"/>
              <a:t>P.L. 2023, c. 95 </a:t>
            </a:r>
            <a:br>
              <a:rPr lang="en-US" dirty="0"/>
            </a:br>
            <a:r>
              <a:rPr lang="en-US" dirty="0"/>
              <a:t>Permitted Sick Leave Uses</a:t>
            </a:r>
          </a:p>
        </p:txBody>
      </p:sp>
      <p:sp>
        <p:nvSpPr>
          <p:cNvPr id="3" name="Content Placeholder 2">
            <a:extLst>
              <a:ext uri="{FF2B5EF4-FFF2-40B4-BE49-F238E27FC236}">
                <a16:creationId xmlns:a16="http://schemas.microsoft.com/office/drawing/2014/main" id="{45D5695A-2538-E190-1A43-8BB27933E151}"/>
              </a:ext>
            </a:extLst>
          </p:cNvPr>
          <p:cNvSpPr>
            <a:spLocks noGrp="1"/>
          </p:cNvSpPr>
          <p:nvPr>
            <p:ph idx="1"/>
          </p:nvPr>
        </p:nvSpPr>
        <p:spPr/>
        <p:txBody>
          <a:bodyPr>
            <a:normAutofit fontScale="92500" lnSpcReduction="20000"/>
          </a:bodyPr>
          <a:lstStyle/>
          <a:p>
            <a:r>
              <a:rPr lang="en-US" dirty="0"/>
              <a:t>(1) the employee is personally ill or injured; </a:t>
            </a:r>
          </a:p>
          <a:p>
            <a:r>
              <a:rPr lang="en-US" dirty="0"/>
              <a:t>(2) for diagnosis, care, or treatment of, or recovery from, an employee's mental or physical illness, injury or other adverse health condition, or for preventive medical care for the employee; </a:t>
            </a:r>
          </a:p>
          <a:p>
            <a:r>
              <a:rPr lang="en-US" dirty="0"/>
              <a:t>(3) for the employee to aid or care for a family member of the employee during diagnosis, care, or treatment of, or recovery from, the family member's mental or physical illness, injury or other adverse health condition, or during preventive medical care for the family member;</a:t>
            </a:r>
          </a:p>
        </p:txBody>
      </p:sp>
      <p:sp>
        <p:nvSpPr>
          <p:cNvPr id="4" name="Slide Number Placeholder 3">
            <a:extLst>
              <a:ext uri="{FF2B5EF4-FFF2-40B4-BE49-F238E27FC236}">
                <a16:creationId xmlns:a16="http://schemas.microsoft.com/office/drawing/2014/main" id="{D0D1C2B2-313E-3CE2-4FA8-1C9E2C839C9C}"/>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23</a:t>
            </a:fld>
            <a:endParaRPr lang="en-US" dirty="0">
              <a:solidFill>
                <a:prstClr val="black">
                  <a:tint val="75000"/>
                </a:prstClr>
              </a:solidFill>
            </a:endParaRPr>
          </a:p>
        </p:txBody>
      </p:sp>
    </p:spTree>
    <p:extLst>
      <p:ext uri="{BB962C8B-B14F-4D97-AF65-F5344CB8AC3E}">
        <p14:creationId xmlns:p14="http://schemas.microsoft.com/office/powerpoint/2010/main" val="30844447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75CA5-B199-4A90-0FD7-DEF67A17F038}"/>
              </a:ext>
            </a:extLst>
          </p:cNvPr>
          <p:cNvSpPr>
            <a:spLocks noGrp="1"/>
          </p:cNvSpPr>
          <p:nvPr>
            <p:ph type="title"/>
          </p:nvPr>
        </p:nvSpPr>
        <p:spPr/>
        <p:txBody>
          <a:bodyPr/>
          <a:lstStyle/>
          <a:p>
            <a:r>
              <a:rPr lang="en-US" dirty="0"/>
              <a:t>Permitted Sick Leave Uses</a:t>
            </a:r>
          </a:p>
        </p:txBody>
      </p:sp>
      <p:sp>
        <p:nvSpPr>
          <p:cNvPr id="3" name="Content Placeholder 2">
            <a:extLst>
              <a:ext uri="{FF2B5EF4-FFF2-40B4-BE49-F238E27FC236}">
                <a16:creationId xmlns:a16="http://schemas.microsoft.com/office/drawing/2014/main" id="{4CCD162B-184B-4BE3-A512-B94B32EEA477}"/>
              </a:ext>
            </a:extLst>
          </p:cNvPr>
          <p:cNvSpPr>
            <a:spLocks noGrp="1"/>
          </p:cNvSpPr>
          <p:nvPr>
            <p:ph idx="1"/>
          </p:nvPr>
        </p:nvSpPr>
        <p:spPr/>
        <p:txBody>
          <a:bodyPr>
            <a:normAutofit fontScale="70000" lnSpcReduction="20000"/>
          </a:bodyPr>
          <a:lstStyle/>
          <a:p>
            <a:r>
              <a:rPr lang="en-US" dirty="0"/>
              <a:t>(4) absence necessary due to circumstances resulting from the employee, or a family member of the employee, being a victim of domestic or sexual violence, if the leave is to allow the employee to obtain for the employee or the family member: </a:t>
            </a:r>
          </a:p>
          <a:p>
            <a:pPr lvl="1"/>
            <a:r>
              <a:rPr lang="en-US" dirty="0"/>
              <a:t>(a) medical attention needed to recover from physical or psychological injury or disability caused by domestic or sexual violence; </a:t>
            </a:r>
          </a:p>
          <a:p>
            <a:pPr lvl="1"/>
            <a:r>
              <a:rPr lang="en-US" dirty="0"/>
              <a:t>(b) services from a designated domestic violence agency or other victim services organization; </a:t>
            </a:r>
          </a:p>
          <a:p>
            <a:pPr lvl="1"/>
            <a:r>
              <a:rPr lang="en-US" dirty="0"/>
              <a:t>(c) psychological or other counseling; </a:t>
            </a:r>
          </a:p>
          <a:p>
            <a:pPr lvl="1"/>
            <a:r>
              <a:rPr lang="en-US" dirty="0"/>
              <a:t>(d) relocation; or </a:t>
            </a:r>
          </a:p>
          <a:p>
            <a:pPr lvl="1"/>
            <a:r>
              <a:rPr lang="en-US" dirty="0"/>
              <a:t>(e) legal services, including obtaining a restraining order or preparing for, or participating in, any civil or criminal legal proceeding related to the domestic or sexual violence;</a:t>
            </a:r>
          </a:p>
        </p:txBody>
      </p:sp>
      <p:sp>
        <p:nvSpPr>
          <p:cNvPr id="4" name="Slide Number Placeholder 3">
            <a:extLst>
              <a:ext uri="{FF2B5EF4-FFF2-40B4-BE49-F238E27FC236}">
                <a16:creationId xmlns:a16="http://schemas.microsoft.com/office/drawing/2014/main" id="{4569DAED-C45A-9123-F1DB-D81F9D5A8CDE}"/>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24</a:t>
            </a:fld>
            <a:endParaRPr lang="en-US" dirty="0">
              <a:solidFill>
                <a:prstClr val="black">
                  <a:tint val="75000"/>
                </a:prstClr>
              </a:solidFill>
            </a:endParaRPr>
          </a:p>
        </p:txBody>
      </p:sp>
    </p:spTree>
    <p:extLst>
      <p:ext uri="{BB962C8B-B14F-4D97-AF65-F5344CB8AC3E}">
        <p14:creationId xmlns:p14="http://schemas.microsoft.com/office/powerpoint/2010/main" val="20119010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6B520-43FB-78BB-D311-59DC53A6EADB}"/>
              </a:ext>
            </a:extLst>
          </p:cNvPr>
          <p:cNvSpPr>
            <a:spLocks noGrp="1"/>
          </p:cNvSpPr>
          <p:nvPr>
            <p:ph type="title"/>
          </p:nvPr>
        </p:nvSpPr>
        <p:spPr/>
        <p:txBody>
          <a:bodyPr/>
          <a:lstStyle/>
          <a:p>
            <a:r>
              <a:rPr lang="en-US" dirty="0"/>
              <a:t>Permitted Sick Leave Uses</a:t>
            </a:r>
          </a:p>
        </p:txBody>
      </p:sp>
      <p:sp>
        <p:nvSpPr>
          <p:cNvPr id="3" name="Content Placeholder 2">
            <a:extLst>
              <a:ext uri="{FF2B5EF4-FFF2-40B4-BE49-F238E27FC236}">
                <a16:creationId xmlns:a16="http://schemas.microsoft.com/office/drawing/2014/main" id="{4BE75C04-9CE4-F6B3-9505-9B28BDE77946}"/>
              </a:ext>
            </a:extLst>
          </p:cNvPr>
          <p:cNvSpPr>
            <a:spLocks noGrp="1"/>
          </p:cNvSpPr>
          <p:nvPr>
            <p:ph idx="1"/>
          </p:nvPr>
        </p:nvSpPr>
        <p:spPr/>
        <p:txBody>
          <a:bodyPr>
            <a:normAutofit fontScale="77500" lnSpcReduction="20000"/>
          </a:bodyPr>
          <a:lstStyle/>
          <a:p>
            <a:r>
              <a:rPr lang="en-US" dirty="0"/>
              <a:t>(5) the death of a family member for up to seven days;</a:t>
            </a:r>
          </a:p>
          <a:p>
            <a:r>
              <a:rPr lang="en-US" dirty="0"/>
              <a:t>(6) to attend a child’s school-related conference, meeting, function or other event requested or required by a school administrator, teacher, or other professional staff member responsible for the child's education, or to attend a meeting regarding care provided to the child in connection with the child's health conditions or disability; </a:t>
            </a:r>
          </a:p>
          <a:p>
            <a:r>
              <a:rPr lang="en-US" dirty="0"/>
              <a:t>(7) the school or place of care of a child of the employee is closed by order of a public official or because of a state of emergency declared by the Governor, due to an epidemic or other public health emergency; </a:t>
            </a:r>
          </a:p>
        </p:txBody>
      </p:sp>
      <p:sp>
        <p:nvSpPr>
          <p:cNvPr id="4" name="Slide Number Placeholder 3">
            <a:extLst>
              <a:ext uri="{FF2B5EF4-FFF2-40B4-BE49-F238E27FC236}">
                <a16:creationId xmlns:a16="http://schemas.microsoft.com/office/drawing/2014/main" id="{C4AE01D8-B289-C02D-E096-9AACA8995255}"/>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25</a:t>
            </a:fld>
            <a:endParaRPr lang="en-US" dirty="0">
              <a:solidFill>
                <a:prstClr val="black">
                  <a:tint val="75000"/>
                </a:prstClr>
              </a:solidFill>
            </a:endParaRPr>
          </a:p>
        </p:txBody>
      </p:sp>
    </p:spTree>
    <p:extLst>
      <p:ext uri="{BB962C8B-B14F-4D97-AF65-F5344CB8AC3E}">
        <p14:creationId xmlns:p14="http://schemas.microsoft.com/office/powerpoint/2010/main" val="26386168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F4220-6766-A979-727E-0E559F80DF33}"/>
              </a:ext>
            </a:extLst>
          </p:cNvPr>
          <p:cNvSpPr>
            <a:spLocks noGrp="1"/>
          </p:cNvSpPr>
          <p:nvPr>
            <p:ph type="title"/>
          </p:nvPr>
        </p:nvSpPr>
        <p:spPr/>
        <p:txBody>
          <a:bodyPr/>
          <a:lstStyle/>
          <a:p>
            <a:r>
              <a:rPr lang="en-US" dirty="0"/>
              <a:t>Permitted Sick Leave Uses</a:t>
            </a:r>
          </a:p>
        </p:txBody>
      </p:sp>
      <p:sp>
        <p:nvSpPr>
          <p:cNvPr id="3" name="Content Placeholder 2">
            <a:extLst>
              <a:ext uri="{FF2B5EF4-FFF2-40B4-BE49-F238E27FC236}">
                <a16:creationId xmlns:a16="http://schemas.microsoft.com/office/drawing/2014/main" id="{C914E440-C926-4EEE-7A7B-BE1038A5F234}"/>
              </a:ext>
            </a:extLst>
          </p:cNvPr>
          <p:cNvSpPr>
            <a:spLocks noGrp="1"/>
          </p:cNvSpPr>
          <p:nvPr>
            <p:ph idx="1"/>
          </p:nvPr>
        </p:nvSpPr>
        <p:spPr/>
        <p:txBody>
          <a:bodyPr/>
          <a:lstStyle/>
          <a:p>
            <a:r>
              <a:rPr lang="en-US" dirty="0"/>
              <a:t>(8) the employee has been exposed to a contagious disease or is quarantined for the disease in the employee’s immediate household.</a:t>
            </a:r>
          </a:p>
        </p:txBody>
      </p:sp>
      <p:sp>
        <p:nvSpPr>
          <p:cNvPr id="4" name="Slide Number Placeholder 3">
            <a:extLst>
              <a:ext uri="{FF2B5EF4-FFF2-40B4-BE49-F238E27FC236}">
                <a16:creationId xmlns:a16="http://schemas.microsoft.com/office/drawing/2014/main" id="{6DE442F9-8026-C3AB-0514-90427E968CEB}"/>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26</a:t>
            </a:fld>
            <a:endParaRPr lang="en-US" dirty="0">
              <a:solidFill>
                <a:prstClr val="black">
                  <a:tint val="75000"/>
                </a:prstClr>
              </a:solidFill>
            </a:endParaRPr>
          </a:p>
        </p:txBody>
      </p:sp>
    </p:spTree>
    <p:extLst>
      <p:ext uri="{BB962C8B-B14F-4D97-AF65-F5344CB8AC3E}">
        <p14:creationId xmlns:p14="http://schemas.microsoft.com/office/powerpoint/2010/main" val="36149158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EEADC-9029-4A23-39A7-E97D8B3A1007}"/>
              </a:ext>
            </a:extLst>
          </p:cNvPr>
          <p:cNvSpPr>
            <a:spLocks noGrp="1"/>
          </p:cNvSpPr>
          <p:nvPr>
            <p:ph type="title"/>
          </p:nvPr>
        </p:nvSpPr>
        <p:spPr/>
        <p:txBody>
          <a:bodyPr/>
          <a:lstStyle/>
          <a:p>
            <a:r>
              <a:rPr lang="en-US" dirty="0"/>
              <a:t>Liberal Construction</a:t>
            </a:r>
          </a:p>
        </p:txBody>
      </p:sp>
      <p:sp>
        <p:nvSpPr>
          <p:cNvPr id="3" name="Content Placeholder 2">
            <a:extLst>
              <a:ext uri="{FF2B5EF4-FFF2-40B4-BE49-F238E27FC236}">
                <a16:creationId xmlns:a16="http://schemas.microsoft.com/office/drawing/2014/main" id="{216F56AA-0399-3132-4969-D75AD0D64086}"/>
              </a:ext>
            </a:extLst>
          </p:cNvPr>
          <p:cNvSpPr>
            <a:spLocks noGrp="1"/>
          </p:cNvSpPr>
          <p:nvPr>
            <p:ph idx="1"/>
          </p:nvPr>
        </p:nvSpPr>
        <p:spPr/>
        <p:txBody>
          <a:bodyPr>
            <a:normAutofit/>
          </a:bodyPr>
          <a:lstStyle/>
          <a:p>
            <a:r>
              <a:rPr lang="en-US" dirty="0"/>
              <a:t>New law is intended to expand uses of sick leave, will be liberally construed</a:t>
            </a:r>
          </a:p>
          <a:p>
            <a:r>
              <a:rPr lang="en-US" dirty="0"/>
              <a:t>In addition to any existing benefits</a:t>
            </a:r>
          </a:p>
          <a:p>
            <a:r>
              <a:rPr lang="en-US" dirty="0"/>
              <a:t>Cannot mandate concurrent use with other leaves unless agreed upon with collective bargaining unit</a:t>
            </a:r>
          </a:p>
          <a:p>
            <a:endParaRPr lang="en-US" dirty="0"/>
          </a:p>
        </p:txBody>
      </p:sp>
      <p:sp>
        <p:nvSpPr>
          <p:cNvPr id="4" name="Slide Number Placeholder 3">
            <a:extLst>
              <a:ext uri="{FF2B5EF4-FFF2-40B4-BE49-F238E27FC236}">
                <a16:creationId xmlns:a16="http://schemas.microsoft.com/office/drawing/2014/main" id="{C975BE0D-FF0C-1862-60B4-9A7A72589C11}"/>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27</a:t>
            </a:fld>
            <a:endParaRPr lang="en-US" dirty="0">
              <a:solidFill>
                <a:prstClr val="black">
                  <a:tint val="75000"/>
                </a:prstClr>
              </a:solidFill>
            </a:endParaRPr>
          </a:p>
        </p:txBody>
      </p:sp>
    </p:spTree>
    <p:extLst>
      <p:ext uri="{BB962C8B-B14F-4D97-AF65-F5344CB8AC3E}">
        <p14:creationId xmlns:p14="http://schemas.microsoft.com/office/powerpoint/2010/main" val="6900124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751" y="274638"/>
            <a:ext cx="9237834" cy="792162"/>
          </a:xfrm>
        </p:spPr>
        <p:txBody>
          <a:bodyPr>
            <a:noAutofit/>
          </a:bodyPr>
          <a:lstStyle/>
          <a:p>
            <a:r>
              <a:rPr lang="en-US" sz="3200" u="sng" dirty="0"/>
              <a:t>Excessive </a:t>
            </a:r>
            <a:r>
              <a:rPr lang="en-US" sz="3200" dirty="0"/>
              <a:t>Absenteeism Assessment</a:t>
            </a:r>
            <a:r>
              <a:rPr lang="en-US" sz="3200" u="sng" dirty="0"/>
              <a:t> Criteria</a:t>
            </a:r>
            <a:endParaRPr lang="en-US" sz="3200" u="sng" dirty="0">
              <a:cs typeface="Calibri"/>
            </a:endParaRPr>
          </a:p>
        </p:txBody>
      </p:sp>
      <p:sp>
        <p:nvSpPr>
          <p:cNvPr id="3" name="Content Placeholder 2"/>
          <p:cNvSpPr>
            <a:spLocks noGrp="1"/>
          </p:cNvSpPr>
          <p:nvPr>
            <p:ph idx="1"/>
          </p:nvPr>
        </p:nvSpPr>
        <p:spPr>
          <a:xfrm>
            <a:off x="457200" y="1371600"/>
            <a:ext cx="8229600" cy="5105400"/>
          </a:xfrm>
        </p:spPr>
        <p:txBody>
          <a:bodyPr>
            <a:normAutofit fontScale="70000" lnSpcReduction="20000"/>
          </a:bodyPr>
          <a:lstStyle/>
          <a:p>
            <a:pPr>
              <a:buNone/>
            </a:pPr>
            <a:r>
              <a:rPr lang="en-US" dirty="0"/>
              <a:t>Excessive absenteeism / tardiness is actionable, even if the absences are "justified".  There are 3 elements that must be satisfied to warrant termination in an absenteeism case:</a:t>
            </a:r>
          </a:p>
          <a:p>
            <a:pPr>
              <a:buNone/>
            </a:pPr>
            <a:r>
              <a:rPr lang="en-US" dirty="0"/>
              <a:t> </a:t>
            </a:r>
          </a:p>
          <a:p>
            <a:pPr lvl="1">
              <a:buNone/>
            </a:pPr>
            <a:r>
              <a:rPr lang="en-US" dirty="0"/>
              <a:t>1.  The particular circumstances of the absences and not merely the number of absences;</a:t>
            </a:r>
          </a:p>
          <a:p>
            <a:pPr>
              <a:buNone/>
            </a:pPr>
            <a:r>
              <a:rPr lang="en-US" dirty="0"/>
              <a:t> </a:t>
            </a:r>
          </a:p>
          <a:p>
            <a:pPr lvl="1">
              <a:buNone/>
            </a:pPr>
            <a:r>
              <a:rPr lang="en-US" dirty="0"/>
              <a:t>2.  The impact that the absences had on the continuity of instruction during the period of time the absences occurred, not merely after the fact (i.e. - show how the staff member’s excessive absenteeism has negatively affected the school and/or students); and</a:t>
            </a:r>
          </a:p>
          <a:p>
            <a:pPr>
              <a:buNone/>
            </a:pPr>
            <a:r>
              <a:rPr lang="en-US" dirty="0"/>
              <a:t> </a:t>
            </a:r>
          </a:p>
          <a:p>
            <a:pPr lvl="1">
              <a:buNone/>
            </a:pPr>
            <a:r>
              <a:rPr lang="en-US" dirty="0"/>
              <a:t>3.  That there be some warning given to the employee that his/her supervisors were dissatisfied with the pattern of absences.  Written warnings/improvement plans/ counseling of past infractions with no indication of improvement by the staff member can be evidence that indicates that the staff member will not improve with “another chance.”</a:t>
            </a:r>
          </a:p>
          <a:p>
            <a:pPr>
              <a:buNone/>
            </a:pP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457201"/>
            <a:ext cx="10972800" cy="1143000"/>
          </a:xfrm>
        </p:spPr>
        <p:txBody>
          <a:bodyPr>
            <a:normAutofit/>
          </a:bodyPr>
          <a:lstStyle/>
          <a:p>
            <a:r>
              <a:rPr lang="en-US" sz="4000" dirty="0"/>
              <a:t>Conclusion</a:t>
            </a:r>
          </a:p>
        </p:txBody>
      </p:sp>
      <p:sp>
        <p:nvSpPr>
          <p:cNvPr id="2" name="Content Placeholder 1"/>
          <p:cNvSpPr>
            <a:spLocks noGrp="1"/>
          </p:cNvSpPr>
          <p:nvPr>
            <p:ph idx="1"/>
          </p:nvPr>
        </p:nvSpPr>
        <p:spPr/>
        <p:txBody>
          <a:bodyPr>
            <a:normAutofit fontScale="70000" lnSpcReduction="20000"/>
          </a:bodyPr>
          <a:lstStyle/>
          <a:p>
            <a:pPr>
              <a:buFont typeface="Arial" pitchFamily="34" charset="0"/>
              <a:buChar char="•"/>
            </a:pPr>
            <a:r>
              <a:rPr lang="en-US" dirty="0"/>
              <a:t>Thank you for choosing professional development with LEGAL ONE!</a:t>
            </a:r>
          </a:p>
          <a:p>
            <a:pPr>
              <a:buFont typeface="Arial" pitchFamily="34" charset="0"/>
              <a:buChar char="•"/>
            </a:pPr>
            <a:endParaRPr lang="en-US" dirty="0"/>
          </a:p>
          <a:p>
            <a:r>
              <a:rPr lang="en-US" dirty="0"/>
              <a:t>Visit our website for more courses that can support your work at </a:t>
            </a:r>
            <a:r>
              <a:rPr lang="en-US" dirty="0">
                <a:hlinkClick r:id="rId3"/>
              </a:rPr>
              <a:t>http://www.njpsa.org/legalonenj/</a:t>
            </a:r>
            <a:endParaRPr lang="en-US" dirty="0"/>
          </a:p>
          <a:p>
            <a:endParaRPr lang="en-US" dirty="0"/>
          </a:p>
          <a:p>
            <a:r>
              <a:rPr lang="en-US" sz="3200" dirty="0"/>
              <a:t>Participants are authorized to use the LEGAL ONE materials provided in this training to offer turnkey training within the respective participant's school district or place of employment, provided that participants provide proper credit to LEGAL ONE for having developed said materials and further provided that such turnkey training is offered at no charge.</a:t>
            </a:r>
            <a:endParaRPr lang="en-US" dirty="0"/>
          </a:p>
          <a:p>
            <a:pPr marL="0" indent="0">
              <a:buNone/>
            </a:pPr>
            <a:endParaRPr lang="en-US" dirty="0"/>
          </a:p>
          <a:p>
            <a:r>
              <a:rPr lang="en-US" dirty="0"/>
              <a:t>If you have any questions about this presentation or suggestions for future seminars, please send an email to </a:t>
            </a:r>
            <a:r>
              <a:rPr lang="en-US" dirty="0">
                <a:hlinkClick r:id="rId4"/>
              </a:rPr>
              <a:t>legalone@njpsa.org </a:t>
            </a: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endParaRPr lang="en-US" dirty="0"/>
          </a:p>
        </p:txBody>
      </p:sp>
      <p:sp>
        <p:nvSpPr>
          <p:cNvPr id="7" name="Slide Number Placeholder 6">
            <a:extLst>
              <a:ext uri="{FF2B5EF4-FFF2-40B4-BE49-F238E27FC236}">
                <a16:creationId xmlns:a16="http://schemas.microsoft.com/office/drawing/2014/main" id="{FF19AC04-8969-464C-BF84-59D66C3BA2B2}"/>
              </a:ext>
            </a:extLst>
          </p:cNvPr>
          <p:cNvSpPr>
            <a:spLocks noGrp="1"/>
          </p:cNvSpPr>
          <p:nvPr>
            <p:ph type="sldNum" sz="quarter" idx="12"/>
          </p:nvPr>
        </p:nvSpPr>
        <p:spPr/>
        <p:txBody>
          <a:bodyPr/>
          <a:lstStyle/>
          <a:p>
            <a:pPr defTabSz="457189" eaLnBrk="0" fontAlgn="base" hangingPunct="0">
              <a:spcBef>
                <a:spcPct val="0"/>
              </a:spcBef>
              <a:spcAft>
                <a:spcPct val="0"/>
              </a:spcAft>
              <a:defRPr/>
            </a:pPr>
            <a:fld id="{E443D2D3-79D4-425E-A51E-1C8F275C5E7B}" type="slidenum">
              <a:rPr lang="en-US">
                <a:latin typeface="Calibri"/>
              </a:rPr>
              <a:pPr defTabSz="457189" eaLnBrk="0" fontAlgn="base" hangingPunct="0">
                <a:spcBef>
                  <a:spcPct val="0"/>
                </a:spcBef>
                <a:spcAft>
                  <a:spcPct val="0"/>
                </a:spcAft>
                <a:defRPr/>
              </a:pPr>
              <a:t>29</a:t>
            </a:fld>
            <a:endParaRPr lang="en-US" dirty="0">
              <a:latin typeface="Calibri"/>
            </a:endParaRPr>
          </a:p>
        </p:txBody>
      </p:sp>
      <p:pic>
        <p:nvPicPr>
          <p:cNvPr id="6" name="Picture 5" descr="A picture containing drawing&#10;&#10;Description automatically generated">
            <a:extLst>
              <a:ext uri="{FF2B5EF4-FFF2-40B4-BE49-F238E27FC236}">
                <a16:creationId xmlns:a16="http://schemas.microsoft.com/office/drawing/2014/main" id="{42C432A3-26F2-B84C-8B1C-6FC84C2D87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921" y="354755"/>
            <a:ext cx="2590800" cy="602827"/>
          </a:xfrm>
          <a:prstGeom prst="rect">
            <a:avLst/>
          </a:prstGeom>
        </p:spPr>
      </p:pic>
    </p:spTree>
    <p:extLst>
      <p:ext uri="{BB962C8B-B14F-4D97-AF65-F5344CB8AC3E}">
        <p14:creationId xmlns:p14="http://schemas.microsoft.com/office/powerpoint/2010/main" val="2627622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u="sng" dirty="0"/>
              <a:t>Presentation Materials</a:t>
            </a:r>
          </a:p>
        </p:txBody>
      </p:sp>
      <p:sp>
        <p:nvSpPr>
          <p:cNvPr id="3" name="Content Placeholder 2"/>
          <p:cNvSpPr>
            <a:spLocks noGrp="1"/>
          </p:cNvSpPr>
          <p:nvPr>
            <p:ph idx="1"/>
          </p:nvPr>
        </p:nvSpPr>
        <p:spPr/>
        <p:txBody>
          <a:bodyPr>
            <a:noAutofit/>
          </a:bodyPr>
          <a:lstStyle/>
          <a:p>
            <a:pPr algn="ctr">
              <a:buNone/>
            </a:pPr>
            <a:r>
              <a:rPr lang="en-US" sz="2400" dirty="0"/>
              <a:t>Today’s document(s) can be accessed at </a:t>
            </a:r>
          </a:p>
          <a:p>
            <a:pPr algn="ctr">
              <a:buNone/>
            </a:pPr>
            <a:endParaRPr lang="en-US" sz="1200" i="1" dirty="0"/>
          </a:p>
          <a:p>
            <a:pPr algn="ctr">
              <a:buNone/>
            </a:pPr>
            <a:r>
              <a:rPr lang="en-US" sz="2400" b="1" dirty="0">
                <a:hlinkClick r:id="rId3"/>
              </a:rPr>
              <a:t>https://tinyurl.com/LO-BCASBO-231116</a:t>
            </a:r>
            <a:endParaRPr lang="en-US" sz="2400" b="1" dirty="0"/>
          </a:p>
          <a:p>
            <a:pPr algn="ctr">
              <a:buNone/>
            </a:pPr>
            <a:endParaRPr lang="en-US" sz="2400" b="1" dirty="0"/>
          </a:p>
          <a:p>
            <a:pPr algn="ctr">
              <a:buNone/>
            </a:pPr>
            <a:endParaRPr lang="en-US" sz="2400" b="1" dirty="0"/>
          </a:p>
          <a:p>
            <a:pPr algn="ctr">
              <a:buNone/>
            </a:pPr>
            <a:endParaRPr lang="en-US" sz="2000" i="1" dirty="0"/>
          </a:p>
          <a:p>
            <a:pPr algn="ctr">
              <a:buNone/>
            </a:pPr>
            <a:endParaRPr lang="en-US" sz="2000" i="1" dirty="0"/>
          </a:p>
          <a:p>
            <a:pPr algn="ctr">
              <a:buNone/>
            </a:pPr>
            <a:endParaRPr lang="en-US" sz="2400" dirty="0"/>
          </a:p>
          <a:p>
            <a:pPr algn="ctr">
              <a:buNone/>
            </a:pPr>
            <a:endParaRPr lang="en-US" sz="2400" dirty="0"/>
          </a:p>
          <a:p>
            <a:pPr algn="ctr">
              <a:buNone/>
            </a:pPr>
            <a:r>
              <a:rPr lang="en-US" sz="2400" dirty="0"/>
              <a:t>This folder can be accessed for </a:t>
            </a:r>
            <a:r>
              <a:rPr lang="en-US" sz="2400" b="1" u="sng" dirty="0">
                <a:solidFill>
                  <a:srgbClr val="FF0000"/>
                </a:solidFill>
              </a:rPr>
              <a:t>30 days</a:t>
            </a:r>
            <a:r>
              <a:rPr lang="en-US" sz="2400" b="1" dirty="0">
                <a:solidFill>
                  <a:srgbClr val="FF0000"/>
                </a:solidFill>
              </a:rPr>
              <a:t> </a:t>
            </a:r>
            <a:r>
              <a:rPr lang="en-US" sz="2400" dirty="0"/>
              <a:t>from the session date.</a:t>
            </a:r>
            <a:endParaRPr lang="en-US" sz="2400" i="1" dirty="0"/>
          </a:p>
          <a:p>
            <a:pPr algn="ctr">
              <a:buNone/>
            </a:pPr>
            <a:r>
              <a:rPr lang="en-US" sz="2400" b="1" i="1" dirty="0"/>
              <a:t>Please download all files before the link expires.</a:t>
            </a:r>
          </a:p>
          <a:p>
            <a:pPr algn="ctr">
              <a:buNone/>
            </a:pPr>
            <a:endParaRPr lang="en-US" sz="2400" i="1" dirty="0"/>
          </a:p>
          <a:p>
            <a:pPr algn="ctr">
              <a:buNone/>
            </a:pPr>
            <a:endParaRPr lang="en-US" sz="2400" i="1" dirty="0"/>
          </a:p>
        </p:txBody>
      </p:sp>
      <p:sp>
        <p:nvSpPr>
          <p:cNvPr id="4" name="Slide Number Placeholder 3"/>
          <p:cNvSpPr>
            <a:spLocks noGrp="1"/>
          </p:cNvSpPr>
          <p:nvPr>
            <p:ph type="sldNum" sz="quarter" idx="12"/>
          </p:nvPr>
        </p:nvSpPr>
        <p:spPr/>
        <p:txBody>
          <a:bodyPr/>
          <a:lstStyle/>
          <a:p>
            <a:pPr defTabSz="457189" eaLnBrk="0" fontAlgn="base" hangingPunct="0">
              <a:spcBef>
                <a:spcPct val="0"/>
              </a:spcBef>
              <a:spcAft>
                <a:spcPct val="0"/>
              </a:spcAft>
              <a:defRPr/>
            </a:pPr>
            <a:fld id="{E443D2D3-79D4-425E-A51E-1C8F275C5E7B}" type="slidenum">
              <a:rPr lang="en-US">
                <a:solidFill>
                  <a:prstClr val="black">
                    <a:tint val="75000"/>
                  </a:prstClr>
                </a:solidFill>
                <a:latin typeface="Calibri"/>
              </a:rPr>
              <a:pPr defTabSz="457189" eaLnBrk="0" fontAlgn="base" hangingPunct="0">
                <a:spcBef>
                  <a:spcPct val="0"/>
                </a:spcBef>
                <a:spcAft>
                  <a:spcPct val="0"/>
                </a:spcAft>
                <a:defRPr/>
              </a:pPr>
              <a:t>3</a:t>
            </a:fld>
            <a:endParaRPr lang="en-US" dirty="0">
              <a:solidFill>
                <a:prstClr val="black">
                  <a:tint val="75000"/>
                </a:prstClr>
              </a:solidFill>
              <a:latin typeface="Calibri"/>
            </a:endParaRPr>
          </a:p>
        </p:txBody>
      </p:sp>
      <p:pic>
        <p:nvPicPr>
          <p:cNvPr id="5" name="Picture 4">
            <a:hlinkClick r:id="rId3"/>
            <a:extLst>
              <a:ext uri="{FF2B5EF4-FFF2-40B4-BE49-F238E27FC236}">
                <a16:creationId xmlns:a16="http://schemas.microsoft.com/office/drawing/2014/main" id="{CDFBD5D7-1682-66B2-6B96-7AC0372DCE4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517471" y="2873908"/>
            <a:ext cx="2109058" cy="2109058"/>
          </a:xfrm>
          <a:prstGeom prst="rect">
            <a:avLst/>
          </a:prstGeom>
        </p:spPr>
      </p:pic>
    </p:spTree>
    <p:extLst>
      <p:ext uri="{BB962C8B-B14F-4D97-AF65-F5344CB8AC3E}">
        <p14:creationId xmlns:p14="http://schemas.microsoft.com/office/powerpoint/2010/main" val="13040327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7BA22D-4D34-82A4-4F28-CE824CE51FBC}"/>
              </a:ext>
            </a:extLst>
          </p:cNvPr>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E26E0598-41B6-4983-81FA-25A5B912657C}" type="slidenum">
              <a:rPr kumimoji="0" lang="en-US"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30</a:t>
            </a:fld>
            <a:endParaRPr kumimoji="0" lang="en-US"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5" name="Picture 4" descr="Graphical user interface&#10;&#10;Description automatically generated">
            <a:extLst>
              <a:ext uri="{FF2B5EF4-FFF2-40B4-BE49-F238E27FC236}">
                <a16:creationId xmlns:a16="http://schemas.microsoft.com/office/drawing/2014/main" id="{825D8425-1DC2-FC8C-B9DC-3D515CD8BC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0"/>
            <a:ext cx="8686800" cy="6515100"/>
          </a:xfrm>
          <a:prstGeom prst="rect">
            <a:avLst/>
          </a:prstGeom>
        </p:spPr>
      </p:pic>
    </p:spTree>
    <p:extLst>
      <p:ext uri="{BB962C8B-B14F-4D97-AF65-F5344CB8AC3E}">
        <p14:creationId xmlns:p14="http://schemas.microsoft.com/office/powerpoint/2010/main" val="39533093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B5A2ACB-CE36-6141-BAFD-2448A1CD40D0}"/>
              </a:ext>
            </a:extLst>
          </p:cNvPr>
          <p:cNvSpPr>
            <a:spLocks noGrp="1"/>
          </p:cNvSpPr>
          <p:nvPr>
            <p:ph sz="half" idx="2"/>
          </p:nvPr>
        </p:nvSpPr>
        <p:spPr>
          <a:xfrm>
            <a:off x="4572000" y="136525"/>
            <a:ext cx="4038600" cy="4525963"/>
          </a:xfrm>
        </p:spPr>
        <p:txBody>
          <a:bodyPr>
            <a:normAutofit fontScale="55000" lnSpcReduction="20000"/>
          </a:bodyPr>
          <a:lstStyle/>
          <a:p>
            <a:pPr marL="0" indent="0" fontAlgn="base">
              <a:buNone/>
            </a:pPr>
            <a:r>
              <a:rPr lang="en-US" sz="2900" b="1" dirty="0"/>
              <a:t>Available in Apple Podcasts, Google Podcasts, and Spotify. </a:t>
            </a:r>
            <a:br>
              <a:rPr lang="en-US" dirty="0"/>
            </a:br>
            <a:endParaRPr lang="en-US" dirty="0"/>
          </a:p>
          <a:p>
            <a:pPr marL="0" indent="0" fontAlgn="base">
              <a:buNone/>
            </a:pPr>
            <a:r>
              <a:rPr lang="en-US" dirty="0"/>
              <a:t>How can you understand your legal rights and responsibilities? Especially with limited time, laws that are constantly evolving, and the fact that you are always on the move? Whether you are a parent, teacher, school leader, college student or just have an interest in school law, the LEGAL ONE Podcast provides a great option for you.</a:t>
            </a:r>
          </a:p>
          <a:p>
            <a:pPr marL="0" indent="0" fontAlgn="base">
              <a:buNone/>
            </a:pPr>
            <a:endParaRPr lang="en-US" dirty="0"/>
          </a:p>
          <a:p>
            <a:pPr marL="0" indent="0" fontAlgn="base">
              <a:buNone/>
            </a:pPr>
            <a:r>
              <a:rPr lang="en-US" dirty="0"/>
              <a:t>As the leading provider of school law training, the LEGAL ONE team of school law experts is pleased to offer the LEGAL ONE Podcast, a weekly podcast that helps you understand complex legal issues. Each episode will be hosted by a LEGAL ONE attorney, include information on recent developments in school law and provide tips for promoting collaboration between parents and schools.</a:t>
            </a:r>
          </a:p>
          <a:p>
            <a:pPr marL="0" indent="0">
              <a:buNone/>
            </a:pPr>
            <a:endParaRPr lang="en-US" dirty="0"/>
          </a:p>
        </p:txBody>
      </p:sp>
      <p:sp>
        <p:nvSpPr>
          <p:cNvPr id="2" name="Slide Number Placeholder 1">
            <a:extLst>
              <a:ext uri="{FF2B5EF4-FFF2-40B4-BE49-F238E27FC236}">
                <a16:creationId xmlns:a16="http://schemas.microsoft.com/office/drawing/2014/main" id="{2A7979CB-558C-7041-BAC1-F708BBE7AA30}"/>
              </a:ext>
            </a:extLst>
          </p:cNvPr>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E26E0598-41B6-4983-81FA-25A5B912657C}" type="slidenum">
              <a:rPr kumimoji="0" lang="en-US"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31</a:t>
            </a:fld>
            <a:endParaRPr kumimoji="0" lang="en-US"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itle 2">
            <a:extLst>
              <a:ext uri="{FF2B5EF4-FFF2-40B4-BE49-F238E27FC236}">
                <a16:creationId xmlns:a16="http://schemas.microsoft.com/office/drawing/2014/main" id="{03B2CE37-74FF-D346-BED1-FAE5F8019754}"/>
              </a:ext>
            </a:extLst>
          </p:cNvPr>
          <p:cNvSpPr>
            <a:spLocks noGrp="1"/>
          </p:cNvSpPr>
          <p:nvPr>
            <p:ph type="title"/>
          </p:nvPr>
        </p:nvSpPr>
        <p:spPr>
          <a:xfrm>
            <a:off x="380374" y="5494017"/>
            <a:ext cx="8229600" cy="1143000"/>
          </a:xfrm>
        </p:spPr>
        <p:txBody>
          <a:bodyPr>
            <a:noAutofit/>
          </a:bodyPr>
          <a:lstStyle/>
          <a:p>
            <a:r>
              <a:rPr lang="en-US" sz="2800" dirty="0">
                <a:hlinkClick r:id="rId3"/>
              </a:rPr>
              <a:t>http://njpsa.org/the-legal-one-podcast/</a:t>
            </a:r>
            <a:r>
              <a:rPr lang="en-US" sz="2800" dirty="0"/>
              <a:t> </a:t>
            </a:r>
          </a:p>
        </p:txBody>
      </p:sp>
      <p:pic>
        <p:nvPicPr>
          <p:cNvPr id="1026" name="Picture 2">
            <a:hlinkClick r:id="rId3"/>
            <a:extLst>
              <a:ext uri="{FF2B5EF4-FFF2-40B4-BE49-F238E27FC236}">
                <a16:creationId xmlns:a16="http://schemas.microsoft.com/office/drawing/2014/main" id="{C1C5702F-B789-C341-90BF-87793A04F4F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869" t="-1" r="8988" b="-457"/>
          <a:stretch/>
        </p:blipFill>
        <p:spPr bwMode="auto">
          <a:xfrm>
            <a:off x="297862" y="678125"/>
            <a:ext cx="4274138" cy="344276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spotify-logo-png-file-spotify-badge-large-png-1280">
            <a:hlinkClick r:id="rId5"/>
            <a:extLst>
              <a:ext uri="{FF2B5EF4-FFF2-40B4-BE49-F238E27FC236}">
                <a16:creationId xmlns:a16="http://schemas.microsoft.com/office/drawing/2014/main" id="{3E711E33-E774-B24A-9DE0-38479976D4D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65140" y="4908688"/>
            <a:ext cx="2095187" cy="76804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Podcasts, From Science Friday">
            <a:hlinkClick r:id="rId7"/>
            <a:extLst>
              <a:ext uri="{FF2B5EF4-FFF2-40B4-BE49-F238E27FC236}">
                <a16:creationId xmlns:a16="http://schemas.microsoft.com/office/drawing/2014/main" id="{B98E0974-C9E5-934F-9727-E8F2DAD9B01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3673" y="4928000"/>
            <a:ext cx="3056880" cy="73740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Podcast — Talking Elite Fitness">
            <a:hlinkClick r:id="rId9"/>
            <a:extLst>
              <a:ext uri="{FF2B5EF4-FFF2-40B4-BE49-F238E27FC236}">
                <a16:creationId xmlns:a16="http://schemas.microsoft.com/office/drawing/2014/main" id="{7CC0A151-6BCB-D841-BEB4-D5E97CF12EF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92574" y="4908688"/>
            <a:ext cx="2920544" cy="7432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Qr code&#10;&#10;Description automatically generated">
            <a:extLst>
              <a:ext uri="{FF2B5EF4-FFF2-40B4-BE49-F238E27FC236}">
                <a16:creationId xmlns:a16="http://schemas.microsoft.com/office/drawing/2014/main" id="{12F7B55C-4A47-9674-DE25-E255D6F75BF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80374" y="5862720"/>
            <a:ext cx="737406" cy="737406"/>
          </a:xfrm>
          <a:prstGeom prst="rect">
            <a:avLst/>
          </a:prstGeom>
        </p:spPr>
      </p:pic>
    </p:spTree>
    <p:extLst>
      <p:ext uri="{BB962C8B-B14F-4D97-AF65-F5344CB8AC3E}">
        <p14:creationId xmlns:p14="http://schemas.microsoft.com/office/powerpoint/2010/main" val="4215321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AC91E-0FCB-94B0-B4C4-5DE7CEB6BDAC}"/>
              </a:ext>
            </a:extLst>
          </p:cNvPr>
          <p:cNvSpPr>
            <a:spLocks noGrp="1"/>
          </p:cNvSpPr>
          <p:nvPr>
            <p:ph type="title"/>
          </p:nvPr>
        </p:nvSpPr>
        <p:spPr/>
        <p:txBody>
          <a:bodyPr/>
          <a:lstStyle/>
          <a:p>
            <a:r>
              <a:rPr lang="en-US" dirty="0"/>
              <a:t>LEGAL ONE and Arthur J Gallagher</a:t>
            </a:r>
          </a:p>
        </p:txBody>
      </p:sp>
      <p:sp>
        <p:nvSpPr>
          <p:cNvPr id="3" name="Content Placeholder 2">
            <a:extLst>
              <a:ext uri="{FF2B5EF4-FFF2-40B4-BE49-F238E27FC236}">
                <a16:creationId xmlns:a16="http://schemas.microsoft.com/office/drawing/2014/main" id="{AF189AB6-078B-8224-4623-E498A87F7515}"/>
              </a:ext>
            </a:extLst>
          </p:cNvPr>
          <p:cNvSpPr>
            <a:spLocks noGrp="1"/>
          </p:cNvSpPr>
          <p:nvPr>
            <p:ph idx="1"/>
          </p:nvPr>
        </p:nvSpPr>
        <p:spPr/>
        <p:txBody>
          <a:bodyPr/>
          <a:lstStyle/>
          <a:p>
            <a:r>
              <a:rPr lang="en-US" dirty="0"/>
              <a:t>Great partnership, over many years</a:t>
            </a:r>
          </a:p>
          <a:p>
            <a:r>
              <a:rPr lang="en-US" dirty="0"/>
              <a:t>For 2023-24, includes: </a:t>
            </a:r>
          </a:p>
          <a:p>
            <a:pPr lvl="1"/>
            <a:r>
              <a:rPr lang="en-US" dirty="0"/>
              <a:t>access to a series of half-day webinars</a:t>
            </a:r>
          </a:p>
          <a:p>
            <a:pPr lvl="1"/>
            <a:r>
              <a:rPr lang="en-US" dirty="0"/>
              <a:t>New season of The LEGAL ONE Podcast focused on Equity and the Law aired September/October and available at </a:t>
            </a:r>
            <a:r>
              <a:rPr lang="en-US" dirty="0">
                <a:hlinkClick r:id="rId2"/>
              </a:rPr>
              <a:t>https://njpsa.org/the-legal-one-podcast/</a:t>
            </a:r>
            <a:r>
              <a:rPr lang="en-US" dirty="0"/>
              <a:t> </a:t>
            </a:r>
          </a:p>
          <a:p>
            <a:pPr lvl="1"/>
            <a:r>
              <a:rPr lang="en-US" dirty="0"/>
              <a:t>Access to School Law Central newsletter (latest issue in Dropbox folder)</a:t>
            </a:r>
          </a:p>
          <a:p>
            <a:endParaRPr lang="en-US" dirty="0"/>
          </a:p>
        </p:txBody>
      </p:sp>
      <p:sp>
        <p:nvSpPr>
          <p:cNvPr id="4" name="Slide Number Placeholder 3">
            <a:extLst>
              <a:ext uri="{FF2B5EF4-FFF2-40B4-BE49-F238E27FC236}">
                <a16:creationId xmlns:a16="http://schemas.microsoft.com/office/drawing/2014/main" id="{E9B4BD8C-3843-9BA5-BFCF-9E663AEFA088}"/>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4</a:t>
            </a:fld>
            <a:endParaRPr lang="en-US" dirty="0">
              <a:solidFill>
                <a:prstClr val="black">
                  <a:tint val="75000"/>
                </a:prstClr>
              </a:solidFill>
            </a:endParaRPr>
          </a:p>
        </p:txBody>
      </p:sp>
    </p:spTree>
    <p:extLst>
      <p:ext uri="{BB962C8B-B14F-4D97-AF65-F5344CB8AC3E}">
        <p14:creationId xmlns:p14="http://schemas.microsoft.com/office/powerpoint/2010/main" val="2637580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69A08-BF6F-D0B0-F65B-2A416F94124F}"/>
              </a:ext>
            </a:extLst>
          </p:cNvPr>
          <p:cNvSpPr>
            <a:spLocks noGrp="1"/>
          </p:cNvSpPr>
          <p:nvPr>
            <p:ph type="title"/>
          </p:nvPr>
        </p:nvSpPr>
        <p:spPr/>
        <p:txBody>
          <a:bodyPr/>
          <a:lstStyle/>
          <a:p>
            <a:r>
              <a:rPr lang="en-US" dirty="0"/>
              <a:t>LEGAL ONE and Arthur J Gallagher</a:t>
            </a:r>
          </a:p>
        </p:txBody>
      </p:sp>
      <p:sp>
        <p:nvSpPr>
          <p:cNvPr id="3" name="Content Placeholder 2">
            <a:extLst>
              <a:ext uri="{FF2B5EF4-FFF2-40B4-BE49-F238E27FC236}">
                <a16:creationId xmlns:a16="http://schemas.microsoft.com/office/drawing/2014/main" id="{C08FD1B1-74B1-0E34-F039-C4D99A2FDCE4}"/>
              </a:ext>
            </a:extLst>
          </p:cNvPr>
          <p:cNvSpPr>
            <a:spLocks noGrp="1"/>
          </p:cNvSpPr>
          <p:nvPr>
            <p:ph idx="1"/>
          </p:nvPr>
        </p:nvSpPr>
        <p:spPr/>
        <p:txBody>
          <a:bodyPr>
            <a:normAutofit fontScale="92500" lnSpcReduction="20000"/>
          </a:bodyPr>
          <a:lstStyle/>
          <a:p>
            <a:pPr marL="0" indent="0">
              <a:buNone/>
            </a:pPr>
            <a:r>
              <a:rPr lang="en-US" dirty="0"/>
              <a:t>2023-24 Half-Day Sessions (9 – 12 via Zoom)</a:t>
            </a:r>
          </a:p>
          <a:p>
            <a:r>
              <a:rPr lang="en-US" dirty="0"/>
              <a:t>July 13 – Evolving Legal Requirements in Human Resources (recording available)</a:t>
            </a:r>
          </a:p>
          <a:p>
            <a:r>
              <a:rPr lang="en-US" dirty="0"/>
              <a:t>August 9 – School Ethics</a:t>
            </a:r>
          </a:p>
          <a:p>
            <a:r>
              <a:rPr lang="en-US" dirty="0"/>
              <a:t>September 14 – Hot Issues in School Law</a:t>
            </a:r>
          </a:p>
          <a:p>
            <a:r>
              <a:rPr lang="en-US" dirty="0"/>
              <a:t>November 9 – ABCs of Progressive Supervision</a:t>
            </a:r>
          </a:p>
          <a:p>
            <a:r>
              <a:rPr lang="en-US" dirty="0"/>
              <a:t>December 14 – Student Searches and School Security</a:t>
            </a:r>
          </a:p>
          <a:p>
            <a:r>
              <a:rPr lang="en-US" dirty="0"/>
              <a:t>February 8 – Legal Requirements Related to Addressing Microaggressions and Implicit Bias</a:t>
            </a:r>
          </a:p>
        </p:txBody>
      </p:sp>
      <p:sp>
        <p:nvSpPr>
          <p:cNvPr id="4" name="Slide Number Placeholder 3">
            <a:extLst>
              <a:ext uri="{FF2B5EF4-FFF2-40B4-BE49-F238E27FC236}">
                <a16:creationId xmlns:a16="http://schemas.microsoft.com/office/drawing/2014/main" id="{E4027361-C009-2F27-9C4E-C70C6B7ADE5F}"/>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5</a:t>
            </a:fld>
            <a:endParaRPr lang="en-US" dirty="0">
              <a:solidFill>
                <a:prstClr val="black">
                  <a:tint val="75000"/>
                </a:prstClr>
              </a:solidFill>
            </a:endParaRPr>
          </a:p>
        </p:txBody>
      </p:sp>
    </p:spTree>
    <p:extLst>
      <p:ext uri="{BB962C8B-B14F-4D97-AF65-F5344CB8AC3E}">
        <p14:creationId xmlns:p14="http://schemas.microsoft.com/office/powerpoint/2010/main" val="1002245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64A22-9234-9436-52B9-6AF919D9D0C9}"/>
              </a:ext>
            </a:extLst>
          </p:cNvPr>
          <p:cNvSpPr>
            <a:spLocks noGrp="1"/>
          </p:cNvSpPr>
          <p:nvPr>
            <p:ph type="title"/>
          </p:nvPr>
        </p:nvSpPr>
        <p:spPr/>
        <p:txBody>
          <a:bodyPr/>
          <a:lstStyle/>
          <a:p>
            <a:r>
              <a:rPr lang="en-US" dirty="0"/>
              <a:t>Key Topics</a:t>
            </a:r>
          </a:p>
        </p:txBody>
      </p:sp>
      <p:sp>
        <p:nvSpPr>
          <p:cNvPr id="3" name="Content Placeholder 2">
            <a:extLst>
              <a:ext uri="{FF2B5EF4-FFF2-40B4-BE49-F238E27FC236}">
                <a16:creationId xmlns:a16="http://schemas.microsoft.com/office/drawing/2014/main" id="{674D3E09-0720-12BE-E4D6-4A8C19A18FF3}"/>
              </a:ext>
            </a:extLst>
          </p:cNvPr>
          <p:cNvSpPr>
            <a:spLocks noGrp="1"/>
          </p:cNvSpPr>
          <p:nvPr>
            <p:ph idx="1"/>
          </p:nvPr>
        </p:nvSpPr>
        <p:spPr/>
        <p:txBody>
          <a:bodyPr>
            <a:normAutofit/>
          </a:bodyPr>
          <a:lstStyle/>
          <a:p>
            <a:r>
              <a:rPr lang="en-US" dirty="0">
                <a:solidFill>
                  <a:srgbClr val="222222"/>
                </a:solidFill>
              </a:rPr>
              <a:t>E</a:t>
            </a:r>
            <a:r>
              <a:rPr lang="en-US" b="0" i="0" dirty="0">
                <a:solidFill>
                  <a:srgbClr val="222222"/>
                </a:solidFill>
                <a:effectLst/>
              </a:rPr>
              <a:t>mployee rights and human resource protocols for non-union and non-certificated staff members. </a:t>
            </a:r>
          </a:p>
          <a:p>
            <a:r>
              <a:rPr lang="en-US" dirty="0">
                <a:solidFill>
                  <a:srgbClr val="222222"/>
                </a:solidFill>
              </a:rPr>
              <a:t>Key aspects of p</a:t>
            </a:r>
            <a:r>
              <a:rPr lang="en-US" b="0" i="0" dirty="0">
                <a:solidFill>
                  <a:srgbClr val="222222"/>
                </a:solidFill>
                <a:effectLst/>
              </a:rPr>
              <a:t>rogressive discipline </a:t>
            </a:r>
          </a:p>
          <a:p>
            <a:r>
              <a:rPr lang="en-US" b="0" i="0" dirty="0">
                <a:solidFill>
                  <a:srgbClr val="222222"/>
                </a:solidFill>
                <a:effectLst/>
              </a:rPr>
              <a:t>Impact of P.L. 2021, c. 66</a:t>
            </a:r>
          </a:p>
          <a:p>
            <a:r>
              <a:rPr lang="en-US" dirty="0">
                <a:solidFill>
                  <a:srgbClr val="222222"/>
                </a:solidFill>
              </a:rPr>
              <a:t>Lessons from r</a:t>
            </a:r>
            <a:r>
              <a:rPr lang="en-US" b="0" i="0" dirty="0">
                <a:solidFill>
                  <a:srgbClr val="222222"/>
                </a:solidFill>
                <a:effectLst/>
              </a:rPr>
              <a:t>ecent case law </a:t>
            </a:r>
          </a:p>
          <a:p>
            <a:r>
              <a:rPr lang="en-US" b="0" i="0" dirty="0">
                <a:solidFill>
                  <a:srgbClr val="222222"/>
                </a:solidFill>
                <a:effectLst/>
              </a:rPr>
              <a:t>Sick Leave Expansion</a:t>
            </a:r>
          </a:p>
        </p:txBody>
      </p:sp>
      <p:sp>
        <p:nvSpPr>
          <p:cNvPr id="4" name="Slide Number Placeholder 3">
            <a:extLst>
              <a:ext uri="{FF2B5EF4-FFF2-40B4-BE49-F238E27FC236}">
                <a16:creationId xmlns:a16="http://schemas.microsoft.com/office/drawing/2014/main" id="{D1B23F3E-68D2-EEEB-7B4B-06772DA7BB06}"/>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6</a:t>
            </a:fld>
            <a:endParaRPr lang="en-US" dirty="0">
              <a:solidFill>
                <a:prstClr val="black">
                  <a:tint val="75000"/>
                </a:prstClr>
              </a:solidFill>
            </a:endParaRPr>
          </a:p>
        </p:txBody>
      </p:sp>
    </p:spTree>
    <p:extLst>
      <p:ext uri="{BB962C8B-B14F-4D97-AF65-F5344CB8AC3E}">
        <p14:creationId xmlns:p14="http://schemas.microsoft.com/office/powerpoint/2010/main" val="4136701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BF005-9D60-1843-DBC4-8461730D1DC6}"/>
              </a:ext>
            </a:extLst>
          </p:cNvPr>
          <p:cNvSpPr>
            <a:spLocks noGrp="1"/>
          </p:cNvSpPr>
          <p:nvPr>
            <p:ph type="title"/>
          </p:nvPr>
        </p:nvSpPr>
        <p:spPr/>
        <p:txBody>
          <a:bodyPr/>
          <a:lstStyle/>
          <a:p>
            <a:r>
              <a:rPr lang="en-US" dirty="0"/>
              <a:t>Employee rights and human resource protocols</a:t>
            </a:r>
          </a:p>
        </p:txBody>
      </p:sp>
    </p:spTree>
    <p:extLst>
      <p:ext uri="{BB962C8B-B14F-4D97-AF65-F5344CB8AC3E}">
        <p14:creationId xmlns:p14="http://schemas.microsoft.com/office/powerpoint/2010/main" val="2733973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97397-ADB7-6F6F-A5FF-F4DFB7DD3BE7}"/>
              </a:ext>
            </a:extLst>
          </p:cNvPr>
          <p:cNvSpPr>
            <a:spLocks noGrp="1"/>
          </p:cNvSpPr>
          <p:nvPr>
            <p:ph type="title"/>
          </p:nvPr>
        </p:nvSpPr>
        <p:spPr/>
        <p:txBody>
          <a:bodyPr/>
          <a:lstStyle/>
          <a:p>
            <a:r>
              <a:rPr lang="en-US" dirty="0"/>
              <a:t>Staff Member Rights</a:t>
            </a:r>
          </a:p>
        </p:txBody>
      </p:sp>
      <p:sp>
        <p:nvSpPr>
          <p:cNvPr id="3" name="Content Placeholder 2">
            <a:extLst>
              <a:ext uri="{FF2B5EF4-FFF2-40B4-BE49-F238E27FC236}">
                <a16:creationId xmlns:a16="http://schemas.microsoft.com/office/drawing/2014/main" id="{49378E83-FD5B-D4D2-E123-DF8B7D0EB8BC}"/>
              </a:ext>
            </a:extLst>
          </p:cNvPr>
          <p:cNvSpPr>
            <a:spLocks noGrp="1"/>
          </p:cNvSpPr>
          <p:nvPr>
            <p:ph idx="1"/>
          </p:nvPr>
        </p:nvSpPr>
        <p:spPr>
          <a:xfrm>
            <a:off x="457200" y="1609986"/>
            <a:ext cx="8229600" cy="4825043"/>
          </a:xfrm>
        </p:spPr>
        <p:txBody>
          <a:bodyPr>
            <a:normAutofit fontScale="62500" lnSpcReduction="20000"/>
          </a:bodyPr>
          <a:lstStyle/>
          <a:p>
            <a:r>
              <a:rPr lang="en-US" dirty="0"/>
              <a:t>Citizens</a:t>
            </a:r>
          </a:p>
          <a:p>
            <a:pPr lvl="1"/>
            <a:r>
              <a:rPr lang="en-US" dirty="0"/>
              <a:t>Constitutional Rights (e.g., First Amendment, Fourth Amendment, Fifth Amendment, Fourteenth Amendment)</a:t>
            </a:r>
          </a:p>
          <a:p>
            <a:r>
              <a:rPr lang="en-US" dirty="0"/>
              <a:t>Disability</a:t>
            </a:r>
          </a:p>
          <a:p>
            <a:pPr lvl="1"/>
            <a:r>
              <a:rPr lang="en-US" dirty="0"/>
              <a:t>Interactive Process</a:t>
            </a:r>
          </a:p>
          <a:p>
            <a:pPr lvl="1"/>
            <a:r>
              <a:rPr lang="en-US" dirty="0"/>
              <a:t>Reasonable Accommodation</a:t>
            </a:r>
          </a:p>
          <a:p>
            <a:r>
              <a:rPr lang="en-US" dirty="0"/>
              <a:t>Bargaining Unit Member</a:t>
            </a:r>
          </a:p>
          <a:p>
            <a:pPr lvl="1"/>
            <a:r>
              <a:rPr lang="en-US" dirty="0"/>
              <a:t>CBA, Grievance definition, Weingarten</a:t>
            </a:r>
          </a:p>
          <a:p>
            <a:pPr lvl="1"/>
            <a:r>
              <a:rPr lang="en-US" dirty="0"/>
              <a:t>PERC (any discipline, ULP)</a:t>
            </a:r>
          </a:p>
          <a:p>
            <a:r>
              <a:rPr lang="en-US" dirty="0"/>
              <a:t>Non-tenured Employee</a:t>
            </a:r>
          </a:p>
          <a:p>
            <a:pPr lvl="1"/>
            <a:r>
              <a:rPr lang="en-US" dirty="0"/>
              <a:t>(Protection from discrimination, CBA, notice)</a:t>
            </a:r>
          </a:p>
          <a:p>
            <a:r>
              <a:rPr lang="en-US" dirty="0"/>
              <a:t>Tenured Employed</a:t>
            </a:r>
          </a:p>
          <a:p>
            <a:pPr lvl="1"/>
            <a:r>
              <a:rPr lang="en-US" dirty="0"/>
              <a:t>Added due process</a:t>
            </a:r>
          </a:p>
          <a:p>
            <a:r>
              <a:rPr lang="en-US" dirty="0"/>
              <a:t>Whistleblower/Non-Retaliation</a:t>
            </a:r>
          </a:p>
          <a:p>
            <a:r>
              <a:rPr lang="en-US" dirty="0"/>
              <a:t>Non-Certificated Staff Member</a:t>
            </a:r>
          </a:p>
          <a:p>
            <a:pPr lvl="1"/>
            <a:r>
              <a:rPr lang="en-US" dirty="0"/>
              <a:t>Chapter 66</a:t>
            </a:r>
          </a:p>
        </p:txBody>
      </p:sp>
      <p:sp>
        <p:nvSpPr>
          <p:cNvPr id="4" name="Slide Number Placeholder 3">
            <a:extLst>
              <a:ext uri="{FF2B5EF4-FFF2-40B4-BE49-F238E27FC236}">
                <a16:creationId xmlns:a16="http://schemas.microsoft.com/office/drawing/2014/main" id="{11975463-3432-0360-B474-75B1A2E530B2}"/>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8</a:t>
            </a:fld>
            <a:endParaRPr lang="en-US" dirty="0">
              <a:solidFill>
                <a:prstClr val="black">
                  <a:tint val="75000"/>
                </a:prstClr>
              </a:solidFill>
            </a:endParaRPr>
          </a:p>
        </p:txBody>
      </p:sp>
    </p:spTree>
    <p:extLst>
      <p:ext uri="{BB962C8B-B14F-4D97-AF65-F5344CB8AC3E}">
        <p14:creationId xmlns:p14="http://schemas.microsoft.com/office/powerpoint/2010/main" val="1473699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03380-3CAD-5501-D393-3603F360AC0E}"/>
              </a:ext>
            </a:extLst>
          </p:cNvPr>
          <p:cNvSpPr>
            <a:spLocks noGrp="1"/>
          </p:cNvSpPr>
          <p:nvPr>
            <p:ph type="title"/>
          </p:nvPr>
        </p:nvSpPr>
        <p:spPr/>
        <p:txBody>
          <a:bodyPr>
            <a:normAutofit fontScale="90000"/>
          </a:bodyPr>
          <a:lstStyle/>
          <a:p>
            <a:r>
              <a:rPr lang="en-US" dirty="0"/>
              <a:t>Latest Guidance on </a:t>
            </a:r>
            <a:br>
              <a:rPr lang="en-US" dirty="0"/>
            </a:br>
            <a:r>
              <a:rPr lang="en-US" dirty="0"/>
              <a:t>Employee Use of Cannabis</a:t>
            </a:r>
          </a:p>
        </p:txBody>
      </p:sp>
      <p:sp>
        <p:nvSpPr>
          <p:cNvPr id="3" name="Content Placeholder 2">
            <a:extLst>
              <a:ext uri="{FF2B5EF4-FFF2-40B4-BE49-F238E27FC236}">
                <a16:creationId xmlns:a16="http://schemas.microsoft.com/office/drawing/2014/main" id="{A18603AE-D0B0-96A3-FFC7-C5D72171FD97}"/>
              </a:ext>
            </a:extLst>
          </p:cNvPr>
          <p:cNvSpPr>
            <a:spLocks noGrp="1"/>
          </p:cNvSpPr>
          <p:nvPr>
            <p:ph idx="1"/>
          </p:nvPr>
        </p:nvSpPr>
        <p:spPr/>
        <p:txBody>
          <a:bodyPr>
            <a:normAutofit fontScale="62500" lnSpcReduction="20000"/>
          </a:bodyPr>
          <a:lstStyle/>
          <a:p>
            <a:r>
              <a:rPr lang="en-US" dirty="0"/>
              <a:t>May have policy allowing for immediate medical exam for staff suspected of being under the influence</a:t>
            </a:r>
          </a:p>
          <a:p>
            <a:r>
              <a:rPr lang="en-US" dirty="0"/>
              <a:t>If staff suspected of using cannabis, need to engage in two-step testing process</a:t>
            </a:r>
          </a:p>
          <a:p>
            <a:r>
              <a:rPr lang="en-US" dirty="0"/>
              <a:t>See September 2022 Guidance from Cannabis Regulatory Commission</a:t>
            </a:r>
          </a:p>
          <a:p>
            <a:pPr lvl="1"/>
            <a:r>
              <a:rPr lang="en-US" dirty="0"/>
              <a:t>A scientifically reliable objective testing method that indicates the presence of cannabinoid metabolites in the employee’s bodily fluid alone is insufficient to support an adverse employment action. However, such a test combined with evidence-based documentation of physical signs or other evidence of impairment during an employee’s prescribed work hours may be sufficient to support an adverse employment action.</a:t>
            </a:r>
          </a:p>
          <a:p>
            <a:r>
              <a:rPr lang="en-US" dirty="0"/>
              <a:t>See Model Form - Reasonable Suspicion Observed Behavior Report</a:t>
            </a:r>
          </a:p>
          <a:p>
            <a:pPr lvl="1"/>
            <a:r>
              <a:rPr lang="en-US" dirty="0"/>
              <a:t>Physical Signs</a:t>
            </a:r>
          </a:p>
          <a:p>
            <a:pPr lvl="1"/>
            <a:r>
              <a:rPr lang="en-US" dirty="0"/>
              <a:t>Behavioral Signs</a:t>
            </a:r>
          </a:p>
          <a:p>
            <a:pPr lvl="1"/>
            <a:r>
              <a:rPr lang="en-US" dirty="0"/>
              <a:t>Other Evidence</a:t>
            </a:r>
          </a:p>
        </p:txBody>
      </p:sp>
      <p:sp>
        <p:nvSpPr>
          <p:cNvPr id="4" name="Slide Number Placeholder 3">
            <a:extLst>
              <a:ext uri="{FF2B5EF4-FFF2-40B4-BE49-F238E27FC236}">
                <a16:creationId xmlns:a16="http://schemas.microsoft.com/office/drawing/2014/main" id="{9EF7EF68-BC58-45E3-378B-13F257DEF56E}"/>
              </a:ext>
            </a:extLst>
          </p:cNvPr>
          <p:cNvSpPr>
            <a:spLocks noGrp="1"/>
          </p:cNvSpPr>
          <p:nvPr>
            <p:ph type="sldNum" sz="quarter" idx="12"/>
          </p:nvPr>
        </p:nvSpPr>
        <p:spPr/>
        <p:txBody>
          <a:bodyPr/>
          <a:lstStyle/>
          <a:p>
            <a:pPr>
              <a:defRPr/>
            </a:pPr>
            <a:fld id="{E443D2D3-79D4-425E-A51E-1C8F275C5E7B}" type="slidenum">
              <a:rPr lang="en-US" smtClean="0"/>
              <a:pPr>
                <a:defRPr/>
              </a:pPr>
              <a:t>9</a:t>
            </a:fld>
            <a:endParaRPr lang="en-US" dirty="0"/>
          </a:p>
        </p:txBody>
      </p:sp>
    </p:spTree>
    <p:extLst>
      <p:ext uri="{BB962C8B-B14F-4D97-AF65-F5344CB8AC3E}">
        <p14:creationId xmlns:p14="http://schemas.microsoft.com/office/powerpoint/2010/main" val="3378298781"/>
      </p:ext>
    </p:extLst>
  </p:cSld>
  <p:clrMapOvr>
    <a:masterClrMapping/>
  </p:clrMapOvr>
</p:sld>
</file>

<file path=ppt/theme/theme1.xml><?xml version="1.0" encoding="utf-8"?>
<a:theme xmlns:a="http://schemas.openxmlformats.org/drawingml/2006/main" name="LO April 202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LO April 202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LO April 202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LO April 202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618</TotalTime>
  <Words>2846</Words>
  <Application>Microsoft Office PowerPoint</Application>
  <PresentationFormat>On-screen Show (4:3)</PresentationFormat>
  <Paragraphs>269</Paragraphs>
  <Slides>31</Slides>
  <Notes>7</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31</vt:i4>
      </vt:variant>
    </vt:vector>
  </HeadingPairs>
  <TitlesOfParts>
    <vt:vector size="37" baseType="lpstr">
      <vt:lpstr>Arial</vt:lpstr>
      <vt:lpstr>Calibri</vt:lpstr>
      <vt:lpstr>LO April 2021</vt:lpstr>
      <vt:lpstr>1_LO April 2021</vt:lpstr>
      <vt:lpstr>2_LO April 2021</vt:lpstr>
      <vt:lpstr>3_LO April 2021</vt:lpstr>
      <vt:lpstr>  </vt:lpstr>
      <vt:lpstr>DISCLAIMER</vt:lpstr>
      <vt:lpstr>Presentation Materials</vt:lpstr>
      <vt:lpstr>LEGAL ONE and Arthur J Gallagher</vt:lpstr>
      <vt:lpstr>LEGAL ONE and Arthur J Gallagher</vt:lpstr>
      <vt:lpstr>Key Topics</vt:lpstr>
      <vt:lpstr>Employee rights and human resource protocols</vt:lpstr>
      <vt:lpstr>Staff Member Rights</vt:lpstr>
      <vt:lpstr>Latest Guidance on  Employee Use of Cannabis</vt:lpstr>
      <vt:lpstr>Progressive Supervision  &amp; P.L. 2021 Chapter 66</vt:lpstr>
      <vt:lpstr>Progressive Discipline</vt:lpstr>
      <vt:lpstr>Progressive Discipline</vt:lpstr>
      <vt:lpstr> Non-Certificated Staff Members</vt:lpstr>
      <vt:lpstr> Non-Certificated Staff Members</vt:lpstr>
      <vt:lpstr>Just Cause Test</vt:lpstr>
      <vt:lpstr>Lessons from case law</vt:lpstr>
      <vt:lpstr>Egregious Conduct Examples</vt:lpstr>
      <vt:lpstr>Staff to Student Harassment</vt:lpstr>
      <vt:lpstr>April 2022 Case on Working Partial Days</vt:lpstr>
      <vt:lpstr>Tenure Case Comparison – Alcohol Issues</vt:lpstr>
      <vt:lpstr>Interactive Process Critical</vt:lpstr>
      <vt:lpstr>Sick leave expansion</vt:lpstr>
      <vt:lpstr>P.L. 2023, c. 95  Permitted Sick Leave Uses</vt:lpstr>
      <vt:lpstr>Permitted Sick Leave Uses</vt:lpstr>
      <vt:lpstr>Permitted Sick Leave Uses</vt:lpstr>
      <vt:lpstr>Permitted Sick Leave Uses</vt:lpstr>
      <vt:lpstr>Liberal Construction</vt:lpstr>
      <vt:lpstr>Excessive Absenteeism Assessment Criteria</vt:lpstr>
      <vt:lpstr>Conclusion</vt:lpstr>
      <vt:lpstr>PowerPoint Presentation</vt:lpstr>
      <vt:lpstr>http://njpsa.org/the-legal-one-podcast/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Rebecca Lovelace</dc:creator>
  <cp:lastModifiedBy>David Nash</cp:lastModifiedBy>
  <cp:revision>36</cp:revision>
  <dcterms:created xsi:type="dcterms:W3CDTF">2021-08-03T17:45:02Z</dcterms:created>
  <dcterms:modified xsi:type="dcterms:W3CDTF">2023-11-14T21:40:40Z</dcterms:modified>
</cp:coreProperties>
</file>