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8"/>
  </p:notesMasterIdLst>
  <p:handoutMasterIdLst>
    <p:handoutMasterId r:id="rId5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3" r:id="rId16"/>
    <p:sldId id="274" r:id="rId17"/>
    <p:sldId id="275" r:id="rId18"/>
    <p:sldId id="276" r:id="rId19"/>
    <p:sldId id="277" r:id="rId20"/>
    <p:sldId id="278" r:id="rId21"/>
    <p:sldId id="312" r:id="rId22"/>
    <p:sldId id="313" r:id="rId23"/>
    <p:sldId id="314" r:id="rId24"/>
    <p:sldId id="279" r:id="rId25"/>
    <p:sldId id="316" r:id="rId26"/>
    <p:sldId id="317"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ulli, Diana" initials="PD" lastIdx="1" clrIdx="0">
    <p:extLst>
      <p:ext uri="{19B8F6BF-5375-455C-9EA6-DF929625EA0E}">
        <p15:presenceInfo xmlns:p15="http://schemas.microsoft.com/office/powerpoint/2012/main" userId="S-1-5-21-2017986614-23424109-2091147243-34936" providerId="AD"/>
      </p:ext>
    </p:extLst>
  </p:cmAuthor>
  <p:cmAuthor id="2" name="Gorman, Stephanie" initials="GS" lastIdx="4" clrIdx="1">
    <p:extLst>
      <p:ext uri="{19B8F6BF-5375-455C-9EA6-DF929625EA0E}">
        <p15:presenceInfo xmlns:p15="http://schemas.microsoft.com/office/powerpoint/2012/main" userId="S::sgorman@doe.nj.gov::c7f1a413-51eb-4dec-98d2-71eaf128ef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114" d="100"/>
          <a:sy n="114" d="100"/>
        </p:scale>
        <p:origin x="780" y="18"/>
      </p:cViewPr>
      <p:guideLst/>
    </p:cSldViewPr>
  </p:slideViewPr>
  <p:notesTextViewPr>
    <p:cViewPr>
      <p:scale>
        <a:sx n="1" d="1"/>
        <a:sy n="1" d="1"/>
      </p:scale>
      <p:origin x="0" y="0"/>
    </p:cViewPr>
  </p:notesTextViewPr>
  <p:notesViewPr>
    <p:cSldViewPr snapToGrid="0">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BA40B0-59CA-499D-8F29-D1681DD78A07}" type="datetimeFigureOut">
              <a:rPr lang="en-US" smtClean="0"/>
              <a:t>1/8/2024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38252F-07CA-4214-AA3A-458C0B26540F}" type="slidenum">
              <a:rPr lang="en-US" smtClean="0"/>
              <a:t>‹#›</a:t>
            </a:fld>
            <a:endParaRPr lang="en-US"/>
          </a:p>
        </p:txBody>
      </p:sp>
    </p:spTree>
    <p:extLst>
      <p:ext uri="{BB962C8B-B14F-4D97-AF65-F5344CB8AC3E}">
        <p14:creationId xmlns:p14="http://schemas.microsoft.com/office/powerpoint/2010/main" val="350244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DC866-5573-4B85-BD28-2DBD20D0F466}" type="datetimeFigureOut">
              <a:rPr lang="en-US" smtClean="0"/>
              <a:t>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CE569-9A6A-412F-9550-4EE07490F433}" type="slidenum">
              <a:rPr lang="en-US" smtClean="0"/>
              <a:t>‹#›</a:t>
            </a:fld>
            <a:endParaRPr lang="en-US"/>
          </a:p>
        </p:txBody>
      </p:sp>
    </p:spTree>
    <p:extLst>
      <p:ext uri="{BB962C8B-B14F-4D97-AF65-F5344CB8AC3E}">
        <p14:creationId xmlns:p14="http://schemas.microsoft.com/office/powerpoint/2010/main" val="393562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 Id="rId9"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807" y="1488660"/>
            <a:ext cx="6706951" cy="1421452"/>
          </a:xfrm>
        </p:spPr>
        <p:txBody>
          <a:bodyPr anchor="b">
            <a:noAutofit/>
          </a:bodyPr>
          <a:lstStyle>
            <a:lvl1pPr algn="l">
              <a:defRPr sz="4800">
                <a:latin typeface="Bell MT" panose="02020503060305020303" pitchFamily="18" charset="0"/>
              </a:defRPr>
            </a:lvl1pPr>
          </a:lstStyle>
          <a:p>
            <a:r>
              <a:rPr lang="en-US" dirty="0"/>
              <a:t>New Jersey </a:t>
            </a:r>
            <a:br>
              <a:rPr lang="en-US" dirty="0"/>
            </a:br>
            <a:r>
              <a:rPr lang="en-US" dirty="0"/>
              <a:t>Department of Education </a:t>
            </a:r>
          </a:p>
        </p:txBody>
      </p:sp>
      <p:sp>
        <p:nvSpPr>
          <p:cNvPr id="3" name="Subtitle 2"/>
          <p:cNvSpPr>
            <a:spLocks noGrp="1"/>
          </p:cNvSpPr>
          <p:nvPr>
            <p:ph type="subTitle" idx="1" hasCustomPrompt="1"/>
          </p:nvPr>
        </p:nvSpPr>
        <p:spPr>
          <a:xfrm>
            <a:off x="957554" y="3593989"/>
            <a:ext cx="6858000" cy="1655762"/>
          </a:xfrm>
        </p:spPr>
        <p:txBody>
          <a:bodyPr/>
          <a:lstStyle>
            <a:lvl1pPr marL="0" indent="0" algn="ctr">
              <a:buNone/>
              <a:defRPr sz="2400" b="1" baseline="0">
                <a:latin typeface="Bell MT" panose="020205030603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Division </a:t>
            </a:r>
          </a:p>
          <a:p>
            <a:r>
              <a:rPr lang="en-US" dirty="0"/>
              <a:t>Presentation Title </a:t>
            </a:r>
          </a:p>
          <a:p>
            <a:r>
              <a:rPr lang="en-US" dirty="0"/>
              <a:t>Date </a:t>
            </a:r>
          </a:p>
        </p:txBody>
      </p:sp>
      <p:sp>
        <p:nvSpPr>
          <p:cNvPr id="8" name="Isosceles Triangle 7"/>
          <p:cNvSpPr/>
          <p:nvPr userDrawn="1"/>
        </p:nvSpPr>
        <p:spPr>
          <a:xfrm flipV="1">
            <a:off x="4561484" y="0"/>
            <a:ext cx="4633016" cy="4523304"/>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180807" y="2925833"/>
            <a:ext cx="7388364"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9" name="Isosceles Triangle 8"/>
          <p:cNvSpPr/>
          <p:nvPr userDrawn="1"/>
        </p:nvSpPr>
        <p:spPr>
          <a:xfrm rot="10800000" flipV="1">
            <a:off x="0" y="4615396"/>
            <a:ext cx="2845942" cy="2244298"/>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5" y="5461551"/>
            <a:ext cx="1316286" cy="1316286"/>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95631" y="967688"/>
            <a:ext cx="3299362" cy="329936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83529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33303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15810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a:stretch>
            <a:fillRect/>
          </a:stretch>
        </p:blipFill>
        <p:spPr>
          <a:xfrm>
            <a:off x="6650735" y="0"/>
            <a:ext cx="2493265" cy="2043567"/>
          </a:xfrm>
          <a:prstGeom prst="rect">
            <a:avLst/>
          </a:prstGeom>
        </p:spPr>
      </p:pic>
      <p:pic>
        <p:nvPicPr>
          <p:cNvPr id="11" name="Picture 10"/>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2274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368910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73740" y="5869781"/>
            <a:ext cx="908383" cy="914479"/>
          </a:xfrm>
          <a:prstGeom prst="rect">
            <a:avLst/>
          </a:prstGeom>
        </p:spPr>
      </p:pic>
      <p:pic>
        <p:nvPicPr>
          <p:cNvPr id="9" name="Picture 8"/>
          <p:cNvPicPr>
            <a:picLocks noChangeAspect="1"/>
          </p:cNvPicPr>
          <p:nvPr userDrawn="1"/>
        </p:nvPicPr>
        <p:blipFill>
          <a:blip r:embed="rId3"/>
          <a:stretch>
            <a:fillRect/>
          </a:stretch>
        </p:blipFill>
        <p:spPr>
          <a:xfrm>
            <a:off x="6650735" y="0"/>
            <a:ext cx="2493265" cy="2043567"/>
          </a:xfrm>
          <a:prstGeom prst="rect">
            <a:avLst/>
          </a:prstGeom>
        </p:spPr>
      </p:pic>
      <p:pic>
        <p:nvPicPr>
          <p:cNvPr id="10" name="Picture 9"/>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67850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90752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a:stretch>
            <a:fillRect/>
          </a:stretch>
        </p:blipFill>
        <p:spPr>
          <a:xfrm>
            <a:off x="73740" y="5869781"/>
            <a:ext cx="908383" cy="914479"/>
          </a:xfrm>
          <a:prstGeom prst="rect">
            <a:avLst/>
          </a:prstGeom>
        </p:spPr>
      </p:pic>
      <p:pic>
        <p:nvPicPr>
          <p:cNvPr id="2" name="Picture 1"/>
          <p:cNvPicPr>
            <a:picLocks noChangeAspect="1"/>
          </p:cNvPicPr>
          <p:nvPr userDrawn="1"/>
        </p:nvPicPr>
        <p:blipFill>
          <a:blip r:embed="rId8"/>
          <a:stretch>
            <a:fillRect/>
          </a:stretch>
        </p:blipFill>
        <p:spPr>
          <a:xfrm>
            <a:off x="6650735" y="0"/>
            <a:ext cx="2493265" cy="2043567"/>
          </a:xfrm>
          <a:prstGeom prst="rect">
            <a:avLst/>
          </a:prstGeom>
        </p:spPr>
      </p:pic>
      <p:pic>
        <p:nvPicPr>
          <p:cNvPr id="4" name="Picture 3"/>
          <p:cNvPicPr>
            <a:picLocks noChangeAspect="1"/>
          </p:cNvPicPr>
          <p:nvPr userDrawn="1"/>
        </p:nvPicPr>
        <p:blipFill>
          <a:blip r:embed="rId9"/>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331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a:stretch>
            <a:fillRect/>
          </a:stretch>
        </p:blipFill>
        <p:spPr>
          <a:xfrm>
            <a:off x="73740" y="5869781"/>
            <a:ext cx="908383" cy="914479"/>
          </a:xfrm>
          <a:prstGeom prst="rect">
            <a:avLst/>
          </a:prstGeom>
        </p:spPr>
      </p:pic>
    </p:spTree>
    <p:extLst>
      <p:ext uri="{BB962C8B-B14F-4D97-AF65-F5344CB8AC3E}">
        <p14:creationId xmlns:p14="http://schemas.microsoft.com/office/powerpoint/2010/main" val="19988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3740" y="5869781"/>
            <a:ext cx="908383" cy="914479"/>
          </a:xfrm>
          <a:prstGeom prst="rect">
            <a:avLst/>
          </a:prstGeom>
        </p:spPr>
      </p:pic>
      <p:pic>
        <p:nvPicPr>
          <p:cNvPr id="11" name="Picture 10"/>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338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51559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3740" y="5869781"/>
            <a:ext cx="908383" cy="914479"/>
          </a:xfrm>
          <a:prstGeom prst="rect">
            <a:avLst/>
          </a:prstGeom>
        </p:spPr>
      </p:pic>
      <p:pic>
        <p:nvPicPr>
          <p:cNvPr id="14" name="Picture 13"/>
          <p:cNvPicPr>
            <a:picLocks noChangeAspect="1"/>
          </p:cNvPicPr>
          <p:nvPr userDrawn="1"/>
        </p:nvPicPr>
        <p:blipFill>
          <a:blip r:embed="rId3"/>
          <a:stretch>
            <a:fillRect/>
          </a:stretch>
        </p:blipFill>
        <p:spPr>
          <a:xfrm>
            <a:off x="6650735" y="0"/>
            <a:ext cx="2493265" cy="2043567"/>
          </a:xfrm>
          <a:prstGeom prst="rect">
            <a:avLst/>
          </a:prstGeom>
        </p:spPr>
      </p:pic>
      <p:pic>
        <p:nvPicPr>
          <p:cNvPr id="15" name="Picture 14"/>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97332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42412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73740" y="5869781"/>
            <a:ext cx="908383" cy="914479"/>
          </a:xfrm>
          <a:prstGeom prst="rect">
            <a:avLst/>
          </a:prstGeom>
        </p:spPr>
      </p:pic>
      <p:pic>
        <p:nvPicPr>
          <p:cNvPr id="7" name="Picture 6"/>
          <p:cNvPicPr>
            <a:picLocks noChangeAspect="1"/>
          </p:cNvPicPr>
          <p:nvPr userDrawn="1"/>
        </p:nvPicPr>
        <p:blipFill>
          <a:blip r:embed="rId3"/>
          <a:stretch>
            <a:fillRect/>
          </a:stretch>
        </p:blipFill>
        <p:spPr>
          <a:xfrm>
            <a:off x="6650735" y="0"/>
            <a:ext cx="2493265" cy="2043567"/>
          </a:xfrm>
          <a:prstGeom prst="rect">
            <a:avLst/>
          </a:prstGeom>
        </p:spPr>
      </p:pic>
      <p:pic>
        <p:nvPicPr>
          <p:cNvPr id="8" name="Picture 7"/>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7843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230471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86830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8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309467"/>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577834"/>
            <a:ext cx="9144000" cy="280166"/>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933879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75" r:id="rId5"/>
    <p:sldLayoutId id="2147483676" r:id="rId6"/>
    <p:sldLayoutId id="2147483667" r:id="rId7"/>
    <p:sldLayoutId id="2147483678" r:id="rId8"/>
    <p:sldLayoutId id="2147483677" r:id="rId9"/>
    <p:sldLayoutId id="2147483680" r:id="rId10"/>
    <p:sldLayoutId id="2147483679" r:id="rId11"/>
    <p:sldLayoutId id="2147483681" r:id="rId12"/>
    <p:sldLayoutId id="2147483682" r:id="rId13"/>
    <p:sldLayoutId id="2147483683" r:id="rId14"/>
    <p:sldLayoutId id="2147483684" r:id="rId15"/>
    <p:sldLayoutId id="2147483685" r:id="rId16"/>
    <p:sldLayoutId id="214748367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Bell MT" panose="020205030603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ll MT" panose="020205030603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ll MT" panose="020205030603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ate.nj.us/education/finance/fp/dwb.shtml" TargetMode="External"/><Relationship Id="rId2" Type="http://schemas.openxmlformats.org/officeDocument/2006/relationships/hyperlink" Target="https://homeroom.state.nj.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state.nj.us/education/finance/fp/dwb.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state.nj.us/education/finance/fp/dwb.s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budget@doe.nj.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003177" y="3213717"/>
            <a:ext cx="7368465" cy="3160450"/>
          </a:xfrm>
        </p:spPr>
        <p:txBody>
          <a:bodyPr>
            <a:noAutofit/>
          </a:bodyPr>
          <a:lstStyle/>
          <a:p>
            <a:r>
              <a:rPr lang="en-US" sz="2800" dirty="0"/>
              <a:t>Office of Fiscal Policy and Planning</a:t>
            </a:r>
          </a:p>
          <a:p>
            <a:r>
              <a:rPr lang="en-US" sz="2800" dirty="0"/>
              <a:t>2024 – 2025</a:t>
            </a:r>
            <a:br>
              <a:rPr lang="en-US" sz="2800" dirty="0"/>
            </a:br>
            <a:r>
              <a:rPr lang="en-US" sz="2800" dirty="0"/>
              <a:t>Budget Software Training</a:t>
            </a:r>
            <a:br>
              <a:rPr lang="en-US" sz="2800" dirty="0"/>
            </a:br>
            <a:br>
              <a:rPr lang="en-US" sz="2000" dirty="0"/>
            </a:br>
            <a:r>
              <a:rPr lang="en-US" sz="2000" dirty="0"/>
              <a:t>Software:  </a:t>
            </a:r>
            <a:r>
              <a:rPr lang="en-US" sz="2000" dirty="0">
                <a:hlinkClick r:id="rId2"/>
              </a:rPr>
              <a:t>https://homeroom.state.nj.us/</a:t>
            </a:r>
            <a:br>
              <a:rPr lang="en-US" sz="2000" dirty="0"/>
            </a:br>
            <a:br>
              <a:rPr lang="en-US" sz="2000" dirty="0"/>
            </a:br>
            <a:r>
              <a:rPr lang="en-US" sz="2000" dirty="0"/>
              <a:t>Guidance: </a:t>
            </a:r>
            <a:r>
              <a:rPr lang="en-US" sz="2000" dirty="0">
                <a:hlinkClick r:id="rId3"/>
              </a:rPr>
              <a:t>http://www.state.nj.us/education/finance/fp/dwb.shtml</a:t>
            </a:r>
            <a:endParaRPr lang="en-US" sz="2000" dirty="0"/>
          </a:p>
        </p:txBody>
      </p:sp>
    </p:spTree>
    <p:extLst>
      <p:ext uri="{BB962C8B-B14F-4D97-AF65-F5344CB8AC3E}">
        <p14:creationId xmlns:p14="http://schemas.microsoft.com/office/powerpoint/2010/main" val="308564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9864-6A1C-4E13-8110-3FCD856FECF4}"/>
              </a:ext>
            </a:extLst>
          </p:cNvPr>
          <p:cNvSpPr>
            <a:spLocks noGrp="1"/>
          </p:cNvSpPr>
          <p:nvPr>
            <p:ph type="title"/>
          </p:nvPr>
        </p:nvSpPr>
        <p:spPr/>
        <p:txBody>
          <a:bodyPr/>
          <a:lstStyle/>
          <a:p>
            <a:r>
              <a:rPr lang="en-US" b="1" dirty="0"/>
              <a:t>Entering the District Budget - General (Continued)</a:t>
            </a:r>
            <a:endParaRPr lang="en-US" dirty="0"/>
          </a:p>
        </p:txBody>
      </p:sp>
      <p:sp>
        <p:nvSpPr>
          <p:cNvPr id="3" name="Content Placeholder 2">
            <a:extLst>
              <a:ext uri="{FF2B5EF4-FFF2-40B4-BE49-F238E27FC236}">
                <a16:creationId xmlns:a16="http://schemas.microsoft.com/office/drawing/2014/main" id="{417096EB-0EF0-4502-96F2-8981A1E6F1F4}"/>
              </a:ext>
            </a:extLst>
          </p:cNvPr>
          <p:cNvSpPr>
            <a:spLocks noGrp="1"/>
          </p:cNvSpPr>
          <p:nvPr>
            <p:ph idx="1"/>
          </p:nvPr>
        </p:nvSpPr>
        <p:spPr/>
        <p:txBody>
          <a:bodyPr>
            <a:normAutofit fontScale="92500" lnSpcReduction="20000"/>
          </a:bodyPr>
          <a:lstStyle/>
          <a:p>
            <a:pPr>
              <a:buFont typeface="Wingdings" pitchFamily="2" charset="2"/>
              <a:buChar char="§"/>
            </a:pPr>
            <a:r>
              <a:rPr lang="en-US" dirty="0"/>
              <a:t>Preloaded 2023-24 data must be updated to reflect the appropriations for June 30, 2023 year-end encumbrances and any other revisions made between 7/1/23 and 2/1/24.</a:t>
            </a:r>
          </a:p>
          <a:p>
            <a:pPr lvl="1">
              <a:buFont typeface="Wingdings" pitchFamily="2" charset="2"/>
              <a:buChar char="§"/>
            </a:pPr>
            <a:r>
              <a:rPr lang="en-US" sz="2800" dirty="0"/>
              <a:t>June 30, 2023 Reserve for Encumbrances total from the Audsum (line 90010) is preloaded in the 2023-24 column on revenue line 710 the first time the budget is accessed, and line 710 is open for data entry in case Audsum was not complete when budget is first opened.</a:t>
            </a:r>
          </a:p>
          <a:p>
            <a:pPr lvl="1">
              <a:buFont typeface="Wingdings" pitchFamily="2" charset="2"/>
              <a:buChar char="§"/>
            </a:pPr>
            <a:r>
              <a:rPr lang="en-US" sz="2800" dirty="0"/>
              <a:t>Adjust the individual 2023-24 appropriation lines for the roll-over of the 6/30/23 encumbrances.</a:t>
            </a:r>
          </a:p>
          <a:p>
            <a:pPr>
              <a:buFont typeface="Wingdings" pitchFamily="2" charset="2"/>
              <a:buChar char="§"/>
            </a:pPr>
            <a:r>
              <a:rPr lang="en-US" dirty="0"/>
              <a:t>Refer to manual section III-A</a:t>
            </a:r>
          </a:p>
          <a:p>
            <a:endParaRPr lang="en-US" dirty="0"/>
          </a:p>
        </p:txBody>
      </p:sp>
      <p:sp>
        <p:nvSpPr>
          <p:cNvPr id="4" name="Slide Number Placeholder 3">
            <a:extLst>
              <a:ext uri="{FF2B5EF4-FFF2-40B4-BE49-F238E27FC236}">
                <a16:creationId xmlns:a16="http://schemas.microsoft.com/office/drawing/2014/main" id="{978D8710-CBF5-4E9C-8343-8C8D199A5E49}"/>
              </a:ext>
            </a:extLst>
          </p:cNvPr>
          <p:cNvSpPr>
            <a:spLocks noGrp="1"/>
          </p:cNvSpPr>
          <p:nvPr>
            <p:ph type="sldNum" sz="quarter" idx="12"/>
          </p:nvPr>
        </p:nvSpPr>
        <p:spPr/>
        <p:txBody>
          <a:bodyPr/>
          <a:lstStyle/>
          <a:p>
            <a:fld id="{78C924E4-27BB-4241-B10A-A37B9DB4B77C}" type="slidenum">
              <a:rPr lang="en-US" smtClean="0"/>
              <a:pPr/>
              <a:t>10</a:t>
            </a:fld>
            <a:endParaRPr lang="en-US" dirty="0"/>
          </a:p>
        </p:txBody>
      </p:sp>
    </p:spTree>
    <p:extLst>
      <p:ext uri="{BB962C8B-B14F-4D97-AF65-F5344CB8AC3E}">
        <p14:creationId xmlns:p14="http://schemas.microsoft.com/office/powerpoint/2010/main" val="346240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1083-2E43-4D39-81E6-D1541ACCC6F9}"/>
              </a:ext>
            </a:extLst>
          </p:cNvPr>
          <p:cNvSpPr>
            <a:spLocks noGrp="1"/>
          </p:cNvSpPr>
          <p:nvPr>
            <p:ph type="title"/>
          </p:nvPr>
        </p:nvSpPr>
        <p:spPr/>
        <p:txBody>
          <a:bodyPr/>
          <a:lstStyle/>
          <a:p>
            <a:r>
              <a:rPr lang="en-US" b="1" dirty="0"/>
              <a:t>Completing the “Budget” Tab</a:t>
            </a:r>
            <a:endParaRPr lang="en-US" dirty="0"/>
          </a:p>
        </p:txBody>
      </p:sp>
      <p:sp>
        <p:nvSpPr>
          <p:cNvPr id="4" name="Slide Number Placeholder 3">
            <a:extLst>
              <a:ext uri="{FF2B5EF4-FFF2-40B4-BE49-F238E27FC236}">
                <a16:creationId xmlns:a16="http://schemas.microsoft.com/office/drawing/2014/main" id="{4128C9F7-F84E-46E7-9CA8-3F82CD17797A}"/>
              </a:ext>
            </a:extLst>
          </p:cNvPr>
          <p:cNvSpPr>
            <a:spLocks noGrp="1"/>
          </p:cNvSpPr>
          <p:nvPr>
            <p:ph type="sldNum" sz="quarter" idx="12"/>
          </p:nvPr>
        </p:nvSpPr>
        <p:spPr/>
        <p:txBody>
          <a:bodyPr/>
          <a:lstStyle/>
          <a:p>
            <a:fld id="{78C924E4-27BB-4241-B10A-A37B9DB4B77C}" type="slidenum">
              <a:rPr lang="en-US" smtClean="0"/>
              <a:pPr/>
              <a:t>11</a:t>
            </a:fld>
            <a:endParaRPr lang="en-US" dirty="0"/>
          </a:p>
        </p:txBody>
      </p:sp>
      <p:pic>
        <p:nvPicPr>
          <p:cNvPr id="5" name="Content Placeholder 4" descr="Budget tab menu from the budget software.">
            <a:extLst>
              <a:ext uri="{FF2B5EF4-FFF2-40B4-BE49-F238E27FC236}">
                <a16:creationId xmlns:a16="http://schemas.microsoft.com/office/drawing/2014/main" id="{0B7903C5-562F-457C-8BFA-9384D44826C0}"/>
              </a:ext>
            </a:extLst>
          </p:cNvPr>
          <p:cNvPicPr>
            <a:picLocks noGrp="1" noChangeAspect="1" noChangeArrowheads="1"/>
          </p:cNvPicPr>
          <p:nvPr>
            <p:ph idx="1"/>
          </p:nvPr>
        </p:nvPicPr>
        <p:blipFill>
          <a:blip r:embed="rId2" cstate="print"/>
          <a:srcRect/>
          <a:stretch>
            <a:fillRect/>
          </a:stretch>
        </p:blipFill>
        <p:spPr>
          <a:xfrm>
            <a:off x="2290439" y="1690689"/>
            <a:ext cx="4787151" cy="4559192"/>
          </a:xfrm>
          <a:noFill/>
          <a:ln>
            <a:solidFill>
              <a:schemeClr val="tx1"/>
            </a:solidFill>
          </a:ln>
        </p:spPr>
      </p:pic>
    </p:spTree>
    <p:extLst>
      <p:ext uri="{BB962C8B-B14F-4D97-AF65-F5344CB8AC3E}">
        <p14:creationId xmlns:p14="http://schemas.microsoft.com/office/powerpoint/2010/main" val="278533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982F-0B14-4405-858F-9364CD5E5CA1}"/>
              </a:ext>
            </a:extLst>
          </p:cNvPr>
          <p:cNvSpPr>
            <a:spLocks noGrp="1"/>
          </p:cNvSpPr>
          <p:nvPr>
            <p:ph type="title"/>
          </p:nvPr>
        </p:nvSpPr>
        <p:spPr/>
        <p:txBody>
          <a:bodyPr/>
          <a:lstStyle/>
          <a:p>
            <a:r>
              <a:rPr lang="en-US" b="1" dirty="0"/>
              <a:t>Completing the “Budget” Tab – Revenues</a:t>
            </a:r>
            <a:endParaRPr lang="en-US" dirty="0"/>
          </a:p>
        </p:txBody>
      </p:sp>
      <p:sp>
        <p:nvSpPr>
          <p:cNvPr id="3" name="Content Placeholder 2">
            <a:extLst>
              <a:ext uri="{FF2B5EF4-FFF2-40B4-BE49-F238E27FC236}">
                <a16:creationId xmlns:a16="http://schemas.microsoft.com/office/drawing/2014/main" id="{A32A9B1E-A673-4C28-975B-488EF61616E0}"/>
              </a:ext>
            </a:extLst>
          </p:cNvPr>
          <p:cNvSpPr>
            <a:spLocks noGrp="1"/>
          </p:cNvSpPr>
          <p:nvPr>
            <p:ph idx="1"/>
          </p:nvPr>
        </p:nvSpPr>
        <p:spPr/>
        <p:txBody>
          <a:bodyPr>
            <a:normAutofit fontScale="47500" lnSpcReduction="20000"/>
          </a:bodyPr>
          <a:lstStyle/>
          <a:p>
            <a:pPr marL="320040" indent="-320040">
              <a:buFont typeface="Wingdings" pitchFamily="2" charset="2"/>
              <a:buChar char="§"/>
              <a:defRPr/>
            </a:pPr>
            <a:r>
              <a:rPr lang="en-US" sz="3800" dirty="0"/>
              <a:t>Data entry for some revenue lines will be performed on other screens and will flow to the revenues screen (Recapitulation of Balances, Preschool Education Aid, and SEMI).</a:t>
            </a:r>
          </a:p>
          <a:p>
            <a:pPr marL="320040" indent="-320040">
              <a:buFont typeface="Wingdings" pitchFamily="2" charset="2"/>
              <a:buChar char="§"/>
              <a:defRPr/>
            </a:pPr>
            <a:r>
              <a:rPr lang="en-US" sz="3800" dirty="0"/>
              <a:t>When data entry is performed on another screen, the “Subtitle” column on the revenue screen notes the screen where data entry is performed.</a:t>
            </a:r>
          </a:p>
          <a:p>
            <a:pPr marL="320040" indent="-320040">
              <a:buFont typeface="Wingdings" pitchFamily="2" charset="2"/>
              <a:buChar char="§"/>
              <a:defRPr/>
            </a:pPr>
            <a:r>
              <a:rPr lang="en-US" sz="3800" dirty="0"/>
              <a:t>On a “Total” line or when data for the entire line is pulled from another screen, the line is highlighted in green, and no data entry is allowed.</a:t>
            </a:r>
          </a:p>
          <a:p>
            <a:pPr marL="320040" indent="-320040">
              <a:buFont typeface="Wingdings" pitchFamily="2" charset="2"/>
              <a:buChar char="§"/>
              <a:defRPr/>
            </a:pPr>
            <a:r>
              <a:rPr lang="en-US" sz="3800" dirty="0"/>
              <a:t>For miscellaneous revenues, descriptions must be included in the “Explanation” column on the revenue screen (lines 300, 350, 500, 740, 765, and 825).  Edits 80 through 85 test for completion.</a:t>
            </a:r>
          </a:p>
          <a:p>
            <a:pPr marL="320040" indent="-320040">
              <a:buFont typeface="Wingdings" pitchFamily="2" charset="2"/>
              <a:buChar char="§"/>
              <a:defRPr/>
            </a:pPr>
            <a:r>
              <a:rPr lang="en-US" sz="3800" dirty="0"/>
              <a:t>Refer to manual section III-C-</a:t>
            </a:r>
            <a:r>
              <a:rPr lang="en-US" sz="3800" dirty="0" err="1"/>
              <a:t>i</a:t>
            </a:r>
            <a:r>
              <a:rPr lang="en-US" sz="3800" dirty="0"/>
              <a:t>.</a:t>
            </a:r>
          </a:p>
          <a:p>
            <a:pPr marL="320040" indent="-320040">
              <a:buFont typeface="Wingdings" pitchFamily="2" charset="2"/>
              <a:buChar char="§"/>
              <a:defRPr/>
            </a:pPr>
            <a:r>
              <a:rPr lang="en-US" sz="3800" dirty="0"/>
              <a:t>New revenue lines were added to the budget software in 2024-25:</a:t>
            </a:r>
          </a:p>
          <a:p>
            <a:pPr marL="777240" lvl="1" indent="-320040">
              <a:buFont typeface="Wingdings" pitchFamily="2" charset="2"/>
              <a:buChar char="§"/>
              <a:defRPr/>
            </a:pPr>
            <a:r>
              <a:rPr lang="en-US" sz="3400" dirty="0"/>
              <a:t>Line 505, account 10-3301 “State Reimbursement for Menstrual Products”</a:t>
            </a:r>
          </a:p>
          <a:p>
            <a:pPr marL="777240" lvl="1" indent="-320040">
              <a:buFont typeface="Wingdings" pitchFamily="2" charset="2"/>
              <a:buChar char="§"/>
              <a:defRPr/>
            </a:pPr>
            <a:r>
              <a:rPr lang="en-US" sz="3400" dirty="0"/>
              <a:t>Line 679, account 10-321, “Withdrawal from State Military Impact Aid Reserve” (applicable to only 2 districts)</a:t>
            </a:r>
          </a:p>
          <a:p>
            <a:pPr marL="777240" lvl="1" indent="-320040">
              <a:buFont typeface="Wingdings" pitchFamily="2" charset="2"/>
              <a:buChar char="§"/>
              <a:defRPr/>
            </a:pPr>
            <a:r>
              <a:rPr lang="en-US" sz="3400" dirty="0"/>
              <a:t>Line 705, account 10-5600, “Budgetary Imbalance” (applicable to only districts that are in county office/DOE review for needing a loan to balance the budget year)</a:t>
            </a:r>
          </a:p>
          <a:p>
            <a:pPr marL="777240" lvl="1" indent="-320040">
              <a:buFont typeface="Wingdings" pitchFamily="2" charset="2"/>
              <a:buChar char="§"/>
              <a:defRPr/>
            </a:pPr>
            <a:endParaRPr lang="en-US" sz="3400" dirty="0"/>
          </a:p>
          <a:p>
            <a:pPr marL="320040" indent="-320040">
              <a:buFont typeface="Wingdings" pitchFamily="2" charset="2"/>
              <a:buChar char="§"/>
              <a:defRPr/>
            </a:pPr>
            <a:endParaRPr lang="en-US" dirty="0"/>
          </a:p>
          <a:p>
            <a:endParaRPr lang="en-US" dirty="0"/>
          </a:p>
        </p:txBody>
      </p:sp>
      <p:sp>
        <p:nvSpPr>
          <p:cNvPr id="4" name="Slide Number Placeholder 3">
            <a:extLst>
              <a:ext uri="{FF2B5EF4-FFF2-40B4-BE49-F238E27FC236}">
                <a16:creationId xmlns:a16="http://schemas.microsoft.com/office/drawing/2014/main" id="{AF129479-2443-4932-A36F-9940FA53314C}"/>
              </a:ext>
            </a:extLst>
          </p:cNvPr>
          <p:cNvSpPr>
            <a:spLocks noGrp="1"/>
          </p:cNvSpPr>
          <p:nvPr>
            <p:ph type="sldNum" sz="quarter" idx="12"/>
          </p:nvPr>
        </p:nvSpPr>
        <p:spPr/>
        <p:txBody>
          <a:bodyPr/>
          <a:lstStyle/>
          <a:p>
            <a:fld id="{78C924E4-27BB-4241-B10A-A37B9DB4B77C}" type="slidenum">
              <a:rPr lang="en-US" smtClean="0"/>
              <a:pPr/>
              <a:t>12</a:t>
            </a:fld>
            <a:endParaRPr lang="en-US" dirty="0"/>
          </a:p>
        </p:txBody>
      </p:sp>
    </p:spTree>
    <p:extLst>
      <p:ext uri="{BB962C8B-B14F-4D97-AF65-F5344CB8AC3E}">
        <p14:creationId xmlns:p14="http://schemas.microsoft.com/office/powerpoint/2010/main" val="303488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46D4-60BC-4A2C-B14C-7C8C14454105}"/>
              </a:ext>
            </a:extLst>
          </p:cNvPr>
          <p:cNvSpPr>
            <a:spLocks noGrp="1"/>
          </p:cNvSpPr>
          <p:nvPr>
            <p:ph type="title"/>
          </p:nvPr>
        </p:nvSpPr>
        <p:spPr/>
        <p:txBody>
          <a:bodyPr/>
          <a:lstStyle/>
          <a:p>
            <a:r>
              <a:rPr lang="en-US" b="1" dirty="0"/>
              <a:t>Completing the “Budget” Tab – Appropriations</a:t>
            </a:r>
            <a:endParaRPr lang="en-US" dirty="0"/>
          </a:p>
        </p:txBody>
      </p:sp>
      <p:sp>
        <p:nvSpPr>
          <p:cNvPr id="3" name="Content Placeholder 2">
            <a:extLst>
              <a:ext uri="{FF2B5EF4-FFF2-40B4-BE49-F238E27FC236}">
                <a16:creationId xmlns:a16="http://schemas.microsoft.com/office/drawing/2014/main" id="{DC6D2429-1C03-45B1-BD2E-5FC9E6CB74D2}"/>
              </a:ext>
            </a:extLst>
          </p:cNvPr>
          <p:cNvSpPr>
            <a:spLocks noGrp="1"/>
          </p:cNvSpPr>
          <p:nvPr>
            <p:ph idx="1"/>
          </p:nvPr>
        </p:nvSpPr>
        <p:spPr/>
        <p:txBody>
          <a:bodyPr>
            <a:normAutofit fontScale="92500" lnSpcReduction="10000"/>
          </a:bodyPr>
          <a:lstStyle/>
          <a:p>
            <a:pPr>
              <a:buFont typeface="Wingdings" pitchFamily="2" charset="2"/>
              <a:buChar char="§"/>
            </a:pPr>
            <a:r>
              <a:rPr lang="en-US" dirty="0"/>
              <a:t>Data entry for some appropriations lines are entered on other screens and flow to the appropriations screen (Recapitulation of Balances, Capital Projects, and Preschool Education Aid).</a:t>
            </a:r>
          </a:p>
          <a:p>
            <a:pPr>
              <a:buFont typeface="Wingdings" pitchFamily="2" charset="2"/>
              <a:buChar char="§"/>
            </a:pPr>
            <a:r>
              <a:rPr lang="en-US" dirty="0"/>
              <a:t>When data entry is performed on another screen, the “Subtitle” column on the appropriations screen notes the screen where data entry is performed.</a:t>
            </a:r>
          </a:p>
          <a:p>
            <a:pPr>
              <a:buFont typeface="Wingdings" pitchFamily="2" charset="2"/>
              <a:buChar char="§"/>
            </a:pPr>
            <a:r>
              <a:rPr lang="en-US" dirty="0"/>
              <a:t>On a “Total” line or when data for the entire line is pulled from another screen, the line is highlighted in green, and no data entry is allowed.</a:t>
            </a:r>
          </a:p>
          <a:p>
            <a:pPr>
              <a:buFont typeface="Wingdings" pitchFamily="2" charset="2"/>
              <a:buChar char="§"/>
            </a:pPr>
            <a:r>
              <a:rPr lang="en-US" dirty="0"/>
              <a:t>The “Explanation” column is only applicable to advertised lines.</a:t>
            </a:r>
          </a:p>
          <a:p>
            <a:endParaRPr lang="en-US" dirty="0"/>
          </a:p>
        </p:txBody>
      </p:sp>
      <p:sp>
        <p:nvSpPr>
          <p:cNvPr id="4" name="Slide Number Placeholder 3">
            <a:extLst>
              <a:ext uri="{FF2B5EF4-FFF2-40B4-BE49-F238E27FC236}">
                <a16:creationId xmlns:a16="http://schemas.microsoft.com/office/drawing/2014/main" id="{1EDB7204-CFC1-44EB-9FA6-12242D618655}"/>
              </a:ext>
            </a:extLst>
          </p:cNvPr>
          <p:cNvSpPr>
            <a:spLocks noGrp="1"/>
          </p:cNvSpPr>
          <p:nvPr>
            <p:ph type="sldNum" sz="quarter" idx="12"/>
          </p:nvPr>
        </p:nvSpPr>
        <p:spPr/>
        <p:txBody>
          <a:bodyPr/>
          <a:lstStyle/>
          <a:p>
            <a:fld id="{78C924E4-27BB-4241-B10A-A37B9DB4B77C}" type="slidenum">
              <a:rPr lang="en-US" smtClean="0"/>
              <a:pPr/>
              <a:t>13</a:t>
            </a:fld>
            <a:endParaRPr lang="en-US" dirty="0"/>
          </a:p>
        </p:txBody>
      </p:sp>
    </p:spTree>
    <p:extLst>
      <p:ext uri="{BB962C8B-B14F-4D97-AF65-F5344CB8AC3E}">
        <p14:creationId xmlns:p14="http://schemas.microsoft.com/office/powerpoint/2010/main" val="376696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91AB-1B83-49A4-9033-DDB94E4B897B}"/>
              </a:ext>
            </a:extLst>
          </p:cNvPr>
          <p:cNvSpPr>
            <a:spLocks noGrp="1"/>
          </p:cNvSpPr>
          <p:nvPr>
            <p:ph type="title"/>
          </p:nvPr>
        </p:nvSpPr>
        <p:spPr/>
        <p:txBody>
          <a:bodyPr/>
          <a:lstStyle/>
          <a:p>
            <a:r>
              <a:rPr lang="en-US" b="1" dirty="0"/>
              <a:t>Completing the “Budget” Tab – Appropriations (Continued)</a:t>
            </a:r>
            <a:endParaRPr lang="en-US" dirty="0"/>
          </a:p>
        </p:txBody>
      </p:sp>
      <p:sp>
        <p:nvSpPr>
          <p:cNvPr id="3" name="Content Placeholder 2">
            <a:extLst>
              <a:ext uri="{FF2B5EF4-FFF2-40B4-BE49-F238E27FC236}">
                <a16:creationId xmlns:a16="http://schemas.microsoft.com/office/drawing/2014/main" id="{C0971E9A-90FE-4FB1-A8F5-5BF1198D0013}"/>
              </a:ext>
            </a:extLst>
          </p:cNvPr>
          <p:cNvSpPr>
            <a:spLocks noGrp="1"/>
          </p:cNvSpPr>
          <p:nvPr>
            <p:ph idx="1"/>
          </p:nvPr>
        </p:nvSpPr>
        <p:spPr/>
        <p:txBody>
          <a:bodyPr/>
          <a:lstStyle/>
          <a:p>
            <a:pPr>
              <a:buFont typeface="Wingdings" pitchFamily="2" charset="2"/>
              <a:buChar char="§"/>
            </a:pPr>
            <a:r>
              <a:rPr lang="en-US" dirty="0"/>
              <a:t>The account list has been divided with page-breaks.</a:t>
            </a:r>
          </a:p>
          <a:p>
            <a:pPr lvl="1">
              <a:buFont typeface="Wingdings" pitchFamily="2" charset="2"/>
              <a:buChar char="q"/>
            </a:pPr>
            <a:r>
              <a:rPr lang="en-US" sz="2800" dirty="0"/>
              <a:t>Screen will originally load the first 200 lines applicable to the district operating type.</a:t>
            </a:r>
          </a:p>
          <a:p>
            <a:pPr lvl="1">
              <a:buFont typeface="Wingdings" pitchFamily="2" charset="2"/>
              <a:buChar char="q"/>
            </a:pPr>
            <a:r>
              <a:rPr lang="en-US" sz="2800" dirty="0"/>
              <a:t>Use the page number links at the bottom of the screen to move between screens.</a:t>
            </a:r>
          </a:p>
          <a:p>
            <a:pPr lvl="1">
              <a:buFont typeface="Wingdings" pitchFamily="2" charset="2"/>
              <a:buChar char="q"/>
            </a:pPr>
            <a:r>
              <a:rPr lang="en-US" sz="2800" b="1" dirty="0"/>
              <a:t>Save your data before moving to the next page.</a:t>
            </a:r>
            <a:endParaRPr lang="en-US" sz="2800" dirty="0"/>
          </a:p>
          <a:p>
            <a:pPr>
              <a:buFont typeface="Wingdings" pitchFamily="2" charset="2"/>
              <a:buChar char="§"/>
            </a:pPr>
            <a:r>
              <a:rPr lang="en-US" dirty="0"/>
              <a:t>Refer to manual section III-C-ii.</a:t>
            </a:r>
          </a:p>
        </p:txBody>
      </p:sp>
      <p:sp>
        <p:nvSpPr>
          <p:cNvPr id="4" name="Slide Number Placeholder 3">
            <a:extLst>
              <a:ext uri="{FF2B5EF4-FFF2-40B4-BE49-F238E27FC236}">
                <a16:creationId xmlns:a16="http://schemas.microsoft.com/office/drawing/2014/main" id="{CA03136E-98B4-430E-9924-8516385BDF4E}"/>
              </a:ext>
            </a:extLst>
          </p:cNvPr>
          <p:cNvSpPr>
            <a:spLocks noGrp="1"/>
          </p:cNvSpPr>
          <p:nvPr>
            <p:ph type="sldNum" sz="quarter" idx="12"/>
          </p:nvPr>
        </p:nvSpPr>
        <p:spPr/>
        <p:txBody>
          <a:bodyPr/>
          <a:lstStyle/>
          <a:p>
            <a:fld id="{78C924E4-27BB-4241-B10A-A37B9DB4B77C}" type="slidenum">
              <a:rPr lang="en-US" smtClean="0"/>
              <a:pPr/>
              <a:t>14</a:t>
            </a:fld>
            <a:endParaRPr lang="en-US" dirty="0"/>
          </a:p>
        </p:txBody>
      </p:sp>
    </p:spTree>
    <p:extLst>
      <p:ext uri="{BB962C8B-B14F-4D97-AF65-F5344CB8AC3E}">
        <p14:creationId xmlns:p14="http://schemas.microsoft.com/office/powerpoint/2010/main" val="313935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95FA-9009-4658-8811-B8B06C1A7583}"/>
              </a:ext>
            </a:extLst>
          </p:cNvPr>
          <p:cNvSpPr>
            <a:spLocks noGrp="1"/>
          </p:cNvSpPr>
          <p:nvPr>
            <p:ph type="title"/>
          </p:nvPr>
        </p:nvSpPr>
        <p:spPr/>
        <p:txBody>
          <a:bodyPr>
            <a:normAutofit/>
          </a:bodyPr>
          <a:lstStyle/>
          <a:p>
            <a:r>
              <a:rPr lang="en-US" b="1" dirty="0"/>
              <a:t>Completing the “Budget” Tab –Appropriations Line Updates</a:t>
            </a:r>
            <a:endParaRPr lang="en-US" dirty="0"/>
          </a:p>
        </p:txBody>
      </p:sp>
      <p:sp>
        <p:nvSpPr>
          <p:cNvPr id="4" name="Slide Number Placeholder 3">
            <a:extLst>
              <a:ext uri="{FF2B5EF4-FFF2-40B4-BE49-F238E27FC236}">
                <a16:creationId xmlns:a16="http://schemas.microsoft.com/office/drawing/2014/main" id="{83B0793B-2B23-4AF0-A07D-346D86C7E7DF}"/>
              </a:ext>
            </a:extLst>
          </p:cNvPr>
          <p:cNvSpPr>
            <a:spLocks noGrp="1"/>
          </p:cNvSpPr>
          <p:nvPr>
            <p:ph type="sldNum" sz="quarter" idx="12"/>
          </p:nvPr>
        </p:nvSpPr>
        <p:spPr/>
        <p:txBody>
          <a:bodyPr/>
          <a:lstStyle/>
          <a:p>
            <a:fld id="{78C924E4-27BB-4241-B10A-A37B9DB4B77C}" type="slidenum">
              <a:rPr lang="en-US" smtClean="0"/>
              <a:pPr/>
              <a:t>15</a:t>
            </a:fld>
            <a:endParaRPr lang="en-US" dirty="0"/>
          </a:p>
        </p:txBody>
      </p:sp>
      <p:sp>
        <p:nvSpPr>
          <p:cNvPr id="5" name="Content Placeholder 4">
            <a:extLst>
              <a:ext uri="{FF2B5EF4-FFF2-40B4-BE49-F238E27FC236}">
                <a16:creationId xmlns:a16="http://schemas.microsoft.com/office/drawing/2014/main" id="{2E182A73-315F-BBB0-81F1-4234E7CA44E8}"/>
              </a:ext>
            </a:extLst>
          </p:cNvPr>
          <p:cNvSpPr>
            <a:spLocks noGrp="1"/>
          </p:cNvSpPr>
          <p:nvPr>
            <p:ph idx="1"/>
          </p:nvPr>
        </p:nvSpPr>
        <p:spPr/>
        <p:txBody>
          <a:bodyPr>
            <a:normAutofit fontScale="92500" lnSpcReduction="10000"/>
          </a:bodyPr>
          <a:lstStyle/>
          <a:p>
            <a:r>
              <a:rPr lang="en-US" dirty="0"/>
              <a:t>New appropriation lines added to the 2024-25 budget software are:</a:t>
            </a:r>
          </a:p>
          <a:p>
            <a:pPr lvl="1"/>
            <a:r>
              <a:rPr lang="en-US" dirty="0"/>
              <a:t>Line 30585, account 11-000-213-616, “Supplies – Menstrual Products”</a:t>
            </a:r>
          </a:p>
          <a:p>
            <a:pPr lvl="1"/>
            <a:r>
              <a:rPr lang="en-US" dirty="0"/>
              <a:t>Line 72248, account 10-613, “Increase in State Military Impact Aid Reserve” (applicable only to 2 districts)</a:t>
            </a:r>
          </a:p>
          <a:p>
            <a:r>
              <a:rPr lang="en-US" dirty="0"/>
              <a:t>No new lines were added for School-Based Budgeting in 2024-25</a:t>
            </a:r>
          </a:p>
          <a:p>
            <a:pPr>
              <a:buFont typeface="Wingdings" panose="05000000000000000000" pitchFamily="2" charset="2"/>
              <a:buChar char="§"/>
            </a:pPr>
            <a:r>
              <a:rPr lang="en-US" dirty="0"/>
              <a:t>Line descriptions updated in the 2024-25 budget software are:</a:t>
            </a:r>
          </a:p>
          <a:p>
            <a:pPr lvl="1">
              <a:buFont typeface="Wingdings" panose="05000000000000000000" pitchFamily="2" charset="2"/>
              <a:buChar char="§"/>
            </a:pPr>
            <a:r>
              <a:rPr lang="en-US" dirty="0"/>
              <a:t>Line 817, account 20-4526, new title is “FEMA/Other Restricted Recovery Resources”.  This line is applicable to the </a:t>
            </a:r>
            <a:r>
              <a:rPr lang="en-US" dirty="0" err="1"/>
              <a:t>AudSum</a:t>
            </a:r>
            <a:r>
              <a:rPr lang="en-US" dirty="0"/>
              <a:t> column only.</a:t>
            </a:r>
          </a:p>
          <a:p>
            <a:endParaRPr lang="en-US" dirty="0"/>
          </a:p>
        </p:txBody>
      </p:sp>
    </p:spTree>
    <p:extLst>
      <p:ext uri="{BB962C8B-B14F-4D97-AF65-F5344CB8AC3E}">
        <p14:creationId xmlns:p14="http://schemas.microsoft.com/office/powerpoint/2010/main" val="236166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F7F0-0AE0-4FAE-BF51-54115F0DE4D9}"/>
              </a:ext>
            </a:extLst>
          </p:cNvPr>
          <p:cNvSpPr>
            <a:spLocks noGrp="1"/>
          </p:cNvSpPr>
          <p:nvPr>
            <p:ph type="title"/>
          </p:nvPr>
        </p:nvSpPr>
        <p:spPr/>
        <p:txBody>
          <a:bodyPr/>
          <a:lstStyle/>
          <a:p>
            <a:r>
              <a:rPr lang="en-US" b="1" dirty="0"/>
              <a:t>Completing the “Budget” Tab – Recapitulation of Balances</a:t>
            </a:r>
            <a:endParaRPr lang="en-US" dirty="0"/>
          </a:p>
        </p:txBody>
      </p:sp>
      <p:sp>
        <p:nvSpPr>
          <p:cNvPr id="3" name="Content Placeholder 2">
            <a:extLst>
              <a:ext uri="{FF2B5EF4-FFF2-40B4-BE49-F238E27FC236}">
                <a16:creationId xmlns:a16="http://schemas.microsoft.com/office/drawing/2014/main" id="{33478984-B06B-4B4B-BD6A-49D3C832057F}"/>
              </a:ext>
            </a:extLst>
          </p:cNvPr>
          <p:cNvSpPr>
            <a:spLocks noGrp="1"/>
          </p:cNvSpPr>
          <p:nvPr>
            <p:ph idx="1"/>
          </p:nvPr>
        </p:nvSpPr>
        <p:spPr/>
        <p:txBody>
          <a:bodyPr>
            <a:normAutofit fontScale="77500" lnSpcReduction="20000"/>
          </a:bodyPr>
          <a:lstStyle/>
          <a:p>
            <a:pPr>
              <a:buFont typeface="Wingdings" pitchFamily="2" charset="2"/>
              <a:buChar char="§"/>
            </a:pPr>
            <a:r>
              <a:rPr lang="en-US" dirty="0"/>
              <a:t>All districts must complete the Recapitulation of Balances.</a:t>
            </a:r>
          </a:p>
          <a:p>
            <a:pPr>
              <a:buFont typeface="Wingdings" pitchFamily="2" charset="2"/>
              <a:buChar char="§"/>
            </a:pPr>
            <a:r>
              <a:rPr lang="en-US" dirty="0"/>
              <a:t>Data entered on this screen will automatically create the Advertised Recapitulation of Balances report incorporated in the newspaper file and User-Friendly Budget file.</a:t>
            </a:r>
          </a:p>
          <a:p>
            <a:pPr>
              <a:buFont typeface="Wingdings" pitchFamily="2" charset="2"/>
              <a:buChar char="§"/>
            </a:pPr>
            <a:r>
              <a:rPr lang="en-US" dirty="0"/>
              <a:t>2022-23 column is preloaded with the information certified by the district in the 2022-23 Audsum.</a:t>
            </a:r>
          </a:p>
          <a:p>
            <a:pPr>
              <a:buFont typeface="Wingdings" pitchFamily="2" charset="2"/>
              <a:buChar char="§"/>
            </a:pPr>
            <a:r>
              <a:rPr lang="en-US" dirty="0"/>
              <a:t>Amounts entered into Recapitulation of Balances will flow to the revenues and appropriations screens.</a:t>
            </a:r>
          </a:p>
          <a:p>
            <a:pPr>
              <a:buFont typeface="Wingdings" pitchFamily="2" charset="2"/>
              <a:buChar char="§"/>
            </a:pPr>
            <a:r>
              <a:rPr lang="en-US" dirty="0"/>
              <a:t>Amounts in middle column flow to the “Appropriation of Excess Surplus” calculation under the Budget tab.</a:t>
            </a:r>
          </a:p>
          <a:p>
            <a:pPr>
              <a:buFont typeface="Wingdings" pitchFamily="2" charset="2"/>
              <a:buChar char="§"/>
            </a:pPr>
            <a:r>
              <a:rPr lang="en-US" dirty="0"/>
              <a:t>Amount of additional excess surplus calculated on the “Appropriations of Excess Surplus” screen flows to line 4 in the budget year column.</a:t>
            </a:r>
          </a:p>
          <a:p>
            <a:pPr>
              <a:buFont typeface="Wingdings" pitchFamily="2" charset="2"/>
              <a:buChar char="§"/>
            </a:pPr>
            <a:r>
              <a:rPr lang="en-US" dirty="0"/>
              <a:t>Specific instructions in manual section III-C-iii.</a:t>
            </a:r>
            <a:r>
              <a:rPr lang="en-US" dirty="0">
                <a:solidFill>
                  <a:srgbClr val="FF0000"/>
                </a:solidFill>
              </a:rPr>
              <a:t> </a:t>
            </a:r>
          </a:p>
          <a:p>
            <a:endParaRPr lang="en-US" dirty="0"/>
          </a:p>
        </p:txBody>
      </p:sp>
      <p:sp>
        <p:nvSpPr>
          <p:cNvPr id="4" name="Slide Number Placeholder 3">
            <a:extLst>
              <a:ext uri="{FF2B5EF4-FFF2-40B4-BE49-F238E27FC236}">
                <a16:creationId xmlns:a16="http://schemas.microsoft.com/office/drawing/2014/main" id="{8F8410F7-F106-4470-B4CD-018392F7CDD0}"/>
              </a:ext>
            </a:extLst>
          </p:cNvPr>
          <p:cNvSpPr>
            <a:spLocks noGrp="1"/>
          </p:cNvSpPr>
          <p:nvPr>
            <p:ph type="sldNum" sz="quarter" idx="12"/>
          </p:nvPr>
        </p:nvSpPr>
        <p:spPr/>
        <p:txBody>
          <a:bodyPr/>
          <a:lstStyle/>
          <a:p>
            <a:fld id="{78C924E4-27BB-4241-B10A-A37B9DB4B77C}" type="slidenum">
              <a:rPr lang="en-US" smtClean="0"/>
              <a:pPr/>
              <a:t>16</a:t>
            </a:fld>
            <a:endParaRPr lang="en-US" dirty="0"/>
          </a:p>
        </p:txBody>
      </p:sp>
    </p:spTree>
    <p:extLst>
      <p:ext uri="{BB962C8B-B14F-4D97-AF65-F5344CB8AC3E}">
        <p14:creationId xmlns:p14="http://schemas.microsoft.com/office/powerpoint/2010/main" val="89758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4724BD-31FF-938D-3B5B-78EF6978D267}"/>
              </a:ext>
            </a:extLst>
          </p:cNvPr>
          <p:cNvPicPr>
            <a:picLocks noChangeAspect="1"/>
          </p:cNvPicPr>
          <p:nvPr/>
        </p:nvPicPr>
        <p:blipFill>
          <a:blip r:embed="rId2"/>
          <a:stretch>
            <a:fillRect/>
          </a:stretch>
        </p:blipFill>
        <p:spPr>
          <a:xfrm>
            <a:off x="936932" y="4582615"/>
            <a:ext cx="8105876" cy="1625238"/>
          </a:xfrm>
          <a:prstGeom prst="rect">
            <a:avLst/>
          </a:prstGeom>
        </p:spPr>
      </p:pic>
      <p:sp>
        <p:nvSpPr>
          <p:cNvPr id="2" name="Title 1">
            <a:extLst>
              <a:ext uri="{FF2B5EF4-FFF2-40B4-BE49-F238E27FC236}">
                <a16:creationId xmlns:a16="http://schemas.microsoft.com/office/drawing/2014/main" id="{916B8C2F-A5F7-4FF8-9318-BE17296AF40A}"/>
              </a:ext>
            </a:extLst>
          </p:cNvPr>
          <p:cNvSpPr>
            <a:spLocks noGrp="1"/>
          </p:cNvSpPr>
          <p:nvPr>
            <p:ph type="title"/>
          </p:nvPr>
        </p:nvSpPr>
        <p:spPr/>
        <p:txBody>
          <a:bodyPr>
            <a:normAutofit fontScale="90000"/>
          </a:bodyPr>
          <a:lstStyle/>
          <a:p>
            <a:r>
              <a:rPr lang="en-US" b="1" dirty="0"/>
              <a:t>Completing the “Budget” Tab – Recapitulation of Balances (Continued)</a:t>
            </a:r>
            <a:endParaRPr lang="en-US" dirty="0"/>
          </a:p>
        </p:txBody>
      </p:sp>
      <p:sp>
        <p:nvSpPr>
          <p:cNvPr id="3" name="Content Placeholder 2">
            <a:extLst>
              <a:ext uri="{FF2B5EF4-FFF2-40B4-BE49-F238E27FC236}">
                <a16:creationId xmlns:a16="http://schemas.microsoft.com/office/drawing/2014/main" id="{770DD740-5D1A-4F79-9741-143E45EBD13B}"/>
              </a:ext>
            </a:extLst>
          </p:cNvPr>
          <p:cNvSpPr>
            <a:spLocks noGrp="1"/>
          </p:cNvSpPr>
          <p:nvPr>
            <p:ph idx="1"/>
          </p:nvPr>
        </p:nvSpPr>
        <p:spPr>
          <a:xfrm>
            <a:off x="628650" y="1825625"/>
            <a:ext cx="7886700" cy="2959439"/>
          </a:xfrm>
        </p:spPr>
        <p:txBody>
          <a:bodyPr>
            <a:normAutofit fontScale="92500" lnSpcReduction="10000"/>
          </a:bodyPr>
          <a:lstStyle/>
          <a:p>
            <a:pPr marL="319088" indent="-319088">
              <a:spcBef>
                <a:spcPts val="700"/>
              </a:spcBef>
              <a:buSzPct val="100000"/>
              <a:buFont typeface="Wingdings" pitchFamily="2" charset="2"/>
              <a:buChar char="§"/>
              <a:defRPr/>
            </a:pPr>
            <a:r>
              <a:rPr lang="en-US" dirty="0"/>
              <a:t>All entries will be positive numbers and totals will carry from column to column.</a:t>
            </a:r>
          </a:p>
          <a:p>
            <a:pPr marL="319088" indent="-319088">
              <a:spcBef>
                <a:spcPts val="700"/>
              </a:spcBef>
              <a:buSzPct val="100000"/>
              <a:buFont typeface="Wingdings" pitchFamily="2" charset="2"/>
              <a:buChar char="§"/>
              <a:defRPr/>
            </a:pPr>
            <a:r>
              <a:rPr lang="en-US" dirty="0"/>
              <a:t>Amounts from 2023-24 original budget will preload into middle column.</a:t>
            </a:r>
          </a:p>
          <a:p>
            <a:pPr marL="319088" indent="-319088">
              <a:spcBef>
                <a:spcPts val="700"/>
              </a:spcBef>
              <a:buSzPct val="100000"/>
              <a:buFont typeface="Wingdings" pitchFamily="2" charset="2"/>
              <a:buChar char="§"/>
              <a:defRPr/>
            </a:pPr>
            <a:r>
              <a:rPr lang="en-US" dirty="0"/>
              <a:t>Review preloaded amounts in middle column against prior year original budget.  If numbers don’t agree, check that all fund balances are recorded on the proper lines in Audsum.</a:t>
            </a:r>
          </a:p>
        </p:txBody>
      </p:sp>
      <p:sp>
        <p:nvSpPr>
          <p:cNvPr id="4" name="Slide Number Placeholder 3">
            <a:extLst>
              <a:ext uri="{FF2B5EF4-FFF2-40B4-BE49-F238E27FC236}">
                <a16:creationId xmlns:a16="http://schemas.microsoft.com/office/drawing/2014/main" id="{E92B0CBF-67CF-4B7A-84D7-634625BBEFBE}"/>
              </a:ext>
            </a:extLst>
          </p:cNvPr>
          <p:cNvSpPr>
            <a:spLocks noGrp="1"/>
          </p:cNvSpPr>
          <p:nvPr>
            <p:ph type="sldNum" sz="quarter" idx="12"/>
          </p:nvPr>
        </p:nvSpPr>
        <p:spPr/>
        <p:txBody>
          <a:bodyPr/>
          <a:lstStyle/>
          <a:p>
            <a:fld id="{78C924E4-27BB-4241-B10A-A37B9DB4B77C}" type="slidenum">
              <a:rPr lang="en-US" smtClean="0"/>
              <a:pPr/>
              <a:t>17</a:t>
            </a:fld>
            <a:endParaRPr lang="en-US" dirty="0"/>
          </a:p>
        </p:txBody>
      </p:sp>
      <p:cxnSp>
        <p:nvCxnSpPr>
          <p:cNvPr id="6" name="Straight Arrow Connector 5" descr="Arrow showing ending balance to beginning balance">
            <a:extLst>
              <a:ext uri="{FF2B5EF4-FFF2-40B4-BE49-F238E27FC236}">
                <a16:creationId xmlns:a16="http://schemas.microsoft.com/office/drawing/2014/main" id="{7DAA69E4-139E-4D6B-9229-A2BB84012CA5}"/>
              </a:ext>
            </a:extLst>
          </p:cNvPr>
          <p:cNvCxnSpPr/>
          <p:nvPr/>
        </p:nvCxnSpPr>
        <p:spPr>
          <a:xfrm flipV="1">
            <a:off x="5551537" y="4970877"/>
            <a:ext cx="381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descr="Arrow showing ending balance to beginning balance">
            <a:extLst>
              <a:ext uri="{FF2B5EF4-FFF2-40B4-BE49-F238E27FC236}">
                <a16:creationId xmlns:a16="http://schemas.microsoft.com/office/drawing/2014/main" id="{E5BF1020-520D-48A3-B389-5103A1A5CFD3}"/>
              </a:ext>
            </a:extLst>
          </p:cNvPr>
          <p:cNvCxnSpPr/>
          <p:nvPr/>
        </p:nvCxnSpPr>
        <p:spPr>
          <a:xfrm flipV="1">
            <a:off x="6321160" y="5003627"/>
            <a:ext cx="381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65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5FA4-2C73-4B3E-AFF4-D5B9AD898DFD}"/>
              </a:ext>
            </a:extLst>
          </p:cNvPr>
          <p:cNvSpPr>
            <a:spLocks noGrp="1"/>
          </p:cNvSpPr>
          <p:nvPr>
            <p:ph type="title"/>
          </p:nvPr>
        </p:nvSpPr>
        <p:spPr/>
        <p:txBody>
          <a:bodyPr/>
          <a:lstStyle/>
          <a:p>
            <a:r>
              <a:rPr lang="en-US" b="1" dirty="0"/>
              <a:t>Recapitulation of Balances – </a:t>
            </a:r>
            <a:br>
              <a:rPr lang="en-US" b="1" dirty="0"/>
            </a:br>
            <a:r>
              <a:rPr lang="en-US" b="1" dirty="0"/>
              <a:t>Legal Reserve</a:t>
            </a:r>
            <a:endParaRPr lang="en-US" dirty="0"/>
          </a:p>
        </p:txBody>
      </p:sp>
      <p:sp>
        <p:nvSpPr>
          <p:cNvPr id="3" name="Content Placeholder 2">
            <a:extLst>
              <a:ext uri="{FF2B5EF4-FFF2-40B4-BE49-F238E27FC236}">
                <a16:creationId xmlns:a16="http://schemas.microsoft.com/office/drawing/2014/main" id="{2F823D85-EACB-4188-8F82-75790CF8965E}"/>
              </a:ext>
            </a:extLst>
          </p:cNvPr>
          <p:cNvSpPr>
            <a:spLocks noGrp="1"/>
          </p:cNvSpPr>
          <p:nvPr>
            <p:ph idx="1"/>
          </p:nvPr>
        </p:nvSpPr>
        <p:spPr>
          <a:xfrm>
            <a:off x="628650" y="1825626"/>
            <a:ext cx="7886700" cy="2325372"/>
          </a:xfrm>
        </p:spPr>
        <p:txBody>
          <a:bodyPr>
            <a:normAutofit fontScale="77500" lnSpcReduction="20000"/>
          </a:bodyPr>
          <a:lstStyle/>
          <a:p>
            <a:pPr>
              <a:buFont typeface="Wingdings" pitchFamily="2" charset="2"/>
              <a:buChar char="§"/>
            </a:pPr>
            <a:r>
              <a:rPr lang="en-US" dirty="0"/>
              <a:t>Excess surplus from Audsum loads into line 14.  If amounts are in the wrong column, then they are on the wrong lines in Audsum.</a:t>
            </a:r>
          </a:p>
          <a:p>
            <a:pPr>
              <a:buFont typeface="Wingdings" pitchFamily="2" charset="2"/>
              <a:buChar char="§"/>
            </a:pPr>
            <a:r>
              <a:rPr lang="en-US" dirty="0"/>
              <a:t>Withdrawal from advertising revenue reserve, for amounts of bus advertising revenue not spent on fuel in 2022-23, loads into line 15.</a:t>
            </a:r>
          </a:p>
          <a:p>
            <a:pPr>
              <a:buFont typeface="Wingdings" pitchFamily="2" charset="2"/>
              <a:buChar char="§"/>
            </a:pPr>
            <a:r>
              <a:rPr lang="en-US" dirty="0"/>
              <a:t>Very few circumstances allow a legal reserve.  County office will review ending balance on line 19 in the 2024-25 column.</a:t>
            </a:r>
          </a:p>
        </p:txBody>
      </p:sp>
      <p:sp>
        <p:nvSpPr>
          <p:cNvPr id="4" name="Slide Number Placeholder 3">
            <a:extLst>
              <a:ext uri="{FF2B5EF4-FFF2-40B4-BE49-F238E27FC236}">
                <a16:creationId xmlns:a16="http://schemas.microsoft.com/office/drawing/2014/main" id="{4592CEDA-275E-441A-BB93-0D143EFEFFA9}"/>
              </a:ext>
            </a:extLst>
          </p:cNvPr>
          <p:cNvSpPr>
            <a:spLocks noGrp="1"/>
          </p:cNvSpPr>
          <p:nvPr>
            <p:ph type="sldNum" sz="quarter" idx="12"/>
          </p:nvPr>
        </p:nvSpPr>
        <p:spPr/>
        <p:txBody>
          <a:bodyPr/>
          <a:lstStyle/>
          <a:p>
            <a:fld id="{78C924E4-27BB-4241-B10A-A37B9DB4B77C}" type="slidenum">
              <a:rPr lang="en-US" smtClean="0"/>
              <a:pPr/>
              <a:t>18</a:t>
            </a:fld>
            <a:endParaRPr lang="en-US" dirty="0"/>
          </a:p>
        </p:txBody>
      </p:sp>
      <p:pic>
        <p:nvPicPr>
          <p:cNvPr id="7" name="Picture 6">
            <a:extLst>
              <a:ext uri="{FF2B5EF4-FFF2-40B4-BE49-F238E27FC236}">
                <a16:creationId xmlns:a16="http://schemas.microsoft.com/office/drawing/2014/main" id="{B00946BE-AA17-F744-4986-7F80812224AD}"/>
              </a:ext>
            </a:extLst>
          </p:cNvPr>
          <p:cNvPicPr>
            <a:picLocks noChangeAspect="1"/>
          </p:cNvPicPr>
          <p:nvPr/>
        </p:nvPicPr>
        <p:blipFill>
          <a:blip r:embed="rId2"/>
          <a:stretch>
            <a:fillRect/>
          </a:stretch>
        </p:blipFill>
        <p:spPr>
          <a:xfrm>
            <a:off x="1023457" y="4115294"/>
            <a:ext cx="7926602" cy="2100947"/>
          </a:xfrm>
          <a:prstGeom prst="rect">
            <a:avLst/>
          </a:prstGeom>
        </p:spPr>
      </p:pic>
    </p:spTree>
    <p:extLst>
      <p:ext uri="{BB962C8B-B14F-4D97-AF65-F5344CB8AC3E}">
        <p14:creationId xmlns:p14="http://schemas.microsoft.com/office/powerpoint/2010/main" val="251658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BFA3-83D0-4C6E-8715-7816D8A122CC}"/>
              </a:ext>
            </a:extLst>
          </p:cNvPr>
          <p:cNvSpPr>
            <a:spLocks noGrp="1"/>
          </p:cNvSpPr>
          <p:nvPr>
            <p:ph type="title"/>
          </p:nvPr>
        </p:nvSpPr>
        <p:spPr/>
        <p:txBody>
          <a:bodyPr/>
          <a:lstStyle/>
          <a:p>
            <a:r>
              <a:rPr lang="en-US" b="1" dirty="0"/>
              <a:t>Recapitulation of Balances –</a:t>
            </a:r>
            <a:br>
              <a:rPr lang="en-US" b="1" dirty="0"/>
            </a:br>
            <a:r>
              <a:rPr lang="en-US" b="1" dirty="0"/>
              <a:t>Capital Reserve</a:t>
            </a:r>
            <a:endParaRPr lang="en-US" dirty="0"/>
          </a:p>
        </p:txBody>
      </p:sp>
      <p:sp>
        <p:nvSpPr>
          <p:cNvPr id="3" name="Content Placeholder 2">
            <a:extLst>
              <a:ext uri="{FF2B5EF4-FFF2-40B4-BE49-F238E27FC236}">
                <a16:creationId xmlns:a16="http://schemas.microsoft.com/office/drawing/2014/main" id="{C9D6AC2D-69A7-48CB-BCE0-AC896A1EC8AB}"/>
              </a:ext>
            </a:extLst>
          </p:cNvPr>
          <p:cNvSpPr>
            <a:spLocks noGrp="1"/>
          </p:cNvSpPr>
          <p:nvPr>
            <p:ph idx="1"/>
          </p:nvPr>
        </p:nvSpPr>
        <p:spPr>
          <a:xfrm>
            <a:off x="628650" y="1825625"/>
            <a:ext cx="7886700" cy="2027284"/>
          </a:xfrm>
        </p:spPr>
        <p:txBody>
          <a:bodyPr>
            <a:normAutofit fontScale="85000" lnSpcReduction="10000"/>
          </a:bodyPr>
          <a:lstStyle/>
          <a:p>
            <a:pPr marL="319088" indent="-319088" eaLnBrk="0" hangingPunct="0">
              <a:spcBef>
                <a:spcPts val="700"/>
              </a:spcBef>
              <a:buSzPct val="100000"/>
              <a:buFont typeface="Wingdings" pitchFamily="2" charset="2"/>
              <a:buChar char="§"/>
              <a:defRPr/>
            </a:pPr>
            <a:r>
              <a:rPr lang="en-US" dirty="0"/>
              <a:t>Line 29 for designated deposit requires entry in the “Comments” column for description of the designation.</a:t>
            </a:r>
          </a:p>
          <a:p>
            <a:pPr marL="319088" indent="-319088" eaLnBrk="0" hangingPunct="0">
              <a:spcBef>
                <a:spcPts val="700"/>
              </a:spcBef>
              <a:buSzPct val="100000"/>
              <a:buFont typeface="Wingdings" pitchFamily="2" charset="2"/>
              <a:buChar char="§"/>
              <a:defRPr/>
            </a:pPr>
            <a:r>
              <a:rPr lang="en-US" dirty="0"/>
              <a:t>Line 33 reflects change in fund balance for transfer to Debt Service Fund.</a:t>
            </a:r>
          </a:p>
          <a:p>
            <a:pPr marL="319088" indent="-319088" eaLnBrk="0" hangingPunct="0">
              <a:spcBef>
                <a:spcPts val="700"/>
              </a:spcBef>
              <a:buSzPct val="100000"/>
              <a:buFont typeface="Wingdings" pitchFamily="2" charset="2"/>
              <a:buChar char="§"/>
              <a:defRPr/>
            </a:pPr>
            <a:r>
              <a:rPr lang="en-US" dirty="0"/>
              <a:t>Max amount of local share must be entered on line 38.</a:t>
            </a:r>
            <a:endParaRPr lang="en-US" dirty="0">
              <a:latin typeface="Calibri" pitchFamily="34" charset="0"/>
            </a:endParaRPr>
          </a:p>
        </p:txBody>
      </p:sp>
      <p:sp>
        <p:nvSpPr>
          <p:cNvPr id="4" name="Slide Number Placeholder 3">
            <a:extLst>
              <a:ext uri="{FF2B5EF4-FFF2-40B4-BE49-F238E27FC236}">
                <a16:creationId xmlns:a16="http://schemas.microsoft.com/office/drawing/2014/main" id="{44B4B330-5E81-4CEC-9BD3-5886057060DA}"/>
              </a:ext>
            </a:extLst>
          </p:cNvPr>
          <p:cNvSpPr>
            <a:spLocks noGrp="1"/>
          </p:cNvSpPr>
          <p:nvPr>
            <p:ph type="sldNum" sz="quarter" idx="12"/>
          </p:nvPr>
        </p:nvSpPr>
        <p:spPr/>
        <p:txBody>
          <a:bodyPr/>
          <a:lstStyle/>
          <a:p>
            <a:fld id="{78C924E4-27BB-4241-B10A-A37B9DB4B77C}" type="slidenum">
              <a:rPr lang="en-US" smtClean="0"/>
              <a:pPr/>
              <a:t>19</a:t>
            </a:fld>
            <a:endParaRPr lang="en-US" dirty="0"/>
          </a:p>
        </p:txBody>
      </p:sp>
      <p:pic>
        <p:nvPicPr>
          <p:cNvPr id="7" name="Picture 6">
            <a:extLst>
              <a:ext uri="{FF2B5EF4-FFF2-40B4-BE49-F238E27FC236}">
                <a16:creationId xmlns:a16="http://schemas.microsoft.com/office/drawing/2014/main" id="{36377D14-020D-77DF-4FB3-B15FA9EE0DC3}"/>
              </a:ext>
            </a:extLst>
          </p:cNvPr>
          <p:cNvPicPr>
            <a:picLocks noChangeAspect="1"/>
          </p:cNvPicPr>
          <p:nvPr/>
        </p:nvPicPr>
        <p:blipFill>
          <a:blip r:embed="rId2"/>
          <a:stretch>
            <a:fillRect/>
          </a:stretch>
        </p:blipFill>
        <p:spPr>
          <a:xfrm>
            <a:off x="957668" y="3529702"/>
            <a:ext cx="7913678" cy="2468425"/>
          </a:xfrm>
          <a:prstGeom prst="rect">
            <a:avLst/>
          </a:prstGeom>
        </p:spPr>
      </p:pic>
    </p:spTree>
    <p:extLst>
      <p:ext uri="{BB962C8B-B14F-4D97-AF65-F5344CB8AC3E}">
        <p14:creationId xmlns:p14="http://schemas.microsoft.com/office/powerpoint/2010/main" val="83918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2332-1E98-49A2-9341-1B793F1971C2}"/>
              </a:ext>
            </a:extLst>
          </p:cNvPr>
          <p:cNvSpPr>
            <a:spLocks noGrp="1"/>
          </p:cNvSpPr>
          <p:nvPr>
            <p:ph type="title"/>
          </p:nvPr>
        </p:nvSpPr>
        <p:spPr/>
        <p:txBody>
          <a:bodyPr/>
          <a:lstStyle/>
          <a:p>
            <a:r>
              <a:rPr lang="en-US" b="1" dirty="0"/>
              <a:t>References</a:t>
            </a:r>
            <a:endParaRPr lang="en-US" dirty="0"/>
          </a:p>
        </p:txBody>
      </p:sp>
      <p:sp>
        <p:nvSpPr>
          <p:cNvPr id="3" name="Content Placeholder 2">
            <a:extLst>
              <a:ext uri="{FF2B5EF4-FFF2-40B4-BE49-F238E27FC236}">
                <a16:creationId xmlns:a16="http://schemas.microsoft.com/office/drawing/2014/main" id="{57502C7D-3B2E-4615-B63E-950F505AF568}"/>
              </a:ext>
            </a:extLst>
          </p:cNvPr>
          <p:cNvSpPr>
            <a:spLocks noGrp="1"/>
          </p:cNvSpPr>
          <p:nvPr>
            <p:ph idx="1"/>
          </p:nvPr>
        </p:nvSpPr>
        <p:spPr/>
        <p:txBody>
          <a:bodyPr/>
          <a:lstStyle/>
          <a:p>
            <a:pPr>
              <a:buFont typeface="Wingdings" pitchFamily="2" charset="2"/>
              <a:buChar char="§"/>
            </a:pPr>
            <a:r>
              <a:rPr lang="en-US" b="1" dirty="0"/>
              <a:t>Budget Guidelines and Electronic Data Collection (EDC) Manual</a:t>
            </a:r>
          </a:p>
          <a:p>
            <a:pPr lvl="1">
              <a:buFont typeface="Wingdings" pitchFamily="2" charset="2"/>
              <a:buChar char="q"/>
            </a:pPr>
            <a:r>
              <a:rPr lang="en-US" sz="2800" dirty="0"/>
              <a:t> Contains overview of information necessary to utilize the web-based program, and detailed budget preparation information.</a:t>
            </a:r>
          </a:p>
          <a:p>
            <a:pPr lvl="1">
              <a:buFont typeface="Wingdings" pitchFamily="2" charset="2"/>
              <a:buChar char="q"/>
            </a:pPr>
            <a:r>
              <a:rPr lang="en-US" sz="2800" dirty="0"/>
              <a:t> County review checklist is Appendix D of this document.</a:t>
            </a:r>
          </a:p>
        </p:txBody>
      </p:sp>
      <p:sp>
        <p:nvSpPr>
          <p:cNvPr id="4" name="Slide Number Placeholder 3">
            <a:extLst>
              <a:ext uri="{FF2B5EF4-FFF2-40B4-BE49-F238E27FC236}">
                <a16:creationId xmlns:a16="http://schemas.microsoft.com/office/drawing/2014/main" id="{FFD138A7-5BC9-4137-81CD-59A6CF496A3D}"/>
              </a:ext>
            </a:extLst>
          </p:cNvPr>
          <p:cNvSpPr>
            <a:spLocks noGrp="1"/>
          </p:cNvSpPr>
          <p:nvPr>
            <p:ph type="sldNum" sz="quarter" idx="12"/>
          </p:nvPr>
        </p:nvSpPr>
        <p:spPr/>
        <p:txBody>
          <a:bodyPr/>
          <a:lstStyle/>
          <a:p>
            <a:fld id="{78C924E4-27BB-4241-B10A-A37B9DB4B77C}" type="slidenum">
              <a:rPr lang="en-US" smtClean="0"/>
              <a:pPr/>
              <a:t>2</a:t>
            </a:fld>
            <a:endParaRPr lang="en-US" dirty="0"/>
          </a:p>
        </p:txBody>
      </p:sp>
    </p:spTree>
    <p:extLst>
      <p:ext uri="{BB962C8B-B14F-4D97-AF65-F5344CB8AC3E}">
        <p14:creationId xmlns:p14="http://schemas.microsoft.com/office/powerpoint/2010/main" val="124539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C9CF-C65B-4375-8D70-C37F543C512D}"/>
              </a:ext>
            </a:extLst>
          </p:cNvPr>
          <p:cNvSpPr>
            <a:spLocks noGrp="1"/>
          </p:cNvSpPr>
          <p:nvPr>
            <p:ph type="title"/>
          </p:nvPr>
        </p:nvSpPr>
        <p:spPr/>
        <p:txBody>
          <a:bodyPr/>
          <a:lstStyle/>
          <a:p>
            <a:r>
              <a:rPr lang="en-US" b="1" dirty="0"/>
              <a:t>Recapitulation of Balances –</a:t>
            </a:r>
            <a:br>
              <a:rPr lang="en-US" b="1" dirty="0"/>
            </a:br>
            <a:r>
              <a:rPr lang="en-US" b="1" dirty="0"/>
              <a:t>Maintenance Reserve</a:t>
            </a:r>
            <a:endParaRPr lang="en-US" dirty="0"/>
          </a:p>
        </p:txBody>
      </p:sp>
      <p:sp>
        <p:nvSpPr>
          <p:cNvPr id="3" name="Content Placeholder 2">
            <a:extLst>
              <a:ext uri="{FF2B5EF4-FFF2-40B4-BE49-F238E27FC236}">
                <a16:creationId xmlns:a16="http://schemas.microsoft.com/office/drawing/2014/main" id="{8EDE269E-D5A1-4010-A5CA-1B6FE30E7B48}"/>
              </a:ext>
            </a:extLst>
          </p:cNvPr>
          <p:cNvSpPr>
            <a:spLocks noGrp="1"/>
          </p:cNvSpPr>
          <p:nvPr>
            <p:ph idx="1"/>
          </p:nvPr>
        </p:nvSpPr>
        <p:spPr/>
        <p:txBody>
          <a:bodyPr/>
          <a:lstStyle/>
          <a:p>
            <a:pPr>
              <a:buFont typeface="Wingdings" panose="05000000000000000000" pitchFamily="2" charset="2"/>
              <a:buChar char="§"/>
            </a:pPr>
            <a:r>
              <a:rPr lang="en-US" dirty="0"/>
              <a:t>Withdrawals from maintenance reserve may not be greater than the amount of Required Maintenance costs in function 261. (Edits 168 and 169)</a:t>
            </a:r>
          </a:p>
        </p:txBody>
      </p:sp>
      <p:sp>
        <p:nvSpPr>
          <p:cNvPr id="4" name="Slide Number Placeholder 3">
            <a:extLst>
              <a:ext uri="{FF2B5EF4-FFF2-40B4-BE49-F238E27FC236}">
                <a16:creationId xmlns:a16="http://schemas.microsoft.com/office/drawing/2014/main" id="{3E2069AB-D493-4B2F-AE5E-DF4E5310E828}"/>
              </a:ext>
            </a:extLst>
          </p:cNvPr>
          <p:cNvSpPr>
            <a:spLocks noGrp="1"/>
          </p:cNvSpPr>
          <p:nvPr>
            <p:ph type="sldNum" sz="quarter" idx="12"/>
          </p:nvPr>
        </p:nvSpPr>
        <p:spPr/>
        <p:txBody>
          <a:bodyPr/>
          <a:lstStyle/>
          <a:p>
            <a:fld id="{78C924E4-27BB-4241-B10A-A37B9DB4B77C}" type="slidenum">
              <a:rPr lang="en-US" smtClean="0"/>
              <a:pPr/>
              <a:t>20</a:t>
            </a:fld>
            <a:endParaRPr lang="en-US" dirty="0"/>
          </a:p>
        </p:txBody>
      </p:sp>
      <p:pic>
        <p:nvPicPr>
          <p:cNvPr id="7" name="Picture 6">
            <a:extLst>
              <a:ext uri="{FF2B5EF4-FFF2-40B4-BE49-F238E27FC236}">
                <a16:creationId xmlns:a16="http://schemas.microsoft.com/office/drawing/2014/main" id="{267A2890-46F1-96FC-F54C-1BEED3F80B25}"/>
              </a:ext>
            </a:extLst>
          </p:cNvPr>
          <p:cNvPicPr>
            <a:picLocks noChangeAspect="1"/>
          </p:cNvPicPr>
          <p:nvPr/>
        </p:nvPicPr>
        <p:blipFill>
          <a:blip r:embed="rId2"/>
          <a:stretch>
            <a:fillRect/>
          </a:stretch>
        </p:blipFill>
        <p:spPr>
          <a:xfrm>
            <a:off x="197242" y="3428999"/>
            <a:ext cx="8774982" cy="1948344"/>
          </a:xfrm>
          <a:prstGeom prst="rect">
            <a:avLst/>
          </a:prstGeom>
        </p:spPr>
      </p:pic>
    </p:spTree>
    <p:extLst>
      <p:ext uri="{BB962C8B-B14F-4D97-AF65-F5344CB8AC3E}">
        <p14:creationId xmlns:p14="http://schemas.microsoft.com/office/powerpoint/2010/main" val="2783911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3BA6-6736-42A1-B8D6-EF80261953E1}"/>
              </a:ext>
            </a:extLst>
          </p:cNvPr>
          <p:cNvSpPr>
            <a:spLocks noGrp="1"/>
          </p:cNvSpPr>
          <p:nvPr>
            <p:ph type="title"/>
          </p:nvPr>
        </p:nvSpPr>
        <p:spPr/>
        <p:txBody>
          <a:bodyPr/>
          <a:lstStyle/>
          <a:p>
            <a:r>
              <a:rPr lang="en-US" b="1" dirty="0"/>
              <a:t>Recapitulation of Balances –</a:t>
            </a:r>
            <a:br>
              <a:rPr lang="en-US" b="1" dirty="0"/>
            </a:br>
            <a:r>
              <a:rPr lang="en-US" b="1" dirty="0"/>
              <a:t>Student Activity Fund</a:t>
            </a:r>
            <a:endParaRPr lang="en-US" dirty="0"/>
          </a:p>
        </p:txBody>
      </p:sp>
      <p:sp>
        <p:nvSpPr>
          <p:cNvPr id="3" name="Content Placeholder 2">
            <a:extLst>
              <a:ext uri="{FF2B5EF4-FFF2-40B4-BE49-F238E27FC236}">
                <a16:creationId xmlns:a16="http://schemas.microsoft.com/office/drawing/2014/main" id="{28D013E8-FD19-4E86-B4BF-3C63EDC9930B}"/>
              </a:ext>
            </a:extLst>
          </p:cNvPr>
          <p:cNvSpPr>
            <a:spLocks noGrp="1"/>
          </p:cNvSpPr>
          <p:nvPr>
            <p:ph idx="1"/>
          </p:nvPr>
        </p:nvSpPr>
        <p:spPr/>
        <p:txBody>
          <a:bodyPr>
            <a:normAutofit/>
          </a:bodyPr>
          <a:lstStyle/>
          <a:p>
            <a:r>
              <a:rPr lang="en-US" sz="2400" dirty="0"/>
              <a:t>Activity entered on the recap screen will flow to revenue lines 737 and 837, and appropriation line 84200.</a:t>
            </a:r>
          </a:p>
          <a:p>
            <a:pPr marL="0" indent="0">
              <a:buNone/>
            </a:pPr>
            <a:endParaRPr lang="en-US" sz="2400" dirty="0"/>
          </a:p>
        </p:txBody>
      </p:sp>
      <p:sp>
        <p:nvSpPr>
          <p:cNvPr id="4" name="Slide Number Placeholder 3">
            <a:extLst>
              <a:ext uri="{FF2B5EF4-FFF2-40B4-BE49-F238E27FC236}">
                <a16:creationId xmlns:a16="http://schemas.microsoft.com/office/drawing/2014/main" id="{2DD31BF9-4FB8-4973-A03A-AFCFE580ACD0}"/>
              </a:ext>
            </a:extLst>
          </p:cNvPr>
          <p:cNvSpPr>
            <a:spLocks noGrp="1"/>
          </p:cNvSpPr>
          <p:nvPr>
            <p:ph type="sldNum" sz="quarter" idx="12"/>
          </p:nvPr>
        </p:nvSpPr>
        <p:spPr/>
        <p:txBody>
          <a:bodyPr/>
          <a:lstStyle/>
          <a:p>
            <a:fld id="{78C924E4-27BB-4241-B10A-A37B9DB4B77C}" type="slidenum">
              <a:rPr lang="en-US" smtClean="0"/>
              <a:pPr/>
              <a:t>21</a:t>
            </a:fld>
            <a:endParaRPr lang="en-US" dirty="0"/>
          </a:p>
        </p:txBody>
      </p:sp>
      <p:pic>
        <p:nvPicPr>
          <p:cNvPr id="7" name="Picture 6">
            <a:extLst>
              <a:ext uri="{FF2B5EF4-FFF2-40B4-BE49-F238E27FC236}">
                <a16:creationId xmlns:a16="http://schemas.microsoft.com/office/drawing/2014/main" id="{62D091FF-30EA-9DEB-3B4E-0241B911B30D}"/>
              </a:ext>
            </a:extLst>
          </p:cNvPr>
          <p:cNvPicPr>
            <a:picLocks noChangeAspect="1"/>
          </p:cNvPicPr>
          <p:nvPr/>
        </p:nvPicPr>
        <p:blipFill>
          <a:blip r:embed="rId2"/>
          <a:stretch>
            <a:fillRect/>
          </a:stretch>
        </p:blipFill>
        <p:spPr>
          <a:xfrm>
            <a:off x="165030" y="3030423"/>
            <a:ext cx="8860639" cy="1591911"/>
          </a:xfrm>
          <a:prstGeom prst="rect">
            <a:avLst/>
          </a:prstGeom>
        </p:spPr>
      </p:pic>
    </p:spTree>
    <p:extLst>
      <p:ext uri="{BB962C8B-B14F-4D97-AF65-F5344CB8AC3E}">
        <p14:creationId xmlns:p14="http://schemas.microsoft.com/office/powerpoint/2010/main" val="2773750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CA09-77F8-4D44-A10E-872C87A6332B}"/>
              </a:ext>
            </a:extLst>
          </p:cNvPr>
          <p:cNvSpPr>
            <a:spLocks noGrp="1"/>
          </p:cNvSpPr>
          <p:nvPr>
            <p:ph type="title"/>
          </p:nvPr>
        </p:nvSpPr>
        <p:spPr/>
        <p:txBody>
          <a:bodyPr/>
          <a:lstStyle/>
          <a:p>
            <a:r>
              <a:rPr lang="en-US" b="1" dirty="0"/>
              <a:t>Recapitulation of Balances –</a:t>
            </a:r>
            <a:br>
              <a:rPr lang="en-US" b="1" dirty="0"/>
            </a:br>
            <a:r>
              <a:rPr lang="en-US" b="1" dirty="0"/>
              <a:t>Scholarship Fund</a:t>
            </a:r>
            <a:endParaRPr lang="en-US" dirty="0"/>
          </a:p>
        </p:txBody>
      </p:sp>
      <p:sp>
        <p:nvSpPr>
          <p:cNvPr id="3" name="Content Placeholder 2">
            <a:extLst>
              <a:ext uri="{FF2B5EF4-FFF2-40B4-BE49-F238E27FC236}">
                <a16:creationId xmlns:a16="http://schemas.microsoft.com/office/drawing/2014/main" id="{2E683C91-E6E8-49F2-AC64-7188A614DB11}"/>
              </a:ext>
            </a:extLst>
          </p:cNvPr>
          <p:cNvSpPr>
            <a:spLocks noGrp="1"/>
          </p:cNvSpPr>
          <p:nvPr>
            <p:ph idx="1"/>
          </p:nvPr>
        </p:nvSpPr>
        <p:spPr/>
        <p:txBody>
          <a:bodyPr>
            <a:normAutofit/>
          </a:bodyPr>
          <a:lstStyle/>
          <a:p>
            <a:r>
              <a:rPr lang="en-US" sz="2400" dirty="0"/>
              <a:t>Activity entered on the recap screen will flow to revenue lines 738 and 838, and appropriation line 84220.</a:t>
            </a:r>
          </a:p>
          <a:p>
            <a:pPr marL="0" indent="0">
              <a:buNone/>
            </a:pPr>
            <a:endParaRPr lang="en-US" sz="2400" dirty="0"/>
          </a:p>
        </p:txBody>
      </p:sp>
      <p:sp>
        <p:nvSpPr>
          <p:cNvPr id="4" name="Slide Number Placeholder 3">
            <a:extLst>
              <a:ext uri="{FF2B5EF4-FFF2-40B4-BE49-F238E27FC236}">
                <a16:creationId xmlns:a16="http://schemas.microsoft.com/office/drawing/2014/main" id="{8A0D8BC8-EBCE-42CA-8EFC-C2ADD32FAB11}"/>
              </a:ext>
            </a:extLst>
          </p:cNvPr>
          <p:cNvSpPr>
            <a:spLocks noGrp="1"/>
          </p:cNvSpPr>
          <p:nvPr>
            <p:ph type="sldNum" sz="quarter" idx="12"/>
          </p:nvPr>
        </p:nvSpPr>
        <p:spPr/>
        <p:txBody>
          <a:bodyPr/>
          <a:lstStyle/>
          <a:p>
            <a:fld id="{78C924E4-27BB-4241-B10A-A37B9DB4B77C}" type="slidenum">
              <a:rPr lang="en-US" smtClean="0"/>
              <a:pPr/>
              <a:t>22</a:t>
            </a:fld>
            <a:endParaRPr lang="en-US" dirty="0"/>
          </a:p>
        </p:txBody>
      </p:sp>
      <p:pic>
        <p:nvPicPr>
          <p:cNvPr id="7" name="Picture 6">
            <a:extLst>
              <a:ext uri="{FF2B5EF4-FFF2-40B4-BE49-F238E27FC236}">
                <a16:creationId xmlns:a16="http://schemas.microsoft.com/office/drawing/2014/main" id="{0E5BB644-1B2E-523D-E665-EEFCF6DAAFDB}"/>
              </a:ext>
            </a:extLst>
          </p:cNvPr>
          <p:cNvPicPr>
            <a:picLocks noChangeAspect="1"/>
          </p:cNvPicPr>
          <p:nvPr/>
        </p:nvPicPr>
        <p:blipFill>
          <a:blip r:embed="rId2"/>
          <a:stretch>
            <a:fillRect/>
          </a:stretch>
        </p:blipFill>
        <p:spPr>
          <a:xfrm>
            <a:off x="218114" y="2894524"/>
            <a:ext cx="8566809" cy="1551642"/>
          </a:xfrm>
          <a:prstGeom prst="rect">
            <a:avLst/>
          </a:prstGeom>
        </p:spPr>
      </p:pic>
    </p:spTree>
    <p:extLst>
      <p:ext uri="{BB962C8B-B14F-4D97-AF65-F5344CB8AC3E}">
        <p14:creationId xmlns:p14="http://schemas.microsoft.com/office/powerpoint/2010/main" val="4172156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27B7-2EF1-47B0-A2C8-B1F82C703486}"/>
              </a:ext>
            </a:extLst>
          </p:cNvPr>
          <p:cNvSpPr>
            <a:spLocks noGrp="1"/>
          </p:cNvSpPr>
          <p:nvPr>
            <p:ph type="title"/>
          </p:nvPr>
        </p:nvSpPr>
        <p:spPr/>
        <p:txBody>
          <a:bodyPr/>
          <a:lstStyle/>
          <a:p>
            <a:r>
              <a:rPr lang="en-US" b="1" dirty="0"/>
              <a:t>Recapitulation of Balances –</a:t>
            </a:r>
            <a:br>
              <a:rPr lang="en-US" b="1" dirty="0"/>
            </a:br>
            <a:r>
              <a:rPr lang="en-US" b="1" dirty="0"/>
              <a:t>Unemployment Trust Fund</a:t>
            </a:r>
            <a:endParaRPr lang="en-US" dirty="0"/>
          </a:p>
        </p:txBody>
      </p:sp>
      <p:sp>
        <p:nvSpPr>
          <p:cNvPr id="3" name="Content Placeholder 2">
            <a:extLst>
              <a:ext uri="{FF2B5EF4-FFF2-40B4-BE49-F238E27FC236}">
                <a16:creationId xmlns:a16="http://schemas.microsoft.com/office/drawing/2014/main" id="{D7B462F7-E304-4D8D-86B4-3D1EE8B6ACA9}"/>
              </a:ext>
            </a:extLst>
          </p:cNvPr>
          <p:cNvSpPr>
            <a:spLocks noGrp="1"/>
          </p:cNvSpPr>
          <p:nvPr>
            <p:ph idx="1"/>
          </p:nvPr>
        </p:nvSpPr>
        <p:spPr/>
        <p:txBody>
          <a:bodyPr>
            <a:normAutofit/>
          </a:bodyPr>
          <a:lstStyle/>
          <a:p>
            <a:r>
              <a:rPr lang="en-US" sz="2400" dirty="0"/>
              <a:t>Activity entered on the recap screen will flow to revenue line 678.</a:t>
            </a:r>
          </a:p>
          <a:p>
            <a:pPr marL="0" indent="0">
              <a:buNone/>
            </a:pPr>
            <a:endParaRPr lang="en-US" sz="2400" dirty="0"/>
          </a:p>
        </p:txBody>
      </p:sp>
      <p:sp>
        <p:nvSpPr>
          <p:cNvPr id="4" name="Slide Number Placeholder 3">
            <a:extLst>
              <a:ext uri="{FF2B5EF4-FFF2-40B4-BE49-F238E27FC236}">
                <a16:creationId xmlns:a16="http://schemas.microsoft.com/office/drawing/2014/main" id="{8DC86E9E-8E8E-4F19-BC17-852270ADDC90}"/>
              </a:ext>
            </a:extLst>
          </p:cNvPr>
          <p:cNvSpPr>
            <a:spLocks noGrp="1"/>
          </p:cNvSpPr>
          <p:nvPr>
            <p:ph type="sldNum" sz="quarter" idx="12"/>
          </p:nvPr>
        </p:nvSpPr>
        <p:spPr/>
        <p:txBody>
          <a:bodyPr/>
          <a:lstStyle/>
          <a:p>
            <a:fld id="{78C924E4-27BB-4241-B10A-A37B9DB4B77C}" type="slidenum">
              <a:rPr lang="en-US" smtClean="0"/>
              <a:pPr/>
              <a:t>23</a:t>
            </a:fld>
            <a:endParaRPr lang="en-US" dirty="0"/>
          </a:p>
        </p:txBody>
      </p:sp>
      <p:pic>
        <p:nvPicPr>
          <p:cNvPr id="7" name="Picture 6">
            <a:extLst>
              <a:ext uri="{FF2B5EF4-FFF2-40B4-BE49-F238E27FC236}">
                <a16:creationId xmlns:a16="http://schemas.microsoft.com/office/drawing/2014/main" id="{D819B111-EDE0-4614-E2F5-B041D47D1DF8}"/>
              </a:ext>
            </a:extLst>
          </p:cNvPr>
          <p:cNvPicPr>
            <a:picLocks noChangeAspect="1"/>
          </p:cNvPicPr>
          <p:nvPr/>
        </p:nvPicPr>
        <p:blipFill>
          <a:blip r:embed="rId2"/>
          <a:stretch>
            <a:fillRect/>
          </a:stretch>
        </p:blipFill>
        <p:spPr>
          <a:xfrm>
            <a:off x="343948" y="2609962"/>
            <a:ext cx="8498047" cy="1522358"/>
          </a:xfrm>
          <a:prstGeom prst="rect">
            <a:avLst/>
          </a:prstGeom>
        </p:spPr>
      </p:pic>
    </p:spTree>
    <p:extLst>
      <p:ext uri="{BB962C8B-B14F-4D97-AF65-F5344CB8AC3E}">
        <p14:creationId xmlns:p14="http://schemas.microsoft.com/office/powerpoint/2010/main" val="110061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C226-4F03-408F-85A2-4B9CBC86145A}"/>
              </a:ext>
            </a:extLst>
          </p:cNvPr>
          <p:cNvSpPr>
            <a:spLocks noGrp="1"/>
          </p:cNvSpPr>
          <p:nvPr>
            <p:ph type="title"/>
          </p:nvPr>
        </p:nvSpPr>
        <p:spPr/>
        <p:txBody>
          <a:bodyPr/>
          <a:lstStyle/>
          <a:p>
            <a:r>
              <a:rPr lang="en-US" b="1" dirty="0"/>
              <a:t>Recapitulation of Balances –</a:t>
            </a:r>
            <a:br>
              <a:rPr lang="en-US" b="1" dirty="0"/>
            </a:br>
            <a:r>
              <a:rPr lang="en-US" b="1" dirty="0"/>
              <a:t>Emergency Reserve</a:t>
            </a:r>
            <a:endParaRPr lang="en-US" dirty="0"/>
          </a:p>
        </p:txBody>
      </p:sp>
      <p:sp>
        <p:nvSpPr>
          <p:cNvPr id="3" name="Content Placeholder 2">
            <a:extLst>
              <a:ext uri="{FF2B5EF4-FFF2-40B4-BE49-F238E27FC236}">
                <a16:creationId xmlns:a16="http://schemas.microsoft.com/office/drawing/2014/main" id="{E647958F-ED39-46D2-A530-5636C3D65E1C}"/>
              </a:ext>
            </a:extLst>
          </p:cNvPr>
          <p:cNvSpPr>
            <a:spLocks noGrp="1"/>
          </p:cNvSpPr>
          <p:nvPr>
            <p:ph idx="1"/>
          </p:nvPr>
        </p:nvSpPr>
        <p:spPr>
          <a:xfrm>
            <a:off x="628650" y="1825625"/>
            <a:ext cx="7886700" cy="2329125"/>
          </a:xfrm>
        </p:spPr>
        <p:txBody>
          <a:bodyPr>
            <a:normAutofit fontScale="92500" lnSpcReduction="10000"/>
          </a:bodyPr>
          <a:lstStyle/>
          <a:p>
            <a:pPr>
              <a:buFont typeface="Wingdings" panose="05000000000000000000" pitchFamily="2" charset="2"/>
              <a:buChar char="§"/>
            </a:pPr>
            <a:r>
              <a:rPr lang="en-US" dirty="0"/>
              <a:t>Note:  </a:t>
            </a:r>
            <a:r>
              <a:rPr lang="en-US" i="1" dirty="0"/>
              <a:t>N.J.S.A. </a:t>
            </a:r>
            <a:r>
              <a:rPr lang="en-US" dirty="0"/>
              <a:t>18A:7F-41 allows use of emergency reserve to finance school security improvements.  Withdrawals for school security improvements that are included in the original budget do not need Commissioner approval during the year.  If an unbudgeted withdrawal is to be made for school security, then Commissioner approval is needed.</a:t>
            </a:r>
          </a:p>
        </p:txBody>
      </p:sp>
      <p:sp>
        <p:nvSpPr>
          <p:cNvPr id="4" name="Slide Number Placeholder 3">
            <a:extLst>
              <a:ext uri="{FF2B5EF4-FFF2-40B4-BE49-F238E27FC236}">
                <a16:creationId xmlns:a16="http://schemas.microsoft.com/office/drawing/2014/main" id="{42FE54D9-62AB-49FA-B805-A857F5960EE5}"/>
              </a:ext>
            </a:extLst>
          </p:cNvPr>
          <p:cNvSpPr>
            <a:spLocks noGrp="1"/>
          </p:cNvSpPr>
          <p:nvPr>
            <p:ph type="sldNum" sz="quarter" idx="12"/>
          </p:nvPr>
        </p:nvSpPr>
        <p:spPr/>
        <p:txBody>
          <a:bodyPr/>
          <a:lstStyle/>
          <a:p>
            <a:fld id="{78C924E4-27BB-4241-B10A-A37B9DB4B77C}" type="slidenum">
              <a:rPr lang="en-US" smtClean="0"/>
              <a:pPr/>
              <a:t>24</a:t>
            </a:fld>
            <a:endParaRPr lang="en-US" dirty="0"/>
          </a:p>
        </p:txBody>
      </p:sp>
      <p:pic>
        <p:nvPicPr>
          <p:cNvPr id="7" name="Picture 6">
            <a:extLst>
              <a:ext uri="{FF2B5EF4-FFF2-40B4-BE49-F238E27FC236}">
                <a16:creationId xmlns:a16="http://schemas.microsoft.com/office/drawing/2014/main" id="{B63B5C9F-2982-2149-7D74-815280364133}"/>
              </a:ext>
            </a:extLst>
          </p:cNvPr>
          <p:cNvPicPr>
            <a:picLocks noChangeAspect="1"/>
          </p:cNvPicPr>
          <p:nvPr/>
        </p:nvPicPr>
        <p:blipFill>
          <a:blip r:embed="rId2"/>
          <a:stretch>
            <a:fillRect/>
          </a:stretch>
        </p:blipFill>
        <p:spPr>
          <a:xfrm>
            <a:off x="780176" y="4154751"/>
            <a:ext cx="8096170" cy="1801432"/>
          </a:xfrm>
          <a:prstGeom prst="rect">
            <a:avLst/>
          </a:prstGeom>
        </p:spPr>
      </p:pic>
    </p:spTree>
    <p:extLst>
      <p:ext uri="{BB962C8B-B14F-4D97-AF65-F5344CB8AC3E}">
        <p14:creationId xmlns:p14="http://schemas.microsoft.com/office/powerpoint/2010/main" val="42756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C69A-487A-DFC0-FBF6-B68DD93E878C}"/>
              </a:ext>
            </a:extLst>
          </p:cNvPr>
          <p:cNvSpPr>
            <a:spLocks noGrp="1"/>
          </p:cNvSpPr>
          <p:nvPr>
            <p:ph type="title"/>
          </p:nvPr>
        </p:nvSpPr>
        <p:spPr>
          <a:xfrm>
            <a:off x="628650" y="365126"/>
            <a:ext cx="7886700" cy="1460499"/>
          </a:xfrm>
        </p:spPr>
        <p:txBody>
          <a:bodyPr>
            <a:normAutofit fontScale="90000"/>
          </a:bodyPr>
          <a:lstStyle/>
          <a:p>
            <a:r>
              <a:rPr lang="en-US" b="1" dirty="0"/>
              <a:t>Recapitulation of Balances –</a:t>
            </a:r>
            <a:br>
              <a:rPr lang="en-US" b="1" dirty="0"/>
            </a:br>
            <a:r>
              <a:rPr lang="en-US" b="1" dirty="0"/>
              <a:t>State Military Impact Aid Reserve (1 of 2)</a:t>
            </a:r>
            <a:endParaRPr lang="en-US" dirty="0"/>
          </a:p>
        </p:txBody>
      </p:sp>
      <p:sp>
        <p:nvSpPr>
          <p:cNvPr id="3" name="Content Placeholder 2">
            <a:extLst>
              <a:ext uri="{FF2B5EF4-FFF2-40B4-BE49-F238E27FC236}">
                <a16:creationId xmlns:a16="http://schemas.microsoft.com/office/drawing/2014/main" id="{4B441A14-0D6B-F13A-82E0-876D572AE1E0}"/>
              </a:ext>
            </a:extLst>
          </p:cNvPr>
          <p:cNvSpPr>
            <a:spLocks noGrp="1"/>
          </p:cNvSpPr>
          <p:nvPr>
            <p:ph idx="1"/>
          </p:nvPr>
        </p:nvSpPr>
        <p:spPr>
          <a:xfrm>
            <a:off x="628650" y="2013358"/>
            <a:ext cx="7886700" cy="4479515"/>
          </a:xfrm>
        </p:spPr>
        <p:txBody>
          <a:bodyPr>
            <a:normAutofit fontScale="70000" lnSpcReduction="20000"/>
          </a:bodyPr>
          <a:lstStyle/>
          <a:p>
            <a:r>
              <a:rPr lang="en-US" dirty="0"/>
              <a:t>New in 2024-25 budget, pursuant to P.L.2023, c.112 is a reserve for State Military Impact Aid.</a:t>
            </a:r>
          </a:p>
          <a:p>
            <a:r>
              <a:rPr lang="en-US" dirty="0"/>
              <a:t>This reserve is only applicable to the two districts that received 2021-22 State Military Impact Aid pursuant to P.L. 2022, c.19.</a:t>
            </a:r>
          </a:p>
          <a:p>
            <a:r>
              <a:rPr lang="en-US" dirty="0"/>
              <a:t>The 2021-22 State Military Impact Aid was distributed in July 2022, after the 2021-22 year was over, so the amount automatically fell to surplus at 6/30/2022. The 2022 audit program provided an adjustment to the audited excess surplus at 6/30/2022 so the amount would still be in fund balance at 6/30/2023 if the surplus generated by this aid was not appropriated and spent by the district during year end 6/30/2023. The unspent aid in fund balance at 6/30/2023, if it caused the district to be over 2 percent fund balance, will be considered audited excess surplus at 6/30/2023 which is reserved and designated in 2024-25 budget pursuant to N.J.S.A. 18A:7F-7. The two eligible districts will be able to make a deposit into this new reserve only in the 2024-25 original budget, since the remaining unspent 2021-22 State Military Impact Aid will be budgeted as use of fund balance on revenue line 580 in the 2024-25 budget.</a:t>
            </a:r>
          </a:p>
        </p:txBody>
      </p:sp>
      <p:sp>
        <p:nvSpPr>
          <p:cNvPr id="4" name="Slide Number Placeholder 3">
            <a:extLst>
              <a:ext uri="{FF2B5EF4-FFF2-40B4-BE49-F238E27FC236}">
                <a16:creationId xmlns:a16="http://schemas.microsoft.com/office/drawing/2014/main" id="{73E24E51-9C14-D2E1-E278-F45E1B6BBE8A}"/>
              </a:ext>
            </a:extLst>
          </p:cNvPr>
          <p:cNvSpPr>
            <a:spLocks noGrp="1"/>
          </p:cNvSpPr>
          <p:nvPr>
            <p:ph type="sldNum" sz="quarter" idx="12"/>
          </p:nvPr>
        </p:nvSpPr>
        <p:spPr/>
        <p:txBody>
          <a:bodyPr/>
          <a:lstStyle/>
          <a:p>
            <a:fld id="{78C924E4-27BB-4241-B10A-A37B9DB4B77C}" type="slidenum">
              <a:rPr lang="en-US" smtClean="0"/>
              <a:pPr/>
              <a:t>25</a:t>
            </a:fld>
            <a:endParaRPr lang="en-US" dirty="0"/>
          </a:p>
        </p:txBody>
      </p:sp>
    </p:spTree>
    <p:extLst>
      <p:ext uri="{BB962C8B-B14F-4D97-AF65-F5344CB8AC3E}">
        <p14:creationId xmlns:p14="http://schemas.microsoft.com/office/powerpoint/2010/main" val="3937171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D91C-7199-4B04-5313-0A5A4F151696}"/>
              </a:ext>
            </a:extLst>
          </p:cNvPr>
          <p:cNvSpPr>
            <a:spLocks noGrp="1"/>
          </p:cNvSpPr>
          <p:nvPr>
            <p:ph type="title"/>
          </p:nvPr>
        </p:nvSpPr>
        <p:spPr>
          <a:xfrm>
            <a:off x="628650" y="365126"/>
            <a:ext cx="7886700" cy="1522397"/>
          </a:xfrm>
        </p:spPr>
        <p:txBody>
          <a:bodyPr>
            <a:normAutofit fontScale="90000"/>
          </a:bodyPr>
          <a:lstStyle/>
          <a:p>
            <a:r>
              <a:rPr lang="en-US" b="1" dirty="0"/>
              <a:t>Recapitulation of Balances –</a:t>
            </a:r>
            <a:br>
              <a:rPr lang="en-US" b="1" dirty="0"/>
            </a:br>
            <a:r>
              <a:rPr lang="en-US" b="1" dirty="0"/>
              <a:t>State Military Impact Aid Reserve (2 of 2)</a:t>
            </a:r>
            <a:endParaRPr lang="en-US" dirty="0"/>
          </a:p>
        </p:txBody>
      </p:sp>
      <p:sp>
        <p:nvSpPr>
          <p:cNvPr id="3" name="Content Placeholder 2">
            <a:extLst>
              <a:ext uri="{FF2B5EF4-FFF2-40B4-BE49-F238E27FC236}">
                <a16:creationId xmlns:a16="http://schemas.microsoft.com/office/drawing/2014/main" id="{1B8C407D-70B2-80B6-98C8-89B9280DF497}"/>
              </a:ext>
            </a:extLst>
          </p:cNvPr>
          <p:cNvSpPr>
            <a:spLocks noGrp="1"/>
          </p:cNvSpPr>
          <p:nvPr>
            <p:ph idx="1"/>
          </p:nvPr>
        </p:nvSpPr>
        <p:spPr>
          <a:xfrm>
            <a:off x="628650" y="2030135"/>
            <a:ext cx="7886700" cy="4146827"/>
          </a:xfrm>
        </p:spPr>
        <p:txBody>
          <a:bodyPr/>
          <a:lstStyle/>
          <a:p>
            <a:r>
              <a:rPr lang="en-US" dirty="0"/>
              <a:t>The board, at its discretion, may use the funds in the reserve for general fund expenditures.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6EF5E2D-3F86-6EB6-6A15-5CF2EDF1B0A5}"/>
              </a:ext>
            </a:extLst>
          </p:cNvPr>
          <p:cNvSpPr>
            <a:spLocks noGrp="1"/>
          </p:cNvSpPr>
          <p:nvPr>
            <p:ph type="sldNum" sz="quarter" idx="12"/>
          </p:nvPr>
        </p:nvSpPr>
        <p:spPr/>
        <p:txBody>
          <a:bodyPr/>
          <a:lstStyle/>
          <a:p>
            <a:fld id="{78C924E4-27BB-4241-B10A-A37B9DB4B77C}" type="slidenum">
              <a:rPr lang="en-US" smtClean="0"/>
              <a:pPr/>
              <a:t>26</a:t>
            </a:fld>
            <a:endParaRPr lang="en-US" dirty="0"/>
          </a:p>
        </p:txBody>
      </p:sp>
      <p:pic>
        <p:nvPicPr>
          <p:cNvPr id="6" name="Picture 5">
            <a:extLst>
              <a:ext uri="{FF2B5EF4-FFF2-40B4-BE49-F238E27FC236}">
                <a16:creationId xmlns:a16="http://schemas.microsoft.com/office/drawing/2014/main" id="{BB570046-FFDC-EBFE-FE72-EDA812510294}"/>
              </a:ext>
            </a:extLst>
          </p:cNvPr>
          <p:cNvPicPr>
            <a:picLocks noChangeAspect="1"/>
          </p:cNvPicPr>
          <p:nvPr/>
        </p:nvPicPr>
        <p:blipFill>
          <a:blip r:embed="rId2"/>
          <a:stretch>
            <a:fillRect/>
          </a:stretch>
        </p:blipFill>
        <p:spPr>
          <a:xfrm>
            <a:off x="225888" y="3092498"/>
            <a:ext cx="8692223" cy="1325564"/>
          </a:xfrm>
          <a:prstGeom prst="rect">
            <a:avLst/>
          </a:prstGeom>
        </p:spPr>
      </p:pic>
    </p:spTree>
    <p:extLst>
      <p:ext uri="{BB962C8B-B14F-4D97-AF65-F5344CB8AC3E}">
        <p14:creationId xmlns:p14="http://schemas.microsoft.com/office/powerpoint/2010/main" val="290720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814A-607D-48AA-96ED-5006F6DF2B0F}"/>
              </a:ext>
            </a:extLst>
          </p:cNvPr>
          <p:cNvSpPr>
            <a:spLocks noGrp="1"/>
          </p:cNvSpPr>
          <p:nvPr>
            <p:ph type="title"/>
          </p:nvPr>
        </p:nvSpPr>
        <p:spPr/>
        <p:txBody>
          <a:bodyPr/>
          <a:lstStyle/>
          <a:p>
            <a:r>
              <a:rPr lang="en-US" b="1" dirty="0"/>
              <a:t>Completing the “Budget” Tab – PEA and Capital Projects</a:t>
            </a:r>
            <a:endParaRPr lang="en-US" dirty="0"/>
          </a:p>
        </p:txBody>
      </p:sp>
      <p:sp>
        <p:nvSpPr>
          <p:cNvPr id="3" name="Content Placeholder 2">
            <a:extLst>
              <a:ext uri="{FF2B5EF4-FFF2-40B4-BE49-F238E27FC236}">
                <a16:creationId xmlns:a16="http://schemas.microsoft.com/office/drawing/2014/main" id="{2DC5EAFE-9080-4DA1-B426-8EE29C2C6F0A}"/>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sz="2600" b="1" dirty="0"/>
              <a:t>Preschool Education Aid </a:t>
            </a:r>
            <a:r>
              <a:rPr lang="en-US" sz="2600" dirty="0"/>
              <a:t>(manual section III-C-iv)</a:t>
            </a:r>
          </a:p>
          <a:p>
            <a:pPr marL="640080" lvl="1" indent="-274320">
              <a:buFont typeface="Wingdings" pitchFamily="2" charset="2"/>
              <a:buChar char="q"/>
              <a:defRPr/>
            </a:pPr>
            <a:r>
              <a:rPr lang="en-US" dirty="0"/>
              <a:t>This screen is only to be completed by districts that receive Preschool Education Aid.</a:t>
            </a:r>
          </a:p>
          <a:p>
            <a:pPr marL="640080" lvl="1" indent="-274320">
              <a:buFont typeface="Wingdings" pitchFamily="2" charset="2"/>
              <a:buChar char="q"/>
              <a:defRPr/>
            </a:pPr>
            <a:r>
              <a:rPr lang="en-US" dirty="0"/>
              <a:t>Amounts to be entered are from the budgets approved by Division of Early Childhood Services (if approved in time for budget submission, submitted version if still in process).</a:t>
            </a:r>
          </a:p>
          <a:p>
            <a:pPr marL="640080" lvl="1" indent="-274320">
              <a:buFont typeface="Wingdings" pitchFamily="2" charset="2"/>
              <a:buChar char="q"/>
              <a:defRPr/>
            </a:pPr>
            <a:r>
              <a:rPr lang="en-US" dirty="0"/>
              <a:t>Entry on this screen flows to revenue and appropriations.</a:t>
            </a:r>
          </a:p>
          <a:p>
            <a:pPr marL="320040" indent="-320040">
              <a:buFont typeface="Wingdings" pitchFamily="2" charset="2"/>
              <a:buChar char="§"/>
              <a:defRPr/>
            </a:pPr>
            <a:endParaRPr lang="en-US" sz="1300" b="1" dirty="0"/>
          </a:p>
          <a:p>
            <a:pPr marL="320040" indent="-320040">
              <a:buFont typeface="Wingdings" pitchFamily="2" charset="2"/>
              <a:buChar char="§"/>
              <a:defRPr/>
            </a:pPr>
            <a:r>
              <a:rPr lang="en-US" sz="2600" b="1" dirty="0"/>
              <a:t>Capital Projects and Reserve </a:t>
            </a:r>
            <a:r>
              <a:rPr lang="en-US" sz="2600" dirty="0"/>
              <a:t>(manual section III-C-v)</a:t>
            </a:r>
          </a:p>
          <a:p>
            <a:pPr marL="640080" lvl="1" indent="-274320">
              <a:buFont typeface="Wingdings" pitchFamily="2" charset="2"/>
              <a:buChar char="q"/>
              <a:defRPr/>
            </a:pPr>
            <a:r>
              <a:rPr lang="en-US" dirty="0"/>
              <a:t>Capital Projects List - Advertised report with summary level data.</a:t>
            </a:r>
          </a:p>
          <a:p>
            <a:pPr marL="640080" lvl="1" indent="-274320">
              <a:buFont typeface="Wingdings" pitchFamily="2" charset="2"/>
              <a:buChar char="q"/>
              <a:defRPr/>
            </a:pPr>
            <a:r>
              <a:rPr lang="en-US" dirty="0"/>
              <a:t>Capital Project Detailed Budget – detail report by function/object code, for each project budgeted.  Entry on this screen flows to appropriations.</a:t>
            </a:r>
          </a:p>
          <a:p>
            <a:pPr marL="640080" lvl="1" indent="-274320">
              <a:buFont typeface="Wingdings" pitchFamily="2" charset="2"/>
              <a:buChar char="q"/>
              <a:defRPr/>
            </a:pPr>
            <a:r>
              <a:rPr lang="en-US" dirty="0"/>
              <a:t>Detail of Capital Project Fund Balance – detail of amount reported in Audsum as the fund 30 fund balance and encumbrances as of 6/30/23. County office will review balances for completed projects.  Refer to budget guidelines for statute and code references for completed projects.</a:t>
            </a:r>
          </a:p>
          <a:p>
            <a:endParaRPr lang="en-US" dirty="0"/>
          </a:p>
        </p:txBody>
      </p:sp>
      <p:sp>
        <p:nvSpPr>
          <p:cNvPr id="4" name="Slide Number Placeholder 3">
            <a:extLst>
              <a:ext uri="{FF2B5EF4-FFF2-40B4-BE49-F238E27FC236}">
                <a16:creationId xmlns:a16="http://schemas.microsoft.com/office/drawing/2014/main" id="{8870FA2F-B809-41F6-9332-DEC2FAFC94F4}"/>
              </a:ext>
            </a:extLst>
          </p:cNvPr>
          <p:cNvSpPr>
            <a:spLocks noGrp="1"/>
          </p:cNvSpPr>
          <p:nvPr>
            <p:ph type="sldNum" sz="quarter" idx="12"/>
          </p:nvPr>
        </p:nvSpPr>
        <p:spPr/>
        <p:txBody>
          <a:bodyPr/>
          <a:lstStyle/>
          <a:p>
            <a:fld id="{78C924E4-27BB-4241-B10A-A37B9DB4B77C}" type="slidenum">
              <a:rPr lang="en-US" smtClean="0"/>
              <a:pPr/>
              <a:t>27</a:t>
            </a:fld>
            <a:endParaRPr lang="en-US" dirty="0"/>
          </a:p>
        </p:txBody>
      </p:sp>
    </p:spTree>
    <p:extLst>
      <p:ext uri="{BB962C8B-B14F-4D97-AF65-F5344CB8AC3E}">
        <p14:creationId xmlns:p14="http://schemas.microsoft.com/office/powerpoint/2010/main" val="294066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A9E9-C021-438F-B3BD-77C4ECEE3D21}"/>
              </a:ext>
            </a:extLst>
          </p:cNvPr>
          <p:cNvSpPr>
            <a:spLocks noGrp="1"/>
          </p:cNvSpPr>
          <p:nvPr>
            <p:ph type="title"/>
          </p:nvPr>
        </p:nvSpPr>
        <p:spPr/>
        <p:txBody>
          <a:bodyPr/>
          <a:lstStyle/>
          <a:p>
            <a:r>
              <a:rPr lang="en-US" b="1" dirty="0"/>
              <a:t>Completing the “Budget” Tab – Excess Surplus, SEMI, SBB</a:t>
            </a:r>
            <a:endParaRPr lang="en-US" dirty="0"/>
          </a:p>
        </p:txBody>
      </p:sp>
      <p:sp>
        <p:nvSpPr>
          <p:cNvPr id="3" name="Content Placeholder 2">
            <a:extLst>
              <a:ext uri="{FF2B5EF4-FFF2-40B4-BE49-F238E27FC236}">
                <a16:creationId xmlns:a16="http://schemas.microsoft.com/office/drawing/2014/main" id="{1C2D6EE7-531F-48E5-BF8E-3F15ACA7CEC7}"/>
              </a:ext>
            </a:extLst>
          </p:cNvPr>
          <p:cNvSpPr>
            <a:spLocks noGrp="1"/>
          </p:cNvSpPr>
          <p:nvPr>
            <p:ph idx="1"/>
          </p:nvPr>
        </p:nvSpPr>
        <p:spPr>
          <a:xfrm>
            <a:off x="628650" y="1825624"/>
            <a:ext cx="7886700" cy="4803776"/>
          </a:xfrm>
        </p:spPr>
        <p:txBody>
          <a:bodyPr>
            <a:normAutofit fontScale="77500" lnSpcReduction="20000"/>
          </a:bodyPr>
          <a:lstStyle/>
          <a:p>
            <a:pPr marL="320040" indent="-320040">
              <a:buFont typeface="Wingdings" pitchFamily="2" charset="2"/>
              <a:buChar char="§"/>
              <a:defRPr/>
            </a:pPr>
            <a:r>
              <a:rPr lang="en-US" sz="2600" b="1" dirty="0"/>
              <a:t>Appropriation of Excess Surplus </a:t>
            </a:r>
            <a:r>
              <a:rPr lang="en-US" sz="2600" dirty="0"/>
              <a:t>(manual section III-C-vi)</a:t>
            </a:r>
          </a:p>
          <a:p>
            <a:pPr marL="640080" lvl="1" indent="-274320">
              <a:buFont typeface="Wingdings" pitchFamily="2" charset="2"/>
              <a:buChar char="q"/>
              <a:defRPr/>
            </a:pPr>
            <a:r>
              <a:rPr lang="en-US" dirty="0"/>
              <a:t>Screen is used to calculate the amount of excess general fund surplus that must be appropriated in the 2024-25 budget. </a:t>
            </a:r>
          </a:p>
          <a:p>
            <a:pPr marL="640080" lvl="1" indent="-274320">
              <a:buFont typeface="Wingdings" pitchFamily="2" charset="2"/>
              <a:buChar char="q"/>
              <a:defRPr/>
            </a:pPr>
            <a:r>
              <a:rPr lang="en-US" dirty="0"/>
              <a:t>Calculation is automatic except for lines A1, A2, A3 and A4.</a:t>
            </a:r>
          </a:p>
          <a:p>
            <a:pPr marL="640080" lvl="1" indent="-274320">
              <a:buFont typeface="Wingdings" pitchFamily="2" charset="2"/>
              <a:buChar char="q"/>
              <a:defRPr/>
            </a:pPr>
            <a:r>
              <a:rPr lang="en-US" dirty="0"/>
              <a:t>Additional excess flows to Recapitulation of Balances line 4.</a:t>
            </a:r>
          </a:p>
          <a:p>
            <a:pPr marL="640080" lvl="1" indent="-274320">
              <a:buFont typeface="Wingdings" pitchFamily="2" charset="2"/>
              <a:buChar char="q"/>
              <a:defRPr/>
            </a:pPr>
            <a:r>
              <a:rPr lang="en-US" dirty="0"/>
              <a:t>Line A4 will have no entry in the 2024-25 budget. (Edit 198 ensures this)</a:t>
            </a:r>
          </a:p>
          <a:p>
            <a:pPr marL="320040" indent="-320040">
              <a:buFont typeface="Wingdings" pitchFamily="2" charset="2"/>
              <a:buChar char="§"/>
              <a:defRPr/>
            </a:pPr>
            <a:endParaRPr lang="en-US" sz="1300" b="1" dirty="0"/>
          </a:p>
          <a:p>
            <a:pPr marL="320040" indent="-320040">
              <a:buFont typeface="Wingdings" pitchFamily="2" charset="2"/>
              <a:buChar char="§"/>
              <a:defRPr/>
            </a:pPr>
            <a:r>
              <a:rPr lang="en-US" sz="2600" b="1" dirty="0"/>
              <a:t>SEMI</a:t>
            </a:r>
            <a:r>
              <a:rPr lang="en-US" sz="2600" dirty="0"/>
              <a:t>  (manual section III-C-vii)</a:t>
            </a:r>
          </a:p>
          <a:p>
            <a:pPr marL="640080" lvl="1" indent="-274320">
              <a:buFont typeface="Wingdings" pitchFamily="2" charset="2"/>
              <a:buChar char="q"/>
              <a:defRPr/>
            </a:pPr>
            <a:r>
              <a:rPr lang="en-US" dirty="0"/>
              <a:t>Screen used to calculate the amount of Medicaid reimbursement revenue that must be budgeted under the Special Education Medicaid Initiative (SEMI).</a:t>
            </a:r>
          </a:p>
          <a:p>
            <a:pPr marL="640080" lvl="1" indent="-274320">
              <a:buFont typeface="Wingdings" pitchFamily="2" charset="2"/>
              <a:buChar char="q"/>
              <a:defRPr/>
            </a:pPr>
            <a:r>
              <a:rPr lang="en-US" dirty="0"/>
              <a:t>Separate lines show estimated number of students and county office approval of waiver/alternate projections.</a:t>
            </a:r>
          </a:p>
          <a:p>
            <a:pPr marL="640080" lvl="1" indent="-274320">
              <a:buFont typeface="Wingdings" pitchFamily="2" charset="2"/>
              <a:buChar char="q"/>
              <a:defRPr/>
            </a:pPr>
            <a:r>
              <a:rPr lang="en-US" dirty="0"/>
              <a:t>Screen will not be released until the SEMI broadcast memo is released.</a:t>
            </a:r>
          </a:p>
          <a:p>
            <a:pPr marL="320040" indent="-320040">
              <a:buFont typeface="Wingdings" pitchFamily="2" charset="2"/>
              <a:buChar char="§"/>
              <a:defRPr/>
            </a:pPr>
            <a:endParaRPr lang="en-US" sz="1200" b="1" dirty="0"/>
          </a:p>
          <a:p>
            <a:pPr marL="320040" indent="-320040">
              <a:buFont typeface="Wingdings" pitchFamily="2" charset="2"/>
              <a:buChar char="§"/>
              <a:defRPr/>
            </a:pPr>
            <a:r>
              <a:rPr lang="en-US" sz="2600" b="1" dirty="0"/>
              <a:t>School Based Budget &amp; School Based Summary Report </a:t>
            </a:r>
            <a:r>
              <a:rPr lang="en-US" sz="2600" dirty="0"/>
              <a:t>(III-C-viii)</a:t>
            </a:r>
          </a:p>
          <a:p>
            <a:pPr marL="640080" lvl="1" indent="-274320">
              <a:buFont typeface="Wingdings" pitchFamily="2" charset="2"/>
              <a:buChar char="q"/>
              <a:defRPr/>
            </a:pPr>
            <a:r>
              <a:rPr lang="en-US" dirty="0"/>
              <a:t>Only applicable to those schools required to submit SBB.</a:t>
            </a:r>
          </a:p>
          <a:p>
            <a:endParaRPr lang="en-US" dirty="0"/>
          </a:p>
        </p:txBody>
      </p:sp>
      <p:sp>
        <p:nvSpPr>
          <p:cNvPr id="4" name="Slide Number Placeholder 3">
            <a:extLst>
              <a:ext uri="{FF2B5EF4-FFF2-40B4-BE49-F238E27FC236}">
                <a16:creationId xmlns:a16="http://schemas.microsoft.com/office/drawing/2014/main" id="{E22F0C77-F123-4970-A204-5E92F30C90E3}"/>
              </a:ext>
            </a:extLst>
          </p:cNvPr>
          <p:cNvSpPr>
            <a:spLocks noGrp="1"/>
          </p:cNvSpPr>
          <p:nvPr>
            <p:ph type="sldNum" sz="quarter" idx="12"/>
          </p:nvPr>
        </p:nvSpPr>
        <p:spPr/>
        <p:txBody>
          <a:bodyPr/>
          <a:lstStyle/>
          <a:p>
            <a:fld id="{78C924E4-27BB-4241-B10A-A37B9DB4B77C}" type="slidenum">
              <a:rPr lang="en-US" smtClean="0"/>
              <a:pPr/>
              <a:t>28</a:t>
            </a:fld>
            <a:endParaRPr lang="en-US" dirty="0"/>
          </a:p>
        </p:txBody>
      </p:sp>
    </p:spTree>
    <p:extLst>
      <p:ext uri="{BB962C8B-B14F-4D97-AF65-F5344CB8AC3E}">
        <p14:creationId xmlns:p14="http://schemas.microsoft.com/office/powerpoint/2010/main" val="355765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7665-46A1-4817-B00E-0829B0C2BCA2}"/>
              </a:ext>
            </a:extLst>
          </p:cNvPr>
          <p:cNvSpPr>
            <a:spLocks noGrp="1"/>
          </p:cNvSpPr>
          <p:nvPr>
            <p:ph type="title"/>
          </p:nvPr>
        </p:nvSpPr>
        <p:spPr/>
        <p:txBody>
          <a:bodyPr>
            <a:normAutofit fontScale="90000"/>
          </a:bodyPr>
          <a:lstStyle/>
          <a:p>
            <a:r>
              <a:rPr lang="en-US" b="1" dirty="0"/>
              <a:t>Completing The “Calculations” Tab – SFRA Calculations (1 of 6)</a:t>
            </a:r>
            <a:endParaRPr lang="en-US" dirty="0"/>
          </a:p>
        </p:txBody>
      </p:sp>
      <p:pic>
        <p:nvPicPr>
          <p:cNvPr id="6" name="Content Placeholder 5" descr="SFRA menu from budget software">
            <a:extLst>
              <a:ext uri="{FF2B5EF4-FFF2-40B4-BE49-F238E27FC236}">
                <a16:creationId xmlns:a16="http://schemas.microsoft.com/office/drawing/2014/main" id="{23711F92-75B1-4650-8989-F3426AB7C362}"/>
              </a:ext>
            </a:extLst>
          </p:cNvPr>
          <p:cNvPicPr>
            <a:picLocks noGrp="1" noChangeAspect="1"/>
          </p:cNvPicPr>
          <p:nvPr>
            <p:ph idx="1"/>
          </p:nvPr>
        </p:nvPicPr>
        <p:blipFill>
          <a:blip r:embed="rId2"/>
          <a:stretch>
            <a:fillRect/>
          </a:stretch>
        </p:blipFill>
        <p:spPr>
          <a:xfrm>
            <a:off x="628650" y="2090182"/>
            <a:ext cx="7886700" cy="3822223"/>
          </a:xfrm>
          <a:prstGeom prst="rect">
            <a:avLst/>
          </a:prstGeom>
        </p:spPr>
      </p:pic>
      <p:sp>
        <p:nvSpPr>
          <p:cNvPr id="4" name="Slide Number Placeholder 3">
            <a:extLst>
              <a:ext uri="{FF2B5EF4-FFF2-40B4-BE49-F238E27FC236}">
                <a16:creationId xmlns:a16="http://schemas.microsoft.com/office/drawing/2014/main" id="{9D90FF5B-A7B3-4940-AE0D-E17083C29018}"/>
              </a:ext>
            </a:extLst>
          </p:cNvPr>
          <p:cNvSpPr>
            <a:spLocks noGrp="1"/>
          </p:cNvSpPr>
          <p:nvPr>
            <p:ph type="sldNum" sz="quarter" idx="12"/>
          </p:nvPr>
        </p:nvSpPr>
        <p:spPr/>
        <p:txBody>
          <a:bodyPr/>
          <a:lstStyle/>
          <a:p>
            <a:fld id="{78C924E4-27BB-4241-B10A-A37B9DB4B77C}" type="slidenum">
              <a:rPr lang="en-US" smtClean="0"/>
              <a:pPr/>
              <a:t>29</a:t>
            </a:fld>
            <a:endParaRPr lang="en-US" dirty="0"/>
          </a:p>
        </p:txBody>
      </p:sp>
    </p:spTree>
    <p:extLst>
      <p:ext uri="{BB962C8B-B14F-4D97-AF65-F5344CB8AC3E}">
        <p14:creationId xmlns:p14="http://schemas.microsoft.com/office/powerpoint/2010/main" val="311493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5E83-B0B1-453E-998D-C0CF4921A32C}"/>
              </a:ext>
            </a:extLst>
          </p:cNvPr>
          <p:cNvSpPr>
            <a:spLocks noGrp="1"/>
          </p:cNvSpPr>
          <p:nvPr>
            <p:ph type="title"/>
          </p:nvPr>
        </p:nvSpPr>
        <p:spPr/>
        <p:txBody>
          <a:bodyPr/>
          <a:lstStyle/>
          <a:p>
            <a:r>
              <a:rPr lang="en-US" b="1" dirty="0"/>
              <a:t>Other Budget References</a:t>
            </a:r>
            <a:endParaRPr lang="en-US" dirty="0"/>
          </a:p>
        </p:txBody>
      </p:sp>
      <p:sp>
        <p:nvSpPr>
          <p:cNvPr id="3" name="Content Placeholder 2">
            <a:extLst>
              <a:ext uri="{FF2B5EF4-FFF2-40B4-BE49-F238E27FC236}">
                <a16:creationId xmlns:a16="http://schemas.microsoft.com/office/drawing/2014/main" id="{75B42351-CE47-471D-9676-FB92F65C135B}"/>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b="1" dirty="0"/>
              <a:t>2024-25 Budget Statement  - Other Items Posted on Website</a:t>
            </a:r>
            <a:endParaRPr lang="en-US" dirty="0"/>
          </a:p>
          <a:p>
            <a:pPr lvl="1">
              <a:buFont typeface="Wingdings" panose="05000000000000000000" pitchFamily="2" charset="2"/>
              <a:buChar char="q"/>
            </a:pPr>
            <a:r>
              <a:rPr lang="en-US" sz="2800" dirty="0"/>
              <a:t>Sample Statement of Priorities</a:t>
            </a:r>
          </a:p>
          <a:p>
            <a:pPr lvl="1">
              <a:buFont typeface="Wingdings" panose="05000000000000000000" pitchFamily="2" charset="2"/>
              <a:buChar char="q"/>
            </a:pPr>
            <a:r>
              <a:rPr lang="en-US" sz="2800" dirty="0"/>
              <a:t>Tuition Revenue and Appropriation Worksheets (Excel)</a:t>
            </a:r>
          </a:p>
          <a:p>
            <a:pPr lvl="1">
              <a:buFont typeface="Wingdings" panose="05000000000000000000" pitchFamily="2" charset="2"/>
              <a:buChar char="q"/>
            </a:pPr>
            <a:r>
              <a:rPr lang="en-US" sz="2800" dirty="0"/>
              <a:t>Budget Statement Defeated Budget Information (For April election districts) - Coming April 2024</a:t>
            </a:r>
          </a:p>
          <a:p>
            <a:pPr lvl="1">
              <a:buFont typeface="Wingdings" panose="05000000000000000000" pitchFamily="2" charset="2"/>
              <a:buChar char="q"/>
            </a:pPr>
            <a:r>
              <a:rPr lang="en-US" sz="2800" dirty="0"/>
              <a:t>Election Calendar</a:t>
            </a:r>
          </a:p>
          <a:p>
            <a:pPr lvl="1">
              <a:buFont typeface="Wingdings" panose="05000000000000000000" pitchFamily="2" charset="2"/>
              <a:buChar char="q"/>
            </a:pPr>
            <a:r>
              <a:rPr lang="en-US" sz="2800" dirty="0"/>
              <a:t>Clarification for Board Reorganization Meetings</a:t>
            </a:r>
          </a:p>
          <a:p>
            <a:pPr lvl="1">
              <a:buFont typeface="Wingdings" panose="05000000000000000000" pitchFamily="2" charset="2"/>
              <a:buChar char="q"/>
            </a:pPr>
            <a:r>
              <a:rPr lang="en-US" sz="2800" dirty="0"/>
              <a:t>Budget Q&amp;A</a:t>
            </a:r>
          </a:p>
          <a:p>
            <a:pPr lvl="1">
              <a:buFont typeface="Wingdings" panose="05000000000000000000" pitchFamily="2" charset="2"/>
              <a:buChar char="q"/>
            </a:pPr>
            <a:r>
              <a:rPr lang="en-US" sz="2800" dirty="0"/>
              <a:t>Worksheet for Changes Made at Public Hearing</a:t>
            </a:r>
            <a:endParaRPr lang="en-US" dirty="0"/>
          </a:p>
        </p:txBody>
      </p:sp>
      <p:sp>
        <p:nvSpPr>
          <p:cNvPr id="4" name="Slide Number Placeholder 3">
            <a:extLst>
              <a:ext uri="{FF2B5EF4-FFF2-40B4-BE49-F238E27FC236}">
                <a16:creationId xmlns:a16="http://schemas.microsoft.com/office/drawing/2014/main" id="{5BB06070-4033-45F7-84F0-E56CD20FE556}"/>
              </a:ext>
            </a:extLst>
          </p:cNvPr>
          <p:cNvSpPr>
            <a:spLocks noGrp="1"/>
          </p:cNvSpPr>
          <p:nvPr>
            <p:ph type="sldNum" sz="quarter" idx="12"/>
          </p:nvPr>
        </p:nvSpPr>
        <p:spPr/>
        <p:txBody>
          <a:bodyPr/>
          <a:lstStyle/>
          <a:p>
            <a:fld id="{78C924E4-27BB-4241-B10A-A37B9DB4B77C}" type="slidenum">
              <a:rPr lang="en-US" smtClean="0"/>
              <a:pPr/>
              <a:t>3</a:t>
            </a:fld>
            <a:endParaRPr lang="en-US" dirty="0"/>
          </a:p>
        </p:txBody>
      </p:sp>
    </p:spTree>
    <p:extLst>
      <p:ext uri="{BB962C8B-B14F-4D97-AF65-F5344CB8AC3E}">
        <p14:creationId xmlns:p14="http://schemas.microsoft.com/office/powerpoint/2010/main" val="229930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5D2-8F41-49B4-A656-AA4CC3BADB09}"/>
              </a:ext>
            </a:extLst>
          </p:cNvPr>
          <p:cNvSpPr>
            <a:spLocks noGrp="1"/>
          </p:cNvSpPr>
          <p:nvPr>
            <p:ph type="title"/>
          </p:nvPr>
        </p:nvSpPr>
        <p:spPr/>
        <p:txBody>
          <a:bodyPr>
            <a:normAutofit fontScale="90000"/>
          </a:bodyPr>
          <a:lstStyle/>
          <a:p>
            <a:r>
              <a:rPr lang="en-US" b="1" dirty="0"/>
              <a:t>Completing The “Calculations” Tab – SFRA Calculations (2 of 6)</a:t>
            </a:r>
            <a:endParaRPr lang="en-US" dirty="0"/>
          </a:p>
        </p:txBody>
      </p:sp>
      <p:sp>
        <p:nvSpPr>
          <p:cNvPr id="3" name="Content Placeholder 2">
            <a:extLst>
              <a:ext uri="{FF2B5EF4-FFF2-40B4-BE49-F238E27FC236}">
                <a16:creationId xmlns:a16="http://schemas.microsoft.com/office/drawing/2014/main" id="{41BD01E6-85E6-49B3-A0C2-52CE43AA8EDF}"/>
              </a:ext>
            </a:extLst>
          </p:cNvPr>
          <p:cNvSpPr>
            <a:spLocks noGrp="1"/>
          </p:cNvSpPr>
          <p:nvPr>
            <p:ph idx="1"/>
          </p:nvPr>
        </p:nvSpPr>
        <p:spPr>
          <a:xfrm>
            <a:off x="628650" y="1825625"/>
            <a:ext cx="7886700" cy="4794250"/>
          </a:xfrm>
        </p:spPr>
        <p:txBody>
          <a:bodyPr>
            <a:normAutofit fontScale="85000" lnSpcReduction="20000"/>
          </a:bodyPr>
          <a:lstStyle/>
          <a:p>
            <a:pPr>
              <a:buFont typeface="Wingdings" pitchFamily="2" charset="2"/>
              <a:buChar char="§"/>
            </a:pPr>
            <a:r>
              <a:rPr lang="en-US" sz="2000" b="1" dirty="0"/>
              <a:t>Report of District Status</a:t>
            </a:r>
          </a:p>
          <a:p>
            <a:pPr lvl="1">
              <a:buFont typeface="Wingdings" pitchFamily="2" charset="2"/>
              <a:buChar char="q"/>
            </a:pPr>
            <a:r>
              <a:rPr lang="en-US" sz="2000" dirty="0"/>
              <a:t>Calculation is not available until the release of State Aid.</a:t>
            </a:r>
          </a:p>
          <a:p>
            <a:pPr lvl="1">
              <a:buFont typeface="Wingdings" pitchFamily="2" charset="2"/>
              <a:buChar char="q"/>
            </a:pPr>
            <a:r>
              <a:rPr lang="en-US" sz="2000" dirty="0"/>
              <a:t>Narrative is required if levy exceeds expected local levy.  Number of characters allowed is 1,500.  Note the issue with special characters.</a:t>
            </a:r>
          </a:p>
          <a:p>
            <a:pPr>
              <a:buFont typeface="Wingdings" pitchFamily="2" charset="2"/>
              <a:buChar char="§"/>
            </a:pPr>
            <a:r>
              <a:rPr lang="en-US" sz="2000" b="1" dirty="0"/>
              <a:t>Minimum Tax Levy</a:t>
            </a:r>
          </a:p>
          <a:p>
            <a:pPr lvl="1">
              <a:buFont typeface="Wingdings" pitchFamily="2" charset="2"/>
              <a:buChar char="q"/>
            </a:pPr>
            <a:r>
              <a:rPr lang="en-US" sz="2000" dirty="0"/>
              <a:t>Calculation is not available until the release of State Aid. No data entry is required.</a:t>
            </a:r>
          </a:p>
          <a:p>
            <a:pPr lvl="1">
              <a:buFont typeface="Wingdings" pitchFamily="2" charset="2"/>
              <a:buChar char="q"/>
            </a:pPr>
            <a:r>
              <a:rPr lang="en-US" sz="2000" dirty="0"/>
              <a:t>GF Tax Levy (Rev. line 100) must be at least the amount on line D.</a:t>
            </a:r>
          </a:p>
          <a:p>
            <a:pPr lvl="1">
              <a:buFont typeface="Wingdings" pitchFamily="2" charset="2"/>
              <a:buChar char="q"/>
            </a:pPr>
            <a:r>
              <a:rPr lang="en-US" sz="2000" dirty="0"/>
              <a:t>Line C5 is for adjustment for increases in local share for districts with reductions in state aid that are spending below adequacy pursuant to N.J.S.A. 18A:7F-5d.</a:t>
            </a:r>
          </a:p>
          <a:p>
            <a:pPr lvl="1">
              <a:buFont typeface="Wingdings" pitchFamily="2" charset="2"/>
              <a:buChar char="q"/>
            </a:pPr>
            <a:r>
              <a:rPr lang="en-US" sz="2000" dirty="0"/>
              <a:t>Calculation of adjustment for P.L.2020, c44 health care cost savings on line C4 will be available from a link on this screen when state aid is released.</a:t>
            </a:r>
          </a:p>
          <a:p>
            <a:pPr>
              <a:buFont typeface="Wingdings" pitchFamily="2" charset="2"/>
              <a:buChar char="§"/>
            </a:pPr>
            <a:r>
              <a:rPr lang="en-US" sz="2000" b="1" dirty="0" err="1"/>
              <a:t>PreBudget</a:t>
            </a:r>
            <a:r>
              <a:rPr lang="en-US" sz="2000" b="1" dirty="0"/>
              <a:t> Year Levy and Enrollment Adjustment</a:t>
            </a:r>
          </a:p>
          <a:p>
            <a:pPr lvl="1">
              <a:buFont typeface="Wingdings" pitchFamily="2" charset="2"/>
              <a:buChar char="q"/>
            </a:pPr>
            <a:r>
              <a:rPr lang="en-US" sz="2000" dirty="0"/>
              <a:t>No data entry required.  All amounts are preloaded.</a:t>
            </a:r>
          </a:p>
          <a:p>
            <a:pPr lvl="1">
              <a:buFont typeface="Wingdings" pitchFamily="2" charset="2"/>
              <a:buChar char="q"/>
            </a:pPr>
            <a:r>
              <a:rPr lang="en-US" sz="2000" dirty="0"/>
              <a:t>This is the calculation of Line A of the Tax Levy Cap screen.  Screen must be opened to flow the amount to the Tax Levy Cap screen.</a:t>
            </a:r>
          </a:p>
          <a:p>
            <a:pPr lvl="1">
              <a:buFont typeface="Wingdings" pitchFamily="2" charset="2"/>
              <a:buChar char="q"/>
            </a:pPr>
            <a:r>
              <a:rPr lang="en-US" sz="2000" dirty="0"/>
              <a:t>Line B will contain an adjustment for P.L.2020, c44 adjustment for health care cost savings achieved – this amount will be released with state aid. Calculation of the adjustment for P.L.2020, c44 will be available from a link on this screen when state aid is released.</a:t>
            </a:r>
          </a:p>
          <a:p>
            <a:endParaRPr lang="en-US" dirty="0"/>
          </a:p>
        </p:txBody>
      </p:sp>
      <p:sp>
        <p:nvSpPr>
          <p:cNvPr id="4" name="Slide Number Placeholder 3">
            <a:extLst>
              <a:ext uri="{FF2B5EF4-FFF2-40B4-BE49-F238E27FC236}">
                <a16:creationId xmlns:a16="http://schemas.microsoft.com/office/drawing/2014/main" id="{35E67642-AD05-4182-A465-9E0D7A418BBE}"/>
              </a:ext>
            </a:extLst>
          </p:cNvPr>
          <p:cNvSpPr>
            <a:spLocks noGrp="1"/>
          </p:cNvSpPr>
          <p:nvPr>
            <p:ph type="sldNum" sz="quarter" idx="12"/>
          </p:nvPr>
        </p:nvSpPr>
        <p:spPr/>
        <p:txBody>
          <a:bodyPr/>
          <a:lstStyle/>
          <a:p>
            <a:fld id="{78C924E4-27BB-4241-B10A-A37B9DB4B77C}" type="slidenum">
              <a:rPr lang="en-US" smtClean="0"/>
              <a:pPr/>
              <a:t>30</a:t>
            </a:fld>
            <a:endParaRPr lang="en-US" dirty="0"/>
          </a:p>
        </p:txBody>
      </p:sp>
    </p:spTree>
    <p:extLst>
      <p:ext uri="{BB962C8B-B14F-4D97-AF65-F5344CB8AC3E}">
        <p14:creationId xmlns:p14="http://schemas.microsoft.com/office/powerpoint/2010/main" val="184186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392F-96CF-441F-82EA-A5F30982AA0E}"/>
              </a:ext>
            </a:extLst>
          </p:cNvPr>
          <p:cNvSpPr>
            <a:spLocks noGrp="1"/>
          </p:cNvSpPr>
          <p:nvPr>
            <p:ph type="title"/>
          </p:nvPr>
        </p:nvSpPr>
        <p:spPr/>
        <p:txBody>
          <a:bodyPr>
            <a:normAutofit fontScale="90000"/>
          </a:bodyPr>
          <a:lstStyle/>
          <a:p>
            <a:r>
              <a:rPr lang="en-US" b="1" dirty="0"/>
              <a:t>Completing The “Calculations” Tab – SFRA Calculations (3 of 6)</a:t>
            </a:r>
            <a:endParaRPr lang="en-US" dirty="0"/>
          </a:p>
        </p:txBody>
      </p:sp>
      <p:sp>
        <p:nvSpPr>
          <p:cNvPr id="3" name="Content Placeholder 2">
            <a:extLst>
              <a:ext uri="{FF2B5EF4-FFF2-40B4-BE49-F238E27FC236}">
                <a16:creationId xmlns:a16="http://schemas.microsoft.com/office/drawing/2014/main" id="{474319EE-034F-4994-9D5B-2748A29719F3}"/>
              </a:ext>
            </a:extLst>
          </p:cNvPr>
          <p:cNvSpPr>
            <a:spLocks noGrp="1"/>
          </p:cNvSpPr>
          <p:nvPr>
            <p:ph idx="1"/>
          </p:nvPr>
        </p:nvSpPr>
        <p:spPr/>
        <p:txBody>
          <a:bodyPr>
            <a:normAutofit fontScale="92500"/>
          </a:bodyPr>
          <a:lstStyle/>
          <a:p>
            <a:pPr>
              <a:buFont typeface="Wingdings" pitchFamily="2" charset="2"/>
              <a:buChar char="§"/>
            </a:pPr>
            <a:r>
              <a:rPr lang="en-US" sz="2500" b="1" dirty="0"/>
              <a:t>Adjustment for Increases in Health Care Costs</a:t>
            </a:r>
          </a:p>
          <a:p>
            <a:pPr lvl="1">
              <a:buFont typeface="Wingdings" pitchFamily="2" charset="2"/>
              <a:buChar char="q"/>
            </a:pPr>
            <a:r>
              <a:rPr lang="en-US" sz="2200" dirty="0"/>
              <a:t>Allowable adjustment cannot exceed the average percentage increase SHBP as determined annually by the Division of Pensions and Benefits percentage shown on line E. Average increase in 2024-25 is 6.3 percent. </a:t>
            </a:r>
          </a:p>
          <a:p>
            <a:pPr lvl="1">
              <a:buFont typeface="Wingdings" pitchFamily="2" charset="2"/>
              <a:buChar char="q"/>
            </a:pPr>
            <a:r>
              <a:rPr lang="en-US" sz="2200" dirty="0"/>
              <a:t>Health benefits are defined as group health and prescription.  If dental and vision are included in object 270, these amounts must be entered on the Health Care Cost calculation screen (lines A2 and B2).</a:t>
            </a:r>
          </a:p>
          <a:p>
            <a:pPr lvl="1">
              <a:buFont typeface="Wingdings" pitchFamily="2" charset="2"/>
              <a:buChar char="q"/>
            </a:pPr>
            <a:r>
              <a:rPr lang="en-US" sz="2200" dirty="0"/>
              <a:t>Support for increases in health care costs must be submitted to the county office for review.  See manual section III-D-i-4 for support to be submitted (</a:t>
            </a:r>
            <a:r>
              <a:rPr lang="en-US" sz="2200" i="1" dirty="0"/>
              <a:t>N.J.A.C.</a:t>
            </a:r>
            <a:r>
              <a:rPr lang="en-US" sz="2200" dirty="0"/>
              <a:t> 6A:23A-11.3(c))</a:t>
            </a:r>
          </a:p>
          <a:p>
            <a:pPr lvl="1">
              <a:buFont typeface="Wingdings" pitchFamily="2" charset="2"/>
              <a:buChar char="q"/>
            </a:pPr>
            <a:r>
              <a:rPr lang="en-US" sz="2200" dirty="0"/>
              <a:t>Withdrawals from Emergency Reserve to cover increases of health care costs above 4% must be entered in lines A3 and B3.</a:t>
            </a:r>
          </a:p>
          <a:p>
            <a:endParaRPr lang="en-US" dirty="0"/>
          </a:p>
        </p:txBody>
      </p:sp>
      <p:sp>
        <p:nvSpPr>
          <p:cNvPr id="4" name="Slide Number Placeholder 3">
            <a:extLst>
              <a:ext uri="{FF2B5EF4-FFF2-40B4-BE49-F238E27FC236}">
                <a16:creationId xmlns:a16="http://schemas.microsoft.com/office/drawing/2014/main" id="{3ECA847F-DFAC-4E36-8827-97F9814D2BE7}"/>
              </a:ext>
            </a:extLst>
          </p:cNvPr>
          <p:cNvSpPr>
            <a:spLocks noGrp="1"/>
          </p:cNvSpPr>
          <p:nvPr>
            <p:ph type="sldNum" sz="quarter" idx="12"/>
          </p:nvPr>
        </p:nvSpPr>
        <p:spPr/>
        <p:txBody>
          <a:bodyPr/>
          <a:lstStyle/>
          <a:p>
            <a:fld id="{78C924E4-27BB-4241-B10A-A37B9DB4B77C}" type="slidenum">
              <a:rPr lang="en-US" smtClean="0"/>
              <a:pPr/>
              <a:t>31</a:t>
            </a:fld>
            <a:endParaRPr lang="en-US" dirty="0"/>
          </a:p>
        </p:txBody>
      </p:sp>
    </p:spTree>
    <p:extLst>
      <p:ext uri="{BB962C8B-B14F-4D97-AF65-F5344CB8AC3E}">
        <p14:creationId xmlns:p14="http://schemas.microsoft.com/office/powerpoint/2010/main" val="203840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DD7C-66D6-4312-AFE2-51FCA678D00F}"/>
              </a:ext>
            </a:extLst>
          </p:cNvPr>
          <p:cNvSpPr>
            <a:spLocks noGrp="1"/>
          </p:cNvSpPr>
          <p:nvPr>
            <p:ph type="title"/>
          </p:nvPr>
        </p:nvSpPr>
        <p:spPr/>
        <p:txBody>
          <a:bodyPr>
            <a:normAutofit fontScale="90000"/>
          </a:bodyPr>
          <a:lstStyle/>
          <a:p>
            <a:r>
              <a:rPr lang="en-US" b="1" dirty="0"/>
              <a:t>Completing The “Calculations” Tab – SFRA Calculations (4 of 6)</a:t>
            </a:r>
            <a:endParaRPr lang="en-US" dirty="0"/>
          </a:p>
        </p:txBody>
      </p:sp>
      <p:sp>
        <p:nvSpPr>
          <p:cNvPr id="3" name="Content Placeholder 2">
            <a:extLst>
              <a:ext uri="{FF2B5EF4-FFF2-40B4-BE49-F238E27FC236}">
                <a16:creationId xmlns:a16="http://schemas.microsoft.com/office/drawing/2014/main" id="{9FBA2258-B576-47A2-A6A1-594D493E6377}"/>
              </a:ext>
            </a:extLst>
          </p:cNvPr>
          <p:cNvSpPr>
            <a:spLocks noGrp="1"/>
          </p:cNvSpPr>
          <p:nvPr>
            <p:ph idx="1"/>
          </p:nvPr>
        </p:nvSpPr>
        <p:spPr/>
        <p:txBody>
          <a:bodyPr>
            <a:normAutofit fontScale="92500" lnSpcReduction="20000"/>
          </a:bodyPr>
          <a:lstStyle/>
          <a:p>
            <a:pPr marL="320040" indent="-320040">
              <a:buFont typeface="Wingdings" pitchFamily="2" charset="2"/>
              <a:buChar char="§"/>
              <a:defRPr/>
            </a:pPr>
            <a:r>
              <a:rPr lang="en-US" sz="2600" b="1" dirty="0"/>
              <a:t>Deferred Pension Contributions </a:t>
            </a:r>
          </a:p>
          <a:p>
            <a:pPr marL="640080" lvl="1" indent="-274320">
              <a:buFont typeface="Wingdings" pitchFamily="2" charset="2"/>
              <a:buChar char="q"/>
              <a:defRPr/>
            </a:pPr>
            <a:r>
              <a:rPr lang="en-US" dirty="0"/>
              <a:t>Adjustment applies only to those districts which deferred payment on the 2008-09 PERS pension liability.  </a:t>
            </a:r>
          </a:p>
          <a:p>
            <a:pPr marL="640080" lvl="1" indent="-274320">
              <a:buFont typeface="Wingdings" pitchFamily="2" charset="2"/>
              <a:buChar char="q"/>
              <a:defRPr/>
            </a:pPr>
            <a:r>
              <a:rPr lang="en-US" dirty="0"/>
              <a:t>No data entry is required on this screen.  Amounts draw from entry in Appropriations screen, object 248 lines.</a:t>
            </a:r>
          </a:p>
          <a:p>
            <a:pPr marL="320040" indent="-320040">
              <a:buFont typeface="Wingdings" pitchFamily="2" charset="2"/>
              <a:buChar char="§"/>
              <a:defRPr/>
            </a:pPr>
            <a:endParaRPr lang="en-US" sz="2600" b="1" dirty="0"/>
          </a:p>
          <a:p>
            <a:pPr marL="320040" indent="-320040">
              <a:buFont typeface="Wingdings" pitchFamily="2" charset="2"/>
              <a:buChar char="§"/>
              <a:defRPr/>
            </a:pPr>
            <a:r>
              <a:rPr lang="en-US" sz="2600" b="1" dirty="0"/>
              <a:t>Adjustment for Responsibility Shifted From/To Another District or Entity </a:t>
            </a:r>
          </a:p>
          <a:p>
            <a:pPr marL="640080" lvl="1" indent="-274320">
              <a:buFont typeface="Wingdings" pitchFamily="2" charset="2"/>
              <a:buChar char="q"/>
              <a:defRPr/>
            </a:pPr>
            <a:r>
              <a:rPr lang="en-US" dirty="0"/>
              <a:t>Allows adjustment of tax levy to be increased or decreased accordingly whenever the responsibility and associated cost of a school district activity is transferred to another school district or government entity. </a:t>
            </a:r>
          </a:p>
          <a:p>
            <a:pPr marL="640080" lvl="1" indent="-274320">
              <a:buFont typeface="Wingdings" pitchFamily="2" charset="2"/>
              <a:buChar char="q"/>
              <a:defRPr/>
            </a:pPr>
            <a:r>
              <a:rPr lang="en-US" dirty="0"/>
              <a:t>District must enter all data on these screens and submit supporting information to the ECS.</a:t>
            </a:r>
          </a:p>
          <a:p>
            <a:endParaRPr lang="en-US" dirty="0"/>
          </a:p>
        </p:txBody>
      </p:sp>
      <p:sp>
        <p:nvSpPr>
          <p:cNvPr id="4" name="Slide Number Placeholder 3">
            <a:extLst>
              <a:ext uri="{FF2B5EF4-FFF2-40B4-BE49-F238E27FC236}">
                <a16:creationId xmlns:a16="http://schemas.microsoft.com/office/drawing/2014/main" id="{77D29E55-6138-4015-A01E-FCA3BFAEEE9A}"/>
              </a:ext>
            </a:extLst>
          </p:cNvPr>
          <p:cNvSpPr>
            <a:spLocks noGrp="1"/>
          </p:cNvSpPr>
          <p:nvPr>
            <p:ph type="sldNum" sz="quarter" idx="12"/>
          </p:nvPr>
        </p:nvSpPr>
        <p:spPr/>
        <p:txBody>
          <a:bodyPr/>
          <a:lstStyle/>
          <a:p>
            <a:fld id="{78C924E4-27BB-4241-B10A-A37B9DB4B77C}" type="slidenum">
              <a:rPr lang="en-US" smtClean="0"/>
              <a:pPr/>
              <a:t>32</a:t>
            </a:fld>
            <a:endParaRPr lang="en-US" dirty="0"/>
          </a:p>
        </p:txBody>
      </p:sp>
    </p:spTree>
    <p:extLst>
      <p:ext uri="{BB962C8B-B14F-4D97-AF65-F5344CB8AC3E}">
        <p14:creationId xmlns:p14="http://schemas.microsoft.com/office/powerpoint/2010/main" val="342226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C4C7-1422-485B-9594-75E6D0C2CFCE}"/>
              </a:ext>
            </a:extLst>
          </p:cNvPr>
          <p:cNvSpPr>
            <a:spLocks noGrp="1"/>
          </p:cNvSpPr>
          <p:nvPr>
            <p:ph type="title"/>
          </p:nvPr>
        </p:nvSpPr>
        <p:spPr/>
        <p:txBody>
          <a:bodyPr>
            <a:normAutofit fontScale="90000"/>
          </a:bodyPr>
          <a:lstStyle/>
          <a:p>
            <a:r>
              <a:rPr lang="en-US" b="1" dirty="0"/>
              <a:t>Completing The “Calculations” Tab – SFRA Calculations (5 of 6)</a:t>
            </a:r>
            <a:endParaRPr lang="en-US" dirty="0"/>
          </a:p>
        </p:txBody>
      </p:sp>
      <p:sp>
        <p:nvSpPr>
          <p:cNvPr id="3" name="Content Placeholder 2">
            <a:extLst>
              <a:ext uri="{FF2B5EF4-FFF2-40B4-BE49-F238E27FC236}">
                <a16:creationId xmlns:a16="http://schemas.microsoft.com/office/drawing/2014/main" id="{5778C30F-880A-4F79-B38E-3D9939801643}"/>
              </a:ext>
            </a:extLst>
          </p:cNvPr>
          <p:cNvSpPr>
            <a:spLocks noGrp="1"/>
          </p:cNvSpPr>
          <p:nvPr>
            <p:ph idx="1"/>
          </p:nvPr>
        </p:nvSpPr>
        <p:spPr/>
        <p:txBody>
          <a:bodyPr/>
          <a:lstStyle/>
          <a:p>
            <a:pPr>
              <a:buFont typeface="Wingdings" pitchFamily="2" charset="2"/>
              <a:buChar char="§"/>
            </a:pPr>
            <a:r>
              <a:rPr lang="en-US" sz="2400" b="1" dirty="0"/>
              <a:t>Cap Banking Eligibility </a:t>
            </a:r>
          </a:p>
          <a:p>
            <a:pPr lvl="1">
              <a:buFont typeface="Wingdings" pitchFamily="2" charset="2"/>
              <a:buChar char="q"/>
            </a:pPr>
            <a:r>
              <a:rPr lang="en-US" dirty="0"/>
              <a:t>A district may request use of “banked cap” only after fully exhausting all eligible statutory spending authority in the budget year.</a:t>
            </a:r>
          </a:p>
          <a:p>
            <a:pPr lvl="1">
              <a:buFont typeface="Wingdings" pitchFamily="2" charset="2"/>
              <a:buChar char="q"/>
            </a:pPr>
            <a:r>
              <a:rPr lang="en-US" dirty="0"/>
              <a:t>Districts must use oldest year of bank first.  </a:t>
            </a:r>
          </a:p>
          <a:p>
            <a:pPr lvl="1">
              <a:buFont typeface="Wingdings" pitchFamily="2" charset="2"/>
              <a:buChar char="q"/>
            </a:pPr>
            <a:r>
              <a:rPr lang="en-US" dirty="0"/>
              <a:t>Entry on Line J is performed in the year(s) where cap was generated.</a:t>
            </a:r>
          </a:p>
          <a:p>
            <a:pPr lvl="1">
              <a:buFont typeface="Wingdings" pitchFamily="2" charset="2"/>
              <a:buChar char="q"/>
            </a:pPr>
            <a:r>
              <a:rPr lang="en-US" dirty="0"/>
              <a:t>If using banked cap, general fund levy on revenue line 100 must equal tax levy cap in the budget year.</a:t>
            </a:r>
          </a:p>
          <a:p>
            <a:pPr lvl="1">
              <a:buFont typeface="Wingdings" pitchFamily="2" charset="2"/>
              <a:buChar char="q"/>
            </a:pPr>
            <a:r>
              <a:rPr lang="en-US" dirty="0"/>
              <a:t>Line K reflects expiration of 2021-22 bank if not used in 2024-25.</a:t>
            </a:r>
          </a:p>
        </p:txBody>
      </p:sp>
      <p:sp>
        <p:nvSpPr>
          <p:cNvPr id="4" name="Slide Number Placeholder 3">
            <a:extLst>
              <a:ext uri="{FF2B5EF4-FFF2-40B4-BE49-F238E27FC236}">
                <a16:creationId xmlns:a16="http://schemas.microsoft.com/office/drawing/2014/main" id="{FED9367F-789E-4061-BE0F-50BA27034E54}"/>
              </a:ext>
            </a:extLst>
          </p:cNvPr>
          <p:cNvSpPr>
            <a:spLocks noGrp="1"/>
          </p:cNvSpPr>
          <p:nvPr>
            <p:ph type="sldNum" sz="quarter" idx="12"/>
          </p:nvPr>
        </p:nvSpPr>
        <p:spPr/>
        <p:txBody>
          <a:bodyPr/>
          <a:lstStyle/>
          <a:p>
            <a:fld id="{78C924E4-27BB-4241-B10A-A37B9DB4B77C}" type="slidenum">
              <a:rPr lang="en-US" smtClean="0"/>
              <a:pPr/>
              <a:t>33</a:t>
            </a:fld>
            <a:endParaRPr lang="en-US" dirty="0"/>
          </a:p>
        </p:txBody>
      </p:sp>
    </p:spTree>
    <p:extLst>
      <p:ext uri="{BB962C8B-B14F-4D97-AF65-F5344CB8AC3E}">
        <p14:creationId xmlns:p14="http://schemas.microsoft.com/office/powerpoint/2010/main" val="99358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DAB1-A024-4B81-B46D-1F2E7559402C}"/>
              </a:ext>
            </a:extLst>
          </p:cNvPr>
          <p:cNvSpPr>
            <a:spLocks noGrp="1"/>
          </p:cNvSpPr>
          <p:nvPr>
            <p:ph type="title"/>
          </p:nvPr>
        </p:nvSpPr>
        <p:spPr/>
        <p:txBody>
          <a:bodyPr>
            <a:normAutofit fontScale="90000"/>
          </a:bodyPr>
          <a:lstStyle/>
          <a:p>
            <a:r>
              <a:rPr lang="en-US" b="1" dirty="0"/>
              <a:t>Completing The “Calculations” Tab – SFRA Calculations (6 of 6)</a:t>
            </a:r>
            <a:endParaRPr lang="en-US" dirty="0"/>
          </a:p>
        </p:txBody>
      </p:sp>
      <p:sp>
        <p:nvSpPr>
          <p:cNvPr id="3" name="Content Placeholder 2">
            <a:extLst>
              <a:ext uri="{FF2B5EF4-FFF2-40B4-BE49-F238E27FC236}">
                <a16:creationId xmlns:a16="http://schemas.microsoft.com/office/drawing/2014/main" id="{9C93AF33-0746-4687-B8E8-F71DA0F0C502}"/>
              </a:ext>
            </a:extLst>
          </p:cNvPr>
          <p:cNvSpPr>
            <a:spLocks noGrp="1"/>
          </p:cNvSpPr>
          <p:nvPr>
            <p:ph idx="1"/>
          </p:nvPr>
        </p:nvSpPr>
        <p:spPr>
          <a:xfrm>
            <a:off x="628650" y="1825625"/>
            <a:ext cx="7886700" cy="4813300"/>
          </a:xfrm>
        </p:spPr>
        <p:txBody>
          <a:bodyPr>
            <a:normAutofit/>
          </a:bodyPr>
          <a:lstStyle/>
          <a:p>
            <a:pPr>
              <a:buFont typeface="Wingdings" pitchFamily="2" charset="2"/>
              <a:buChar char="§"/>
            </a:pPr>
            <a:r>
              <a:rPr lang="en-US" sz="2000" b="1" dirty="0"/>
              <a:t>Tax Levy Cap Calculation </a:t>
            </a:r>
          </a:p>
          <a:p>
            <a:pPr lvl="1">
              <a:buFont typeface="Wingdings" pitchFamily="2" charset="2"/>
              <a:buChar char="q"/>
            </a:pPr>
            <a:r>
              <a:rPr lang="en-US" sz="2000" dirty="0"/>
              <a:t>No data entry required on this screen.</a:t>
            </a:r>
          </a:p>
          <a:p>
            <a:pPr lvl="1">
              <a:buFont typeface="Wingdings" pitchFamily="2" charset="2"/>
              <a:buChar char="q"/>
            </a:pPr>
            <a:r>
              <a:rPr lang="en-US" sz="2000" dirty="0"/>
              <a:t>Amounts are drawn from other SFRA Calculation screens.</a:t>
            </a:r>
          </a:p>
          <a:p>
            <a:pPr lvl="1">
              <a:buFont typeface="Wingdings" pitchFamily="2" charset="2"/>
              <a:buChar char="q"/>
            </a:pPr>
            <a:r>
              <a:rPr lang="en-US" sz="2000" dirty="0"/>
              <a:t>GF Tax Levy on revenue line 100 cannot exceed cap.</a:t>
            </a:r>
          </a:p>
          <a:p>
            <a:pPr lvl="1">
              <a:buFont typeface="Wingdings" pitchFamily="2" charset="2"/>
              <a:buChar char="q"/>
            </a:pPr>
            <a:r>
              <a:rPr lang="en-US" sz="2000" dirty="0"/>
              <a:t>Line G is preloaded by the department for adjustment increases to levy for SDA districts that are raising levy below required local share.</a:t>
            </a:r>
          </a:p>
          <a:p>
            <a:pPr>
              <a:buFont typeface="Wingdings" pitchFamily="2" charset="2"/>
              <a:buChar char="§"/>
            </a:pPr>
            <a:r>
              <a:rPr lang="en-US" sz="2000" b="1" dirty="0"/>
              <a:t>Separate Proposal Summary</a:t>
            </a:r>
          </a:p>
          <a:p>
            <a:pPr lvl="1">
              <a:buFont typeface="Wingdings" pitchFamily="2" charset="2"/>
              <a:buChar char="q"/>
            </a:pPr>
            <a:r>
              <a:rPr lang="en-US" sz="2000" dirty="0"/>
              <a:t>Separate Proposals to be presented to voters in April or November must be included on this screen.</a:t>
            </a:r>
          </a:p>
          <a:p>
            <a:pPr lvl="1">
              <a:buFont typeface="Wingdings" pitchFamily="2" charset="2"/>
              <a:buChar char="q"/>
            </a:pPr>
            <a:r>
              <a:rPr lang="en-US" sz="2000" dirty="0"/>
              <a:t>District must submit detailed appropriation lines for the separate proposal to the county office.  These lines must agree to the description in the question.</a:t>
            </a:r>
          </a:p>
          <a:p>
            <a:endParaRPr lang="en-US" dirty="0"/>
          </a:p>
        </p:txBody>
      </p:sp>
      <p:sp>
        <p:nvSpPr>
          <p:cNvPr id="4" name="Slide Number Placeholder 3">
            <a:extLst>
              <a:ext uri="{FF2B5EF4-FFF2-40B4-BE49-F238E27FC236}">
                <a16:creationId xmlns:a16="http://schemas.microsoft.com/office/drawing/2014/main" id="{702E5CD7-CDD2-4616-8DB9-4E443569ECE3}"/>
              </a:ext>
            </a:extLst>
          </p:cNvPr>
          <p:cNvSpPr>
            <a:spLocks noGrp="1"/>
          </p:cNvSpPr>
          <p:nvPr>
            <p:ph type="sldNum" sz="quarter" idx="12"/>
          </p:nvPr>
        </p:nvSpPr>
        <p:spPr/>
        <p:txBody>
          <a:bodyPr/>
          <a:lstStyle/>
          <a:p>
            <a:fld id="{78C924E4-27BB-4241-B10A-A37B9DB4B77C}" type="slidenum">
              <a:rPr lang="en-US" smtClean="0"/>
              <a:pPr/>
              <a:t>34</a:t>
            </a:fld>
            <a:endParaRPr lang="en-US" dirty="0"/>
          </a:p>
        </p:txBody>
      </p:sp>
    </p:spTree>
    <p:extLst>
      <p:ext uri="{BB962C8B-B14F-4D97-AF65-F5344CB8AC3E}">
        <p14:creationId xmlns:p14="http://schemas.microsoft.com/office/powerpoint/2010/main" val="2409346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CB1C-51B5-4CA3-9DF3-464BAC6DD211}"/>
              </a:ext>
            </a:extLst>
          </p:cNvPr>
          <p:cNvSpPr>
            <a:spLocks noGrp="1"/>
          </p:cNvSpPr>
          <p:nvPr>
            <p:ph type="title"/>
          </p:nvPr>
        </p:nvSpPr>
        <p:spPr/>
        <p:txBody>
          <a:bodyPr>
            <a:normAutofit fontScale="90000"/>
          </a:bodyPr>
          <a:lstStyle/>
          <a:p>
            <a:r>
              <a:rPr lang="en-US" b="1" dirty="0"/>
              <a:t>Completing The “Calculations” Tab - Estimated Tuition Calculations</a:t>
            </a:r>
            <a:endParaRPr lang="en-US" dirty="0"/>
          </a:p>
        </p:txBody>
      </p:sp>
      <p:sp>
        <p:nvSpPr>
          <p:cNvPr id="3" name="Content Placeholder 2">
            <a:extLst>
              <a:ext uri="{FF2B5EF4-FFF2-40B4-BE49-F238E27FC236}">
                <a16:creationId xmlns:a16="http://schemas.microsoft.com/office/drawing/2014/main" id="{4717C56E-7695-418B-B42F-3965AD8A1D4E}"/>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sz="2400" dirty="0"/>
              <a:t>Calculation of estimated tuition rates for both regular and special education students.</a:t>
            </a:r>
          </a:p>
          <a:p>
            <a:pPr marL="320040" indent="-320040">
              <a:buFont typeface="Wingdings" pitchFamily="2" charset="2"/>
              <a:buChar char="§"/>
              <a:defRPr/>
            </a:pPr>
            <a:r>
              <a:rPr lang="en-US" sz="2400" dirty="0"/>
              <a:t>The calculated rate for each program is the maximum rate that may be charged for that program by the receiving district.</a:t>
            </a:r>
          </a:p>
          <a:p>
            <a:pPr marL="320040" indent="-320040">
              <a:buFont typeface="Wingdings" pitchFamily="2" charset="2"/>
              <a:buChar char="§"/>
              <a:defRPr/>
            </a:pPr>
            <a:r>
              <a:rPr lang="en-US" sz="2400" dirty="0"/>
              <a:t>Middle column of appropriations must be completed before this screen.</a:t>
            </a:r>
          </a:p>
          <a:p>
            <a:pPr marL="320040" indent="-320040">
              <a:buFont typeface="Wingdings" pitchFamily="2" charset="2"/>
              <a:buChar char="§"/>
              <a:defRPr/>
            </a:pPr>
            <a:r>
              <a:rPr lang="en-US" sz="2400" dirty="0"/>
              <a:t>Two selections under the Estimated Tuition Calculations menu: </a:t>
            </a:r>
          </a:p>
          <a:p>
            <a:pPr marL="640080" lvl="1" indent="-274320">
              <a:buFont typeface="Wingdings" pitchFamily="2" charset="2"/>
              <a:buChar char="q"/>
              <a:defRPr/>
            </a:pPr>
            <a:r>
              <a:rPr lang="en-US" b="1" dirty="0"/>
              <a:t>Formulas for Selected Appropriations </a:t>
            </a:r>
            <a:r>
              <a:rPr lang="en-US" dirty="0"/>
              <a:t>– calculates amounts used on two lines of Rate for All Programs screen:</a:t>
            </a:r>
          </a:p>
          <a:p>
            <a:pPr lvl="2">
              <a:buFont typeface="Wingdings" pitchFamily="2" charset="2"/>
              <a:buChar char="§"/>
              <a:defRPr/>
            </a:pPr>
            <a:r>
              <a:rPr lang="en-US" sz="2400" dirty="0"/>
              <a:t>Building Use Charge </a:t>
            </a:r>
          </a:p>
          <a:p>
            <a:pPr lvl="2">
              <a:buFont typeface="Wingdings" pitchFamily="2" charset="2"/>
              <a:buChar char="§"/>
              <a:defRPr/>
            </a:pPr>
            <a:r>
              <a:rPr lang="en-US" sz="2400" dirty="0"/>
              <a:t>Allocated Costs </a:t>
            </a:r>
          </a:p>
          <a:p>
            <a:pPr marL="640080" lvl="1" indent="-274320">
              <a:buFont typeface="Wingdings" pitchFamily="2" charset="2"/>
              <a:buChar char="q"/>
              <a:defRPr/>
            </a:pPr>
            <a:r>
              <a:rPr lang="en-US" b="1" dirty="0"/>
              <a:t>Rate for All Programs</a:t>
            </a:r>
          </a:p>
          <a:p>
            <a:pPr lvl="2">
              <a:buFont typeface="Wingdings" pitchFamily="2" charset="2"/>
              <a:buChar char="§"/>
              <a:defRPr/>
            </a:pPr>
            <a:r>
              <a:rPr lang="en-US" sz="2400" dirty="0"/>
              <a:t>Provides the calculation of the estimated tuition rates. </a:t>
            </a:r>
          </a:p>
          <a:p>
            <a:pPr lvl="2">
              <a:buFont typeface="Wingdings" pitchFamily="2" charset="2"/>
              <a:buChar char="§"/>
              <a:defRPr/>
            </a:pPr>
            <a:r>
              <a:rPr lang="en-US" sz="2400" dirty="0"/>
              <a:t>Budget software automatically calculates the estimated costs per pupil using the Average Daily Enrollment (ADE) from the School Register Summary as specified in </a:t>
            </a:r>
            <a:r>
              <a:rPr lang="en-US" sz="2400" i="1" dirty="0"/>
              <a:t>N.J.A.C.</a:t>
            </a:r>
            <a:r>
              <a:rPr lang="en-US" sz="2400" dirty="0"/>
              <a:t> 6A:23A-17.1.</a:t>
            </a:r>
          </a:p>
          <a:p>
            <a:pPr lvl="2">
              <a:buFont typeface="Wingdings" pitchFamily="2" charset="2"/>
              <a:buChar char="§"/>
              <a:defRPr/>
            </a:pPr>
            <a:r>
              <a:rPr lang="en-US" sz="2400" dirty="0"/>
              <a:t>If a district enters alternate enrollments, entry must be approved by the county office.</a:t>
            </a:r>
          </a:p>
        </p:txBody>
      </p:sp>
      <p:sp>
        <p:nvSpPr>
          <p:cNvPr id="4" name="Slide Number Placeholder 3">
            <a:extLst>
              <a:ext uri="{FF2B5EF4-FFF2-40B4-BE49-F238E27FC236}">
                <a16:creationId xmlns:a16="http://schemas.microsoft.com/office/drawing/2014/main" id="{1466539F-5710-462C-99FA-F8193FCAE8BD}"/>
              </a:ext>
            </a:extLst>
          </p:cNvPr>
          <p:cNvSpPr>
            <a:spLocks noGrp="1"/>
          </p:cNvSpPr>
          <p:nvPr>
            <p:ph type="sldNum" sz="quarter" idx="12"/>
          </p:nvPr>
        </p:nvSpPr>
        <p:spPr/>
        <p:txBody>
          <a:bodyPr/>
          <a:lstStyle/>
          <a:p>
            <a:fld id="{78C924E4-27BB-4241-B10A-A37B9DB4B77C}" type="slidenum">
              <a:rPr lang="en-US" smtClean="0"/>
              <a:pPr/>
              <a:t>35</a:t>
            </a:fld>
            <a:endParaRPr lang="en-US" dirty="0"/>
          </a:p>
        </p:txBody>
      </p:sp>
    </p:spTree>
    <p:extLst>
      <p:ext uri="{BB962C8B-B14F-4D97-AF65-F5344CB8AC3E}">
        <p14:creationId xmlns:p14="http://schemas.microsoft.com/office/powerpoint/2010/main" val="262341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EBCB-DFDD-402F-87C9-1CCA3A65735F}"/>
              </a:ext>
            </a:extLst>
          </p:cNvPr>
          <p:cNvSpPr>
            <a:spLocks noGrp="1"/>
          </p:cNvSpPr>
          <p:nvPr>
            <p:ph type="title"/>
          </p:nvPr>
        </p:nvSpPr>
        <p:spPr>
          <a:xfrm>
            <a:off x="628650" y="681037"/>
            <a:ext cx="7886700" cy="1290376"/>
          </a:xfrm>
        </p:spPr>
        <p:txBody>
          <a:bodyPr>
            <a:normAutofit fontScale="90000"/>
          </a:bodyPr>
          <a:lstStyle/>
          <a:p>
            <a:r>
              <a:rPr lang="en-US" b="1" dirty="0"/>
              <a:t>Completing The “Calculations” Tab - CSSD Maximum Permitted Net Budget</a:t>
            </a:r>
            <a:endParaRPr lang="en-US" dirty="0"/>
          </a:p>
        </p:txBody>
      </p:sp>
      <p:sp>
        <p:nvSpPr>
          <p:cNvPr id="3" name="Content Placeholder 2">
            <a:extLst>
              <a:ext uri="{FF2B5EF4-FFF2-40B4-BE49-F238E27FC236}">
                <a16:creationId xmlns:a16="http://schemas.microsoft.com/office/drawing/2014/main" id="{9C571D08-3792-4787-928D-718CDE45A1F3}"/>
              </a:ext>
            </a:extLst>
          </p:cNvPr>
          <p:cNvSpPr>
            <a:spLocks noGrp="1"/>
          </p:cNvSpPr>
          <p:nvPr>
            <p:ph idx="1"/>
          </p:nvPr>
        </p:nvSpPr>
        <p:spPr>
          <a:xfrm>
            <a:off x="628650" y="2239861"/>
            <a:ext cx="7886700" cy="3937102"/>
          </a:xfrm>
        </p:spPr>
        <p:txBody>
          <a:bodyPr/>
          <a:lstStyle/>
          <a:p>
            <a:pPr>
              <a:buFont typeface="Wingdings" pitchFamily="2" charset="2"/>
              <a:buChar char="§"/>
            </a:pPr>
            <a:r>
              <a:rPr lang="en-US" dirty="0"/>
              <a:t>Applicable to County Special Services districts only.</a:t>
            </a:r>
          </a:p>
          <a:p>
            <a:pPr>
              <a:buFont typeface="Wingdings" pitchFamily="2" charset="2"/>
              <a:buChar char="§"/>
            </a:pPr>
            <a:r>
              <a:rPr lang="en-US" dirty="0"/>
              <a:t>Not available until the release of state aid.</a:t>
            </a:r>
          </a:p>
          <a:p>
            <a:pPr>
              <a:buFont typeface="Wingdings" pitchFamily="2" charset="2"/>
              <a:buChar char="§"/>
            </a:pPr>
            <a:r>
              <a:rPr lang="en-US" dirty="0"/>
              <a:t>Calculates the maximum permitted net budget for the CSSD pursuant to </a:t>
            </a:r>
            <a:r>
              <a:rPr lang="en-US" i="1" dirty="0"/>
              <a:t>N.J.S.A.</a:t>
            </a:r>
            <a:r>
              <a:rPr lang="en-US" dirty="0"/>
              <a:t> 18A:46-31.</a:t>
            </a:r>
          </a:p>
          <a:p>
            <a:pPr>
              <a:buFont typeface="Wingdings" pitchFamily="2" charset="2"/>
              <a:buChar char="§"/>
            </a:pPr>
            <a:r>
              <a:rPr lang="en-US" dirty="0"/>
              <a:t>Edit #100 checks to make sure the district budget does not exceed the maximum.</a:t>
            </a:r>
          </a:p>
          <a:p>
            <a:endParaRPr lang="en-US" dirty="0"/>
          </a:p>
        </p:txBody>
      </p:sp>
      <p:sp>
        <p:nvSpPr>
          <p:cNvPr id="4" name="Slide Number Placeholder 3">
            <a:extLst>
              <a:ext uri="{FF2B5EF4-FFF2-40B4-BE49-F238E27FC236}">
                <a16:creationId xmlns:a16="http://schemas.microsoft.com/office/drawing/2014/main" id="{94E154F1-3510-4C18-92BE-9F3A8BFE21EC}"/>
              </a:ext>
            </a:extLst>
          </p:cNvPr>
          <p:cNvSpPr>
            <a:spLocks noGrp="1"/>
          </p:cNvSpPr>
          <p:nvPr>
            <p:ph type="sldNum" sz="quarter" idx="12"/>
          </p:nvPr>
        </p:nvSpPr>
        <p:spPr/>
        <p:txBody>
          <a:bodyPr/>
          <a:lstStyle/>
          <a:p>
            <a:fld id="{78C924E4-27BB-4241-B10A-A37B9DB4B77C}" type="slidenum">
              <a:rPr lang="en-US" smtClean="0"/>
              <a:pPr/>
              <a:t>36</a:t>
            </a:fld>
            <a:endParaRPr lang="en-US" dirty="0"/>
          </a:p>
        </p:txBody>
      </p:sp>
    </p:spTree>
    <p:extLst>
      <p:ext uri="{BB962C8B-B14F-4D97-AF65-F5344CB8AC3E}">
        <p14:creationId xmlns:p14="http://schemas.microsoft.com/office/powerpoint/2010/main" val="574643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A2DD-472E-483B-8E37-529202A70EFB}"/>
              </a:ext>
            </a:extLst>
          </p:cNvPr>
          <p:cNvSpPr>
            <a:spLocks noGrp="1"/>
          </p:cNvSpPr>
          <p:nvPr>
            <p:ph type="title"/>
          </p:nvPr>
        </p:nvSpPr>
        <p:spPr/>
        <p:txBody>
          <a:bodyPr/>
          <a:lstStyle/>
          <a:p>
            <a:r>
              <a:rPr lang="en-US" b="1" dirty="0"/>
              <a:t>Supporting Documentation Menu</a:t>
            </a:r>
            <a:endParaRPr lang="en-US" dirty="0"/>
          </a:p>
        </p:txBody>
      </p:sp>
      <p:sp>
        <p:nvSpPr>
          <p:cNvPr id="4" name="Slide Number Placeholder 3">
            <a:extLst>
              <a:ext uri="{FF2B5EF4-FFF2-40B4-BE49-F238E27FC236}">
                <a16:creationId xmlns:a16="http://schemas.microsoft.com/office/drawing/2014/main" id="{A568C95A-113C-4D54-ADDD-4DA67D75792F}"/>
              </a:ext>
            </a:extLst>
          </p:cNvPr>
          <p:cNvSpPr>
            <a:spLocks noGrp="1"/>
          </p:cNvSpPr>
          <p:nvPr>
            <p:ph type="sldNum" sz="quarter" idx="12"/>
          </p:nvPr>
        </p:nvSpPr>
        <p:spPr/>
        <p:txBody>
          <a:bodyPr/>
          <a:lstStyle/>
          <a:p>
            <a:fld id="{78C924E4-27BB-4241-B10A-A37B9DB4B77C}" type="slidenum">
              <a:rPr lang="en-US" smtClean="0"/>
              <a:pPr/>
              <a:t>37</a:t>
            </a:fld>
            <a:endParaRPr lang="en-US" dirty="0"/>
          </a:p>
        </p:txBody>
      </p:sp>
      <p:pic>
        <p:nvPicPr>
          <p:cNvPr id="5" name="Picture 5" descr="Supporting documentation menu from budget software">
            <a:extLst>
              <a:ext uri="{FF2B5EF4-FFF2-40B4-BE49-F238E27FC236}">
                <a16:creationId xmlns:a16="http://schemas.microsoft.com/office/drawing/2014/main" id="{6D7D27A9-D18F-4D9E-84A0-44FFA6344B8F}"/>
              </a:ext>
            </a:extLst>
          </p:cNvPr>
          <p:cNvPicPr>
            <a:picLocks noGrp="1" noChangeAspect="1" noChangeArrowheads="1"/>
          </p:cNvPicPr>
          <p:nvPr>
            <p:ph idx="1"/>
          </p:nvPr>
        </p:nvPicPr>
        <p:blipFill>
          <a:blip r:embed="rId2" cstate="print"/>
          <a:srcRect/>
          <a:stretch>
            <a:fillRect/>
          </a:stretch>
        </p:blipFill>
        <p:spPr bwMode="auto">
          <a:xfrm>
            <a:off x="1876294" y="1690689"/>
            <a:ext cx="5063204" cy="433988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51209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6513-A254-4CC8-ACD8-F2A8144F7A93}"/>
              </a:ext>
            </a:extLst>
          </p:cNvPr>
          <p:cNvSpPr>
            <a:spLocks noGrp="1"/>
          </p:cNvSpPr>
          <p:nvPr>
            <p:ph type="title"/>
          </p:nvPr>
        </p:nvSpPr>
        <p:spPr/>
        <p:txBody>
          <a:bodyPr/>
          <a:lstStyle/>
          <a:p>
            <a:r>
              <a:rPr lang="en-US" b="1" dirty="0"/>
              <a:t>Completing the “Supporting Documentation” Tab</a:t>
            </a:r>
            <a:endParaRPr lang="en-US" dirty="0"/>
          </a:p>
        </p:txBody>
      </p:sp>
      <p:sp>
        <p:nvSpPr>
          <p:cNvPr id="3" name="Content Placeholder 2">
            <a:extLst>
              <a:ext uri="{FF2B5EF4-FFF2-40B4-BE49-F238E27FC236}">
                <a16:creationId xmlns:a16="http://schemas.microsoft.com/office/drawing/2014/main" id="{64AB0502-4812-4F78-8F1A-8422E71ECCD8}"/>
              </a:ext>
            </a:extLst>
          </p:cNvPr>
          <p:cNvSpPr>
            <a:spLocks noGrp="1"/>
          </p:cNvSpPr>
          <p:nvPr>
            <p:ph idx="1"/>
          </p:nvPr>
        </p:nvSpPr>
        <p:spPr/>
        <p:txBody>
          <a:bodyPr>
            <a:normAutofit fontScale="92500" lnSpcReduction="20000"/>
          </a:bodyPr>
          <a:lstStyle/>
          <a:p>
            <a:pPr>
              <a:buFont typeface="Wingdings" pitchFamily="2" charset="2"/>
              <a:buChar char="§"/>
            </a:pPr>
            <a:r>
              <a:rPr lang="en-US" b="1" dirty="0"/>
              <a:t>Statement of Priorities </a:t>
            </a:r>
            <a:r>
              <a:rPr lang="en-US" dirty="0"/>
              <a:t>- All Districts </a:t>
            </a:r>
          </a:p>
          <a:p>
            <a:pPr>
              <a:buFont typeface="Wingdings" pitchFamily="2" charset="2"/>
              <a:buChar char="§"/>
            </a:pPr>
            <a:r>
              <a:rPr lang="en-US" b="1" dirty="0"/>
              <a:t>New Jersey Student Learning Standards - </a:t>
            </a:r>
            <a:r>
              <a:rPr lang="en-US" dirty="0"/>
              <a:t>All Districts except CSSD </a:t>
            </a:r>
          </a:p>
          <a:p>
            <a:pPr>
              <a:buFont typeface="Wingdings" pitchFamily="2" charset="2"/>
              <a:buChar char="§"/>
            </a:pPr>
            <a:r>
              <a:rPr lang="en-US" b="1" dirty="0"/>
              <a:t>Contract Information for Select Staff - </a:t>
            </a:r>
            <a:r>
              <a:rPr lang="en-US" dirty="0"/>
              <a:t>All Districts</a:t>
            </a:r>
          </a:p>
          <a:p>
            <a:pPr>
              <a:buFont typeface="Wingdings" pitchFamily="2" charset="2"/>
              <a:buChar char="§"/>
            </a:pPr>
            <a:r>
              <a:rPr lang="en-US" b="1" dirty="0"/>
              <a:t>Per Pupil Costs -</a:t>
            </a:r>
            <a:r>
              <a:rPr lang="en-US" dirty="0"/>
              <a:t> Regular, Vocational and CSSD Districts </a:t>
            </a:r>
          </a:p>
          <a:p>
            <a:pPr>
              <a:buFont typeface="Wingdings" pitchFamily="2" charset="2"/>
              <a:buChar char="§"/>
            </a:pPr>
            <a:r>
              <a:rPr lang="en-US" b="1" dirty="0"/>
              <a:t>Administrative Cost Limit -</a:t>
            </a:r>
            <a:r>
              <a:rPr lang="en-US" dirty="0"/>
              <a:t> Regular Districts </a:t>
            </a:r>
          </a:p>
          <a:p>
            <a:pPr>
              <a:buFont typeface="Wingdings" pitchFamily="2" charset="2"/>
              <a:buChar char="§"/>
            </a:pPr>
            <a:r>
              <a:rPr lang="en-US" b="1" dirty="0"/>
              <a:t>Employee Benefits -</a:t>
            </a:r>
            <a:r>
              <a:rPr lang="en-US" dirty="0"/>
              <a:t> All Districts </a:t>
            </a:r>
          </a:p>
          <a:p>
            <a:pPr>
              <a:buFont typeface="Wingdings" pitchFamily="2" charset="2"/>
              <a:buChar char="§"/>
            </a:pPr>
            <a:r>
              <a:rPr lang="en-US" b="1" dirty="0"/>
              <a:t>Shared Services -</a:t>
            </a:r>
            <a:r>
              <a:rPr lang="en-US" dirty="0"/>
              <a:t> All Districts </a:t>
            </a:r>
          </a:p>
          <a:p>
            <a:pPr>
              <a:buFont typeface="Wingdings" pitchFamily="2" charset="2"/>
              <a:buChar char="§"/>
            </a:pPr>
            <a:r>
              <a:rPr lang="en-US" b="1" dirty="0"/>
              <a:t>Unusual Revenues and Appropriations</a:t>
            </a:r>
            <a:r>
              <a:rPr lang="en-US" dirty="0"/>
              <a:t> </a:t>
            </a:r>
            <a:r>
              <a:rPr lang="en-US" b="1" dirty="0"/>
              <a:t>-</a:t>
            </a:r>
            <a:r>
              <a:rPr lang="en-US" dirty="0"/>
              <a:t> All Districts </a:t>
            </a:r>
          </a:p>
          <a:p>
            <a:pPr>
              <a:buFont typeface="Wingdings" pitchFamily="2" charset="2"/>
              <a:buChar char="§"/>
            </a:pPr>
            <a:r>
              <a:rPr lang="en-US" b="1" dirty="0"/>
              <a:t>Equipment</a:t>
            </a:r>
            <a:r>
              <a:rPr lang="en-US" dirty="0"/>
              <a:t> </a:t>
            </a:r>
            <a:r>
              <a:rPr lang="en-US" b="1" dirty="0"/>
              <a:t>-</a:t>
            </a:r>
            <a:r>
              <a:rPr lang="en-US" dirty="0"/>
              <a:t> All districts except ESC</a:t>
            </a:r>
          </a:p>
          <a:p>
            <a:endParaRPr lang="en-US" dirty="0"/>
          </a:p>
        </p:txBody>
      </p:sp>
      <p:sp>
        <p:nvSpPr>
          <p:cNvPr id="4" name="Slide Number Placeholder 3">
            <a:extLst>
              <a:ext uri="{FF2B5EF4-FFF2-40B4-BE49-F238E27FC236}">
                <a16:creationId xmlns:a16="http://schemas.microsoft.com/office/drawing/2014/main" id="{37CBE60D-2E43-4EDA-B416-60600699B8C4}"/>
              </a:ext>
            </a:extLst>
          </p:cNvPr>
          <p:cNvSpPr>
            <a:spLocks noGrp="1"/>
          </p:cNvSpPr>
          <p:nvPr>
            <p:ph type="sldNum" sz="quarter" idx="12"/>
          </p:nvPr>
        </p:nvSpPr>
        <p:spPr/>
        <p:txBody>
          <a:bodyPr/>
          <a:lstStyle/>
          <a:p>
            <a:fld id="{78C924E4-27BB-4241-B10A-A37B9DB4B77C}" type="slidenum">
              <a:rPr lang="en-US" smtClean="0"/>
              <a:pPr/>
              <a:t>38</a:t>
            </a:fld>
            <a:endParaRPr lang="en-US" dirty="0"/>
          </a:p>
        </p:txBody>
      </p:sp>
    </p:spTree>
    <p:extLst>
      <p:ext uri="{BB962C8B-B14F-4D97-AF65-F5344CB8AC3E}">
        <p14:creationId xmlns:p14="http://schemas.microsoft.com/office/powerpoint/2010/main" val="2311993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4889-B5D6-47E8-98C2-1E726FA6E531}"/>
              </a:ext>
            </a:extLst>
          </p:cNvPr>
          <p:cNvSpPr>
            <a:spLocks noGrp="1"/>
          </p:cNvSpPr>
          <p:nvPr>
            <p:ph type="title"/>
          </p:nvPr>
        </p:nvSpPr>
        <p:spPr>
          <a:xfrm>
            <a:off x="628649" y="528506"/>
            <a:ext cx="7991567" cy="1162183"/>
          </a:xfrm>
        </p:spPr>
        <p:txBody>
          <a:bodyPr>
            <a:normAutofit fontScale="90000"/>
          </a:bodyPr>
          <a:lstStyle/>
          <a:p>
            <a:r>
              <a:rPr lang="en-US" b="1" dirty="0"/>
              <a:t>Statement of Priorities/ New Jersey Student Learning Standards (1 of 2)</a:t>
            </a:r>
            <a:endParaRPr lang="en-US" dirty="0"/>
          </a:p>
        </p:txBody>
      </p:sp>
      <p:sp>
        <p:nvSpPr>
          <p:cNvPr id="3" name="Content Placeholder 2">
            <a:extLst>
              <a:ext uri="{FF2B5EF4-FFF2-40B4-BE49-F238E27FC236}">
                <a16:creationId xmlns:a16="http://schemas.microsoft.com/office/drawing/2014/main" id="{6921CE79-7281-4933-8B0E-9A0AA7D2FCB5}"/>
              </a:ext>
            </a:extLst>
          </p:cNvPr>
          <p:cNvSpPr>
            <a:spLocks noGrp="1"/>
          </p:cNvSpPr>
          <p:nvPr>
            <p:ph idx="1"/>
          </p:nvPr>
        </p:nvSpPr>
        <p:spPr>
          <a:xfrm>
            <a:off x="628650" y="1937857"/>
            <a:ext cx="7886700" cy="4239106"/>
          </a:xfrm>
        </p:spPr>
        <p:txBody>
          <a:bodyPr>
            <a:normAutofit fontScale="92500" lnSpcReduction="10000"/>
          </a:bodyPr>
          <a:lstStyle/>
          <a:p>
            <a:pPr>
              <a:buNone/>
            </a:pPr>
            <a:r>
              <a:rPr lang="en-US" b="1" dirty="0"/>
              <a:t>District’s Initiatives and Priorities</a:t>
            </a:r>
            <a:r>
              <a:rPr lang="en-US" dirty="0"/>
              <a:t>:</a:t>
            </a:r>
          </a:p>
          <a:p>
            <a:pPr>
              <a:buFont typeface="Wingdings" pitchFamily="2" charset="2"/>
              <a:buChar char="§"/>
            </a:pPr>
            <a:r>
              <a:rPr lang="en-US" sz="2600" dirty="0"/>
              <a:t>Use five categories of budget areas of focus:</a:t>
            </a:r>
          </a:p>
          <a:p>
            <a:pPr lvl="1">
              <a:buFont typeface="Wingdings" pitchFamily="2" charset="2"/>
              <a:buChar char="q"/>
            </a:pPr>
            <a:r>
              <a:rPr lang="en-US" dirty="0"/>
              <a:t>Maintaining Our School System</a:t>
            </a:r>
          </a:p>
          <a:p>
            <a:pPr lvl="1">
              <a:buFont typeface="Wingdings" pitchFamily="2" charset="2"/>
              <a:buChar char="q"/>
            </a:pPr>
            <a:r>
              <a:rPr lang="en-US" dirty="0"/>
              <a:t>Raising Standards and Expanding Opportunities</a:t>
            </a:r>
          </a:p>
          <a:p>
            <a:pPr lvl="1">
              <a:buFont typeface="Wingdings" pitchFamily="2" charset="2"/>
              <a:buChar char="q"/>
            </a:pPr>
            <a:r>
              <a:rPr lang="en-US" dirty="0"/>
              <a:t>Building Professionalism</a:t>
            </a:r>
          </a:p>
          <a:p>
            <a:pPr lvl="1">
              <a:buFont typeface="Wingdings" pitchFamily="2" charset="2"/>
              <a:buChar char="q"/>
            </a:pPr>
            <a:r>
              <a:rPr lang="en-US" dirty="0"/>
              <a:t>Protecting Our Investment (Capital &amp; Maintenance Projects/Capital Reserve)</a:t>
            </a:r>
          </a:p>
          <a:p>
            <a:pPr lvl="1">
              <a:buFont typeface="Wingdings" pitchFamily="2" charset="2"/>
              <a:buChar char="q"/>
            </a:pPr>
            <a:r>
              <a:rPr lang="en-US" dirty="0"/>
              <a:t>Planning for the Future</a:t>
            </a:r>
          </a:p>
          <a:p>
            <a:pPr>
              <a:buFont typeface="Wingdings" pitchFamily="2" charset="2"/>
              <a:buChar char="§"/>
            </a:pPr>
            <a:r>
              <a:rPr lang="en-US" sz="2600" dirty="0"/>
              <a:t>See sample posted on NJDOE website at </a:t>
            </a:r>
            <a:r>
              <a:rPr lang="en-US" sz="2600" dirty="0">
                <a:solidFill>
                  <a:srgbClr val="002060"/>
                </a:solidFill>
                <a:hlinkClick r:id="rId2">
                  <a:extLst>
                    <a:ext uri="{A12FA001-AC4F-418D-AE19-62706E023703}">
                      <ahyp:hlinkClr xmlns:ahyp="http://schemas.microsoft.com/office/drawing/2018/hyperlinkcolor" val="tx"/>
                    </a:ext>
                  </a:extLst>
                </a:hlinkClick>
              </a:rPr>
              <a:t>http://www.state.nj.us/education/finance/fp/dwb.shtml</a:t>
            </a:r>
            <a:endParaRPr lang="en-US" sz="2600" dirty="0">
              <a:solidFill>
                <a:srgbClr val="002060"/>
              </a:solidFill>
            </a:endParaRPr>
          </a:p>
          <a:p>
            <a:pPr>
              <a:buFont typeface="Wingdings" pitchFamily="2" charset="2"/>
              <a:buChar char="§"/>
            </a:pPr>
            <a:r>
              <a:rPr lang="en-US" sz="2600" dirty="0"/>
              <a:t>4,000 characters per area.  Include line numbers in the entered descriptions</a:t>
            </a:r>
            <a:r>
              <a:rPr lang="en-US" sz="2400" dirty="0"/>
              <a:t>.</a:t>
            </a:r>
          </a:p>
          <a:p>
            <a:endParaRPr lang="en-US" dirty="0"/>
          </a:p>
        </p:txBody>
      </p:sp>
      <p:sp>
        <p:nvSpPr>
          <p:cNvPr id="4" name="Slide Number Placeholder 3">
            <a:extLst>
              <a:ext uri="{FF2B5EF4-FFF2-40B4-BE49-F238E27FC236}">
                <a16:creationId xmlns:a16="http://schemas.microsoft.com/office/drawing/2014/main" id="{ADF61ED0-4ADC-452C-AD9D-6E3475D03EF5}"/>
              </a:ext>
            </a:extLst>
          </p:cNvPr>
          <p:cNvSpPr>
            <a:spLocks noGrp="1"/>
          </p:cNvSpPr>
          <p:nvPr>
            <p:ph type="sldNum" sz="quarter" idx="12"/>
          </p:nvPr>
        </p:nvSpPr>
        <p:spPr/>
        <p:txBody>
          <a:bodyPr/>
          <a:lstStyle/>
          <a:p>
            <a:fld id="{78C924E4-27BB-4241-B10A-A37B9DB4B77C}" type="slidenum">
              <a:rPr lang="en-US" smtClean="0"/>
              <a:pPr/>
              <a:t>39</a:t>
            </a:fld>
            <a:endParaRPr lang="en-US" dirty="0"/>
          </a:p>
        </p:txBody>
      </p:sp>
    </p:spTree>
    <p:extLst>
      <p:ext uri="{BB962C8B-B14F-4D97-AF65-F5344CB8AC3E}">
        <p14:creationId xmlns:p14="http://schemas.microsoft.com/office/powerpoint/2010/main" val="344220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B722-4C52-44C9-B1CE-A34320770EE1}"/>
              </a:ext>
            </a:extLst>
          </p:cNvPr>
          <p:cNvSpPr>
            <a:spLocks noGrp="1"/>
          </p:cNvSpPr>
          <p:nvPr>
            <p:ph type="title"/>
          </p:nvPr>
        </p:nvSpPr>
        <p:spPr/>
        <p:txBody>
          <a:bodyPr/>
          <a:lstStyle/>
          <a:p>
            <a:r>
              <a:rPr lang="en-US" b="1" dirty="0"/>
              <a:t>Software Login</a:t>
            </a:r>
            <a:endParaRPr lang="en-US" dirty="0"/>
          </a:p>
        </p:txBody>
      </p:sp>
      <p:sp>
        <p:nvSpPr>
          <p:cNvPr id="4" name="Slide Number Placeholder 3">
            <a:extLst>
              <a:ext uri="{FF2B5EF4-FFF2-40B4-BE49-F238E27FC236}">
                <a16:creationId xmlns:a16="http://schemas.microsoft.com/office/drawing/2014/main" id="{16A4C782-12F0-4263-BB08-583D539F1A43}"/>
              </a:ext>
            </a:extLst>
          </p:cNvPr>
          <p:cNvSpPr>
            <a:spLocks noGrp="1"/>
          </p:cNvSpPr>
          <p:nvPr>
            <p:ph type="sldNum" sz="quarter" idx="12"/>
          </p:nvPr>
        </p:nvSpPr>
        <p:spPr/>
        <p:txBody>
          <a:bodyPr/>
          <a:lstStyle/>
          <a:p>
            <a:fld id="{78C924E4-27BB-4241-B10A-A37B9DB4B77C}" type="slidenum">
              <a:rPr lang="en-US" smtClean="0"/>
              <a:pPr/>
              <a:t>4</a:t>
            </a:fld>
            <a:endParaRPr lang="en-US" dirty="0"/>
          </a:p>
        </p:txBody>
      </p:sp>
      <p:pic>
        <p:nvPicPr>
          <p:cNvPr id="5" name="Picture 6" descr="Login screen from the budget software.">
            <a:extLst>
              <a:ext uri="{FF2B5EF4-FFF2-40B4-BE49-F238E27FC236}">
                <a16:creationId xmlns:a16="http://schemas.microsoft.com/office/drawing/2014/main" id="{7AA22D3E-87F0-43EA-AAC3-E2877D94800B}"/>
              </a:ext>
            </a:extLst>
          </p:cNvPr>
          <p:cNvPicPr>
            <a:picLocks noGrp="1" noChangeAspect="1" noChangeArrowheads="1"/>
          </p:cNvPicPr>
          <p:nvPr>
            <p:ph idx="1"/>
          </p:nvPr>
        </p:nvPicPr>
        <p:blipFill>
          <a:blip r:embed="rId2" cstate="print"/>
          <a:srcRect/>
          <a:stretch>
            <a:fillRect/>
          </a:stretch>
        </p:blipFill>
        <p:spPr bwMode="auto">
          <a:xfrm>
            <a:off x="628650" y="1690689"/>
            <a:ext cx="7068290" cy="3501721"/>
          </a:xfrm>
          <a:prstGeom prst="rect">
            <a:avLst/>
          </a:prstGeom>
          <a:noFill/>
          <a:ln w="9525">
            <a:solidFill>
              <a:schemeClr val="tx1"/>
            </a:solidFill>
            <a:miter lim="800000"/>
            <a:headEnd/>
            <a:tailEnd/>
          </a:ln>
        </p:spPr>
      </p:pic>
      <p:sp>
        <p:nvSpPr>
          <p:cNvPr id="6" name="Rectangle 5">
            <a:extLst>
              <a:ext uri="{FF2B5EF4-FFF2-40B4-BE49-F238E27FC236}">
                <a16:creationId xmlns:a16="http://schemas.microsoft.com/office/drawing/2014/main" id="{95496899-D0A8-4630-B000-2FD7E824ED94}"/>
              </a:ext>
            </a:extLst>
          </p:cNvPr>
          <p:cNvSpPr/>
          <p:nvPr/>
        </p:nvSpPr>
        <p:spPr>
          <a:xfrm>
            <a:off x="994299" y="5251456"/>
            <a:ext cx="7521051" cy="1323439"/>
          </a:xfrm>
          <a:prstGeom prst="rect">
            <a:avLst/>
          </a:prstGeom>
        </p:spPr>
        <p:txBody>
          <a:bodyPr wrap="square">
            <a:spAutoFit/>
          </a:bodyPr>
          <a:lstStyle/>
          <a:p>
            <a:pPr>
              <a:buFont typeface="Wingdings" pitchFamily="2" charset="2"/>
              <a:buChar char="§"/>
              <a:defRPr/>
            </a:pPr>
            <a:r>
              <a:rPr lang="en-US" dirty="0">
                <a:latin typeface="Calibri" pitchFamily="34" charset="0"/>
              </a:rPr>
              <a:t> </a:t>
            </a:r>
            <a:r>
              <a:rPr lang="en-US" sz="2000" dirty="0">
                <a:latin typeface="Bell MT" panose="02020503060305020303" pitchFamily="18" charset="0"/>
              </a:rPr>
              <a:t>District sign-on is controlled by the district’s Homeroom Administrator.</a:t>
            </a:r>
          </a:p>
          <a:p>
            <a:pPr>
              <a:buFont typeface="Wingdings" pitchFamily="2" charset="2"/>
              <a:buChar char="§"/>
              <a:defRPr/>
            </a:pPr>
            <a:r>
              <a:rPr lang="en-US" sz="2000" dirty="0">
                <a:latin typeface="Bell MT" panose="02020503060305020303" pitchFamily="18" charset="0"/>
              </a:rPr>
              <a:t> Multiple users may be logged in at the same time, including the county office.</a:t>
            </a:r>
          </a:p>
        </p:txBody>
      </p:sp>
    </p:spTree>
    <p:extLst>
      <p:ext uri="{BB962C8B-B14F-4D97-AF65-F5344CB8AC3E}">
        <p14:creationId xmlns:p14="http://schemas.microsoft.com/office/powerpoint/2010/main" val="3003167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45C5-37AE-4CFF-A716-7296D378328D}"/>
              </a:ext>
            </a:extLst>
          </p:cNvPr>
          <p:cNvSpPr>
            <a:spLocks noGrp="1"/>
          </p:cNvSpPr>
          <p:nvPr>
            <p:ph type="title"/>
          </p:nvPr>
        </p:nvSpPr>
        <p:spPr>
          <a:xfrm>
            <a:off x="628650" y="503339"/>
            <a:ext cx="7973812" cy="1187350"/>
          </a:xfrm>
        </p:spPr>
        <p:txBody>
          <a:bodyPr>
            <a:normAutofit fontScale="90000"/>
          </a:bodyPr>
          <a:lstStyle/>
          <a:p>
            <a:r>
              <a:rPr lang="en-US" b="1" dirty="0"/>
              <a:t>Statement of Priorities/New Jersey Student Learning Standards (2 of 2)</a:t>
            </a:r>
            <a:endParaRPr lang="en-US" dirty="0"/>
          </a:p>
        </p:txBody>
      </p:sp>
      <p:sp>
        <p:nvSpPr>
          <p:cNvPr id="3" name="Content Placeholder 2">
            <a:extLst>
              <a:ext uri="{FF2B5EF4-FFF2-40B4-BE49-F238E27FC236}">
                <a16:creationId xmlns:a16="http://schemas.microsoft.com/office/drawing/2014/main" id="{ABF04E82-74B2-4918-9121-C3269E484278}"/>
              </a:ext>
            </a:extLst>
          </p:cNvPr>
          <p:cNvSpPr>
            <a:spLocks noGrp="1"/>
          </p:cNvSpPr>
          <p:nvPr>
            <p:ph idx="1"/>
          </p:nvPr>
        </p:nvSpPr>
        <p:spPr>
          <a:xfrm>
            <a:off x="628650" y="2030135"/>
            <a:ext cx="7886700" cy="4146827"/>
          </a:xfrm>
        </p:spPr>
        <p:txBody>
          <a:bodyPr>
            <a:normAutofit fontScale="92500" lnSpcReduction="10000"/>
          </a:bodyPr>
          <a:lstStyle/>
          <a:p>
            <a:pPr>
              <a:buNone/>
            </a:pPr>
            <a:r>
              <a:rPr lang="en-US" b="1" dirty="0"/>
              <a:t>New Jersey Student Learning Standards: </a:t>
            </a:r>
          </a:p>
          <a:p>
            <a:pPr>
              <a:buFont typeface="Wingdings" pitchFamily="2" charset="2"/>
              <a:buChar char="§"/>
            </a:pPr>
            <a:r>
              <a:rPr lang="en-US" dirty="0"/>
              <a:t>Provide narrative information regarding new programs or enhancements to existing programs that will ensure the implementation of the nine New Jersey Student Learning Standards in the budget year.</a:t>
            </a:r>
          </a:p>
          <a:p>
            <a:pPr>
              <a:buFont typeface="Wingdings" pitchFamily="2" charset="2"/>
              <a:buChar char="§"/>
            </a:pPr>
            <a:r>
              <a:rPr lang="en-US" dirty="0"/>
              <a:t>All areas are required to be completed.</a:t>
            </a:r>
          </a:p>
          <a:p>
            <a:pPr>
              <a:buFont typeface="Wingdings" pitchFamily="2" charset="2"/>
              <a:buChar char="§"/>
            </a:pPr>
            <a:r>
              <a:rPr lang="en-US" dirty="0"/>
              <a:t>In the descriptions, include account numbers increased to address the new programs.</a:t>
            </a:r>
          </a:p>
          <a:p>
            <a:pPr>
              <a:buFont typeface="Wingdings" pitchFamily="2" charset="2"/>
              <a:buChar char="§"/>
            </a:pPr>
            <a:r>
              <a:rPr lang="en-US" dirty="0"/>
              <a:t>Updates to the mathematics and English language arts standards were adopted by the NJ State Board of Education in October 2023.</a:t>
            </a:r>
          </a:p>
        </p:txBody>
      </p:sp>
      <p:sp>
        <p:nvSpPr>
          <p:cNvPr id="4" name="Slide Number Placeholder 3">
            <a:extLst>
              <a:ext uri="{FF2B5EF4-FFF2-40B4-BE49-F238E27FC236}">
                <a16:creationId xmlns:a16="http://schemas.microsoft.com/office/drawing/2014/main" id="{5731EFB2-B624-430E-9DC8-BA3137EFA851}"/>
              </a:ext>
            </a:extLst>
          </p:cNvPr>
          <p:cNvSpPr>
            <a:spLocks noGrp="1"/>
          </p:cNvSpPr>
          <p:nvPr>
            <p:ph type="sldNum" sz="quarter" idx="12"/>
          </p:nvPr>
        </p:nvSpPr>
        <p:spPr/>
        <p:txBody>
          <a:bodyPr/>
          <a:lstStyle/>
          <a:p>
            <a:fld id="{78C924E4-27BB-4241-B10A-A37B9DB4B77C}" type="slidenum">
              <a:rPr lang="en-US" smtClean="0"/>
              <a:pPr/>
              <a:t>40</a:t>
            </a:fld>
            <a:endParaRPr lang="en-US" dirty="0"/>
          </a:p>
        </p:txBody>
      </p:sp>
    </p:spTree>
    <p:extLst>
      <p:ext uri="{BB962C8B-B14F-4D97-AF65-F5344CB8AC3E}">
        <p14:creationId xmlns:p14="http://schemas.microsoft.com/office/powerpoint/2010/main" val="3473314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17AC-6305-4C75-9455-09B0AA84C72D}"/>
              </a:ext>
            </a:extLst>
          </p:cNvPr>
          <p:cNvSpPr>
            <a:spLocks noGrp="1"/>
          </p:cNvSpPr>
          <p:nvPr>
            <p:ph type="title"/>
          </p:nvPr>
        </p:nvSpPr>
        <p:spPr/>
        <p:txBody>
          <a:bodyPr/>
          <a:lstStyle/>
          <a:p>
            <a:r>
              <a:rPr lang="en-US" b="1" dirty="0"/>
              <a:t>Contract Information for Select Staff</a:t>
            </a:r>
            <a:endParaRPr lang="en-US" dirty="0"/>
          </a:p>
        </p:txBody>
      </p:sp>
      <p:sp>
        <p:nvSpPr>
          <p:cNvPr id="3" name="Content Placeholder 2">
            <a:extLst>
              <a:ext uri="{FF2B5EF4-FFF2-40B4-BE49-F238E27FC236}">
                <a16:creationId xmlns:a16="http://schemas.microsoft.com/office/drawing/2014/main" id="{22B4AB64-0131-4152-842E-EEAB1B3821BB}"/>
              </a:ext>
            </a:extLst>
          </p:cNvPr>
          <p:cNvSpPr>
            <a:spLocks noGrp="1"/>
          </p:cNvSpPr>
          <p:nvPr>
            <p:ph idx="1"/>
          </p:nvPr>
        </p:nvSpPr>
        <p:spPr/>
        <p:txBody>
          <a:bodyPr>
            <a:normAutofit fontScale="92500" lnSpcReduction="10000"/>
          </a:bodyPr>
          <a:lstStyle/>
          <a:p>
            <a:pPr>
              <a:buFont typeface="Wingdings" pitchFamily="2" charset="2"/>
              <a:buChar char="§"/>
            </a:pPr>
            <a:r>
              <a:rPr lang="en-US" sz="2000" dirty="0"/>
              <a:t>Salary and benefit information is required for the following:  Superintendent; Assistant Superintendent(s); School Business Administrator; and any employee with an annual salary that exceeds $75,000 and is not in a collective bargaining unit.</a:t>
            </a:r>
            <a:endParaRPr lang="en-US" sz="2000" u="sng" dirty="0"/>
          </a:p>
          <a:p>
            <a:pPr>
              <a:buFont typeface="Wingdings" pitchFamily="2" charset="2"/>
              <a:buChar char="§"/>
            </a:pPr>
            <a:r>
              <a:rPr lang="en-US" sz="2000" dirty="0"/>
              <a:t>Three screens for completion.  All three must be completed, in order:</a:t>
            </a:r>
          </a:p>
          <a:p>
            <a:pPr lvl="1">
              <a:spcBef>
                <a:spcPts val="0"/>
              </a:spcBef>
              <a:buFont typeface="Wingdings" pitchFamily="2" charset="2"/>
              <a:buChar char="q"/>
            </a:pPr>
            <a:r>
              <a:rPr lang="en-US" sz="2000" dirty="0"/>
              <a:t>Teacher Contract Screen, </a:t>
            </a:r>
          </a:p>
          <a:p>
            <a:pPr lvl="1">
              <a:spcBef>
                <a:spcPts val="0"/>
              </a:spcBef>
              <a:buFont typeface="Wingdings" pitchFamily="2" charset="2"/>
              <a:buChar char="q"/>
            </a:pPr>
            <a:r>
              <a:rPr lang="en-US" sz="2000" dirty="0"/>
              <a:t>Employee List Screen, and</a:t>
            </a:r>
          </a:p>
          <a:p>
            <a:pPr lvl="1">
              <a:spcBef>
                <a:spcPts val="0"/>
              </a:spcBef>
              <a:buFont typeface="Wingdings" pitchFamily="2" charset="2"/>
              <a:buChar char="q"/>
            </a:pPr>
            <a:r>
              <a:rPr lang="en-US" sz="2000" dirty="0"/>
              <a:t>Employee Benefit Detail Screen.</a:t>
            </a:r>
          </a:p>
          <a:p>
            <a:pPr algn="just">
              <a:buFont typeface="Wingdings" pitchFamily="2" charset="2"/>
              <a:buChar char="§"/>
            </a:pPr>
            <a:r>
              <a:rPr lang="en-US" sz="2000" dirty="0"/>
              <a:t>Do not use the browser “Back Arrow” on these screens, or the data will not refresh properly.</a:t>
            </a:r>
          </a:p>
          <a:p>
            <a:pPr algn="just">
              <a:buFont typeface="Wingdings" pitchFamily="2" charset="2"/>
              <a:buChar char="§"/>
            </a:pPr>
            <a:r>
              <a:rPr lang="en-US" sz="2000" dirty="0"/>
              <a:t>Enter contract end date before contract begin date for each employee.</a:t>
            </a:r>
          </a:p>
          <a:p>
            <a:pPr algn="just">
              <a:buFont typeface="Wingdings" pitchFamily="2" charset="2"/>
              <a:buChar char="§"/>
            </a:pPr>
            <a:r>
              <a:rPr lang="en-US" sz="2000" dirty="0"/>
              <a:t>Post-employment benefits </a:t>
            </a:r>
            <a:r>
              <a:rPr lang="en-US" sz="2000" b="1" dirty="0"/>
              <a:t>must</a:t>
            </a:r>
            <a:r>
              <a:rPr lang="en-US" sz="2000" dirty="0"/>
              <a:t> have an explanation entered (even if amount is zero).</a:t>
            </a:r>
          </a:p>
          <a:p>
            <a:pPr algn="just">
              <a:buFont typeface="Wingdings" pitchFamily="2" charset="2"/>
              <a:buChar char="§"/>
            </a:pPr>
            <a:r>
              <a:rPr lang="en-US" sz="2000" dirty="0"/>
              <a:t>Refer to manual section III-E-ii.</a:t>
            </a:r>
            <a:endParaRPr lang="en-US" sz="2000" dirty="0">
              <a:solidFill>
                <a:srgbClr val="FF0000"/>
              </a:solidFill>
            </a:endParaRPr>
          </a:p>
          <a:p>
            <a:pPr algn="just">
              <a:buFont typeface="Wingdings" pitchFamily="2" charset="2"/>
              <a:buChar char="§"/>
            </a:pPr>
            <a:r>
              <a:rPr lang="en-US" sz="2000" dirty="0"/>
              <a:t>Required for the User-Friendly Budget.</a:t>
            </a:r>
          </a:p>
          <a:p>
            <a:endParaRPr lang="en-US" dirty="0"/>
          </a:p>
        </p:txBody>
      </p:sp>
      <p:sp>
        <p:nvSpPr>
          <p:cNvPr id="4" name="Slide Number Placeholder 3">
            <a:extLst>
              <a:ext uri="{FF2B5EF4-FFF2-40B4-BE49-F238E27FC236}">
                <a16:creationId xmlns:a16="http://schemas.microsoft.com/office/drawing/2014/main" id="{1217DDB1-7730-4650-B166-49A3E5FC68F9}"/>
              </a:ext>
            </a:extLst>
          </p:cNvPr>
          <p:cNvSpPr>
            <a:spLocks noGrp="1"/>
          </p:cNvSpPr>
          <p:nvPr>
            <p:ph type="sldNum" sz="quarter" idx="12"/>
          </p:nvPr>
        </p:nvSpPr>
        <p:spPr/>
        <p:txBody>
          <a:bodyPr/>
          <a:lstStyle/>
          <a:p>
            <a:fld id="{78C924E4-27BB-4241-B10A-A37B9DB4B77C}" type="slidenum">
              <a:rPr lang="en-US" smtClean="0"/>
              <a:pPr/>
              <a:t>41</a:t>
            </a:fld>
            <a:endParaRPr lang="en-US" dirty="0"/>
          </a:p>
        </p:txBody>
      </p:sp>
    </p:spTree>
    <p:extLst>
      <p:ext uri="{BB962C8B-B14F-4D97-AF65-F5344CB8AC3E}">
        <p14:creationId xmlns:p14="http://schemas.microsoft.com/office/powerpoint/2010/main" val="350963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48DD-94B9-4D09-A898-EF582D35FD1C}"/>
              </a:ext>
            </a:extLst>
          </p:cNvPr>
          <p:cNvSpPr>
            <a:spLocks noGrp="1"/>
          </p:cNvSpPr>
          <p:nvPr>
            <p:ph type="title"/>
          </p:nvPr>
        </p:nvSpPr>
        <p:spPr/>
        <p:txBody>
          <a:bodyPr/>
          <a:lstStyle/>
          <a:p>
            <a:r>
              <a:rPr lang="en-US" b="1" dirty="0"/>
              <a:t>Per Pupil Cost Calculations</a:t>
            </a:r>
            <a:endParaRPr lang="en-US" dirty="0"/>
          </a:p>
        </p:txBody>
      </p:sp>
      <p:sp>
        <p:nvSpPr>
          <p:cNvPr id="3" name="Content Placeholder 2">
            <a:extLst>
              <a:ext uri="{FF2B5EF4-FFF2-40B4-BE49-F238E27FC236}">
                <a16:creationId xmlns:a16="http://schemas.microsoft.com/office/drawing/2014/main" id="{7D16E831-067B-46D0-8AB8-28933B2CF3AB}"/>
              </a:ext>
            </a:extLst>
          </p:cNvPr>
          <p:cNvSpPr>
            <a:spLocks noGrp="1"/>
          </p:cNvSpPr>
          <p:nvPr>
            <p:ph idx="1"/>
          </p:nvPr>
        </p:nvSpPr>
        <p:spPr/>
        <p:txBody>
          <a:bodyPr>
            <a:normAutofit fontScale="92500" lnSpcReduction="20000"/>
          </a:bodyPr>
          <a:lstStyle/>
          <a:p>
            <a:pPr marL="320040" indent="-320040">
              <a:buFont typeface="Wingdings" pitchFamily="2" charset="2"/>
              <a:buChar char="§"/>
              <a:defRPr/>
            </a:pPr>
            <a:r>
              <a:rPr lang="en-US" dirty="0"/>
              <a:t>Data entry for the 2023-24 and 2024-25 appropriations, and for the enrollment screen should be completed before running this report.</a:t>
            </a:r>
          </a:p>
          <a:p>
            <a:pPr marL="320040" indent="-320040">
              <a:buFont typeface="Wingdings" pitchFamily="2" charset="2"/>
              <a:buChar char="§"/>
              <a:defRPr/>
            </a:pPr>
            <a:endParaRPr lang="en-US" dirty="0"/>
          </a:p>
          <a:p>
            <a:pPr marL="320040" indent="-320040">
              <a:buFont typeface="Wingdings" pitchFamily="2" charset="2"/>
              <a:buChar char="§"/>
              <a:defRPr/>
            </a:pPr>
            <a:r>
              <a:rPr lang="en-US" dirty="0"/>
              <a:t>Advertised Per Pupil Cost Calculations report is generated automatically by the budget program.</a:t>
            </a:r>
          </a:p>
          <a:p>
            <a:pPr marL="320040" indent="-320040">
              <a:buFont typeface="Wingdings" pitchFamily="2" charset="2"/>
              <a:buChar char="§"/>
              <a:defRPr/>
            </a:pPr>
            <a:endParaRPr lang="en-US" dirty="0"/>
          </a:p>
          <a:p>
            <a:pPr marL="320040" indent="-320040">
              <a:buFont typeface="Wingdings" pitchFamily="2" charset="2"/>
              <a:buChar char="§"/>
              <a:defRPr/>
            </a:pPr>
            <a:r>
              <a:rPr lang="en-US" dirty="0"/>
              <a:t>Software includes a warning edit (#308) if the district’s 2023-24 budgeted per pupil legal costs, revised as of February 1, 2024, exceeds 130 percent of the state average legal costs per pupil. (Edit is released with state aid.)</a:t>
            </a:r>
          </a:p>
          <a:p>
            <a:endParaRPr lang="en-US" dirty="0"/>
          </a:p>
        </p:txBody>
      </p:sp>
      <p:sp>
        <p:nvSpPr>
          <p:cNvPr id="4" name="Slide Number Placeholder 3">
            <a:extLst>
              <a:ext uri="{FF2B5EF4-FFF2-40B4-BE49-F238E27FC236}">
                <a16:creationId xmlns:a16="http://schemas.microsoft.com/office/drawing/2014/main" id="{EC41E49C-E97F-4879-ABE1-3DC54E885CAE}"/>
              </a:ext>
            </a:extLst>
          </p:cNvPr>
          <p:cNvSpPr>
            <a:spLocks noGrp="1"/>
          </p:cNvSpPr>
          <p:nvPr>
            <p:ph type="sldNum" sz="quarter" idx="12"/>
          </p:nvPr>
        </p:nvSpPr>
        <p:spPr/>
        <p:txBody>
          <a:bodyPr/>
          <a:lstStyle/>
          <a:p>
            <a:fld id="{78C924E4-27BB-4241-B10A-A37B9DB4B77C}" type="slidenum">
              <a:rPr lang="en-US" smtClean="0"/>
              <a:pPr/>
              <a:t>42</a:t>
            </a:fld>
            <a:endParaRPr lang="en-US" dirty="0"/>
          </a:p>
        </p:txBody>
      </p:sp>
    </p:spTree>
    <p:extLst>
      <p:ext uri="{BB962C8B-B14F-4D97-AF65-F5344CB8AC3E}">
        <p14:creationId xmlns:p14="http://schemas.microsoft.com/office/powerpoint/2010/main" val="4071879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A6CA-A094-43BE-9092-EE41EA083996}"/>
              </a:ext>
            </a:extLst>
          </p:cNvPr>
          <p:cNvSpPr>
            <a:spLocks noGrp="1"/>
          </p:cNvSpPr>
          <p:nvPr>
            <p:ph type="title"/>
          </p:nvPr>
        </p:nvSpPr>
        <p:spPr/>
        <p:txBody>
          <a:bodyPr/>
          <a:lstStyle/>
          <a:p>
            <a:r>
              <a:rPr lang="en-US" b="1" dirty="0"/>
              <a:t>Administrative Cost Limit</a:t>
            </a:r>
            <a:endParaRPr lang="en-US" dirty="0"/>
          </a:p>
        </p:txBody>
      </p:sp>
      <p:sp>
        <p:nvSpPr>
          <p:cNvPr id="3" name="Content Placeholder 2">
            <a:extLst>
              <a:ext uri="{FF2B5EF4-FFF2-40B4-BE49-F238E27FC236}">
                <a16:creationId xmlns:a16="http://schemas.microsoft.com/office/drawing/2014/main" id="{C4E6AC06-24F1-4097-88FE-A0917FAAC190}"/>
              </a:ext>
            </a:extLst>
          </p:cNvPr>
          <p:cNvSpPr>
            <a:spLocks noGrp="1"/>
          </p:cNvSpPr>
          <p:nvPr>
            <p:ph idx="1"/>
          </p:nvPr>
        </p:nvSpPr>
        <p:spPr/>
        <p:txBody>
          <a:bodyPr/>
          <a:lstStyle/>
          <a:p>
            <a:pPr>
              <a:buFont typeface="Wingdings" pitchFamily="2" charset="2"/>
              <a:buChar char="§"/>
            </a:pPr>
            <a:r>
              <a:rPr lang="en-US" dirty="0"/>
              <a:t>Advertised per pupil administrative cost cannot exceed the </a:t>
            </a:r>
            <a:r>
              <a:rPr lang="en-US" b="1" dirty="0"/>
              <a:t>lower </a:t>
            </a:r>
            <a:r>
              <a:rPr lang="en-US" dirty="0"/>
              <a:t>of:</a:t>
            </a:r>
          </a:p>
          <a:p>
            <a:pPr lvl="1">
              <a:buFont typeface="Wingdings" pitchFamily="2" charset="2"/>
              <a:buChar char="q"/>
            </a:pPr>
            <a:r>
              <a:rPr lang="en-US" dirty="0"/>
              <a:t>the district’s adjusted, as of February 1, per pupil administrative cost for 2023-24 or;</a:t>
            </a:r>
          </a:p>
          <a:p>
            <a:pPr lvl="1">
              <a:buFont typeface="Wingdings" pitchFamily="2" charset="2"/>
              <a:buChar char="q"/>
            </a:pPr>
            <a:r>
              <a:rPr lang="en-US" dirty="0"/>
              <a:t>the 2024-25 per pupil administrative cost limit for the district’s region, inflated (regional limit).</a:t>
            </a:r>
          </a:p>
          <a:p>
            <a:endParaRPr lang="en-US" dirty="0"/>
          </a:p>
          <a:p>
            <a:pPr>
              <a:buFont typeface="Wingdings" pitchFamily="2" charset="2"/>
              <a:buChar char="§"/>
            </a:pPr>
            <a:r>
              <a:rPr lang="en-US" dirty="0"/>
              <a:t>Per pupil administrative regional limits for 2024-25 are $2,776 for the Northern region, $2,585 for the Central region, and $2,575 for the Southern region.</a:t>
            </a:r>
          </a:p>
          <a:p>
            <a:endParaRPr lang="en-US" dirty="0"/>
          </a:p>
        </p:txBody>
      </p:sp>
      <p:sp>
        <p:nvSpPr>
          <p:cNvPr id="4" name="Slide Number Placeholder 3">
            <a:extLst>
              <a:ext uri="{FF2B5EF4-FFF2-40B4-BE49-F238E27FC236}">
                <a16:creationId xmlns:a16="http://schemas.microsoft.com/office/drawing/2014/main" id="{969C5525-8883-48CB-9A4E-76B3A2C3F326}"/>
              </a:ext>
            </a:extLst>
          </p:cNvPr>
          <p:cNvSpPr>
            <a:spLocks noGrp="1"/>
          </p:cNvSpPr>
          <p:nvPr>
            <p:ph type="sldNum" sz="quarter" idx="12"/>
          </p:nvPr>
        </p:nvSpPr>
        <p:spPr/>
        <p:txBody>
          <a:bodyPr/>
          <a:lstStyle/>
          <a:p>
            <a:fld id="{78C924E4-27BB-4241-B10A-A37B9DB4B77C}" type="slidenum">
              <a:rPr lang="en-US" smtClean="0"/>
              <a:pPr/>
              <a:t>43</a:t>
            </a:fld>
            <a:endParaRPr lang="en-US" dirty="0"/>
          </a:p>
        </p:txBody>
      </p:sp>
    </p:spTree>
    <p:extLst>
      <p:ext uri="{BB962C8B-B14F-4D97-AF65-F5344CB8AC3E}">
        <p14:creationId xmlns:p14="http://schemas.microsoft.com/office/powerpoint/2010/main" val="1401954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7D42-6D69-4D73-99BA-B70FBD926BE9}"/>
              </a:ext>
            </a:extLst>
          </p:cNvPr>
          <p:cNvSpPr>
            <a:spLocks noGrp="1"/>
          </p:cNvSpPr>
          <p:nvPr>
            <p:ph type="title"/>
          </p:nvPr>
        </p:nvSpPr>
        <p:spPr/>
        <p:txBody>
          <a:bodyPr/>
          <a:lstStyle/>
          <a:p>
            <a:r>
              <a:rPr lang="en-US" b="1" dirty="0"/>
              <a:t>Other Supporting Documentation</a:t>
            </a:r>
            <a:endParaRPr lang="en-US" dirty="0"/>
          </a:p>
        </p:txBody>
      </p:sp>
      <p:sp>
        <p:nvSpPr>
          <p:cNvPr id="3" name="Content Placeholder 2">
            <a:extLst>
              <a:ext uri="{FF2B5EF4-FFF2-40B4-BE49-F238E27FC236}">
                <a16:creationId xmlns:a16="http://schemas.microsoft.com/office/drawing/2014/main" id="{72DAB653-C52D-454C-B018-F1E4F97FEFA6}"/>
              </a:ext>
            </a:extLst>
          </p:cNvPr>
          <p:cNvSpPr>
            <a:spLocks noGrp="1"/>
          </p:cNvSpPr>
          <p:nvPr>
            <p:ph idx="1"/>
          </p:nvPr>
        </p:nvSpPr>
        <p:spPr/>
        <p:txBody>
          <a:bodyPr>
            <a:normAutofit fontScale="92500" lnSpcReduction="10000"/>
          </a:bodyPr>
          <a:lstStyle/>
          <a:p>
            <a:pPr marL="320040" indent="-320040">
              <a:buFont typeface="Wingdings" pitchFamily="2" charset="2"/>
              <a:buChar char="§"/>
              <a:defRPr/>
            </a:pPr>
            <a:r>
              <a:rPr lang="en-US" sz="2400" b="1" dirty="0"/>
              <a:t>Shared Services </a:t>
            </a:r>
          </a:p>
          <a:p>
            <a:pPr marL="640080" lvl="1" indent="-274320">
              <a:buFont typeface="Wingdings" pitchFamily="2" charset="2"/>
              <a:buChar char="q"/>
              <a:defRPr/>
            </a:pPr>
            <a:r>
              <a:rPr lang="en-US" dirty="0"/>
              <a:t>Enter any information relating to a shared service agreement on this data entry screen.</a:t>
            </a:r>
          </a:p>
          <a:p>
            <a:pPr marL="640080" lvl="1" indent="-274320">
              <a:buFont typeface="Wingdings" pitchFamily="2" charset="2"/>
              <a:buChar char="q"/>
              <a:defRPr/>
            </a:pPr>
            <a:r>
              <a:rPr lang="en-US" dirty="0"/>
              <a:t>Separate lines should be used for each service/agreement.</a:t>
            </a:r>
          </a:p>
          <a:p>
            <a:pPr marL="640080" lvl="1" indent="-274320">
              <a:buFont typeface="Wingdings" pitchFamily="2" charset="2"/>
              <a:buChar char="q"/>
              <a:defRPr/>
            </a:pPr>
            <a:r>
              <a:rPr lang="en-US" dirty="0"/>
              <a:t>The same category may be selected multiple times.</a:t>
            </a:r>
          </a:p>
          <a:p>
            <a:pPr marL="640080" lvl="1" indent="-274320">
              <a:buFont typeface="Wingdings" pitchFamily="2" charset="2"/>
              <a:buChar char="q"/>
              <a:defRPr/>
            </a:pPr>
            <a:r>
              <a:rPr lang="en-US" dirty="0"/>
              <a:t>Required for User-Friendly Budget.</a:t>
            </a:r>
          </a:p>
          <a:p>
            <a:pPr marL="320040" indent="-320040">
              <a:buFont typeface="Wingdings" pitchFamily="2" charset="2"/>
              <a:buChar char="§"/>
              <a:defRPr/>
            </a:pPr>
            <a:r>
              <a:rPr lang="en-US" sz="2400" b="1" dirty="0"/>
              <a:t>Unusual Revenues and Appropriations </a:t>
            </a:r>
          </a:p>
          <a:p>
            <a:pPr marL="640080" lvl="1" indent="-274320">
              <a:buFont typeface="Wingdings" pitchFamily="2" charset="2"/>
              <a:buChar char="q"/>
              <a:defRPr/>
            </a:pPr>
            <a:r>
              <a:rPr lang="en-US" dirty="0"/>
              <a:t>Summarize unusual revenues and appropriations and provide a description of the circumstances.</a:t>
            </a:r>
          </a:p>
          <a:p>
            <a:pPr marL="640080" lvl="1" indent="-274320">
              <a:buFont typeface="Wingdings" pitchFamily="2" charset="2"/>
              <a:buChar char="q"/>
              <a:defRPr/>
            </a:pPr>
            <a:r>
              <a:rPr lang="en-US" dirty="0"/>
              <a:t>Required for User-Friendly Budget.</a:t>
            </a:r>
          </a:p>
          <a:p>
            <a:pPr marL="320040" indent="-320040">
              <a:buFont typeface="Wingdings" pitchFamily="2" charset="2"/>
              <a:buChar char="§"/>
              <a:defRPr/>
            </a:pPr>
            <a:r>
              <a:rPr lang="en-US" sz="2400" b="1" dirty="0"/>
              <a:t>Equipment </a:t>
            </a:r>
          </a:p>
          <a:p>
            <a:pPr marL="640080" lvl="1" indent="-274320">
              <a:buFont typeface="Wingdings" pitchFamily="2" charset="2"/>
              <a:buChar char="q"/>
              <a:defRPr/>
            </a:pPr>
            <a:r>
              <a:rPr lang="en-US" dirty="0"/>
              <a:t>Appropriations for 2024-25 equipment must be entered in the appropriations screen before completing this screen.</a:t>
            </a:r>
            <a:endParaRPr lang="en-US" b="1" dirty="0"/>
          </a:p>
          <a:p>
            <a:endParaRPr lang="en-US" dirty="0"/>
          </a:p>
        </p:txBody>
      </p:sp>
      <p:sp>
        <p:nvSpPr>
          <p:cNvPr id="4" name="Slide Number Placeholder 3">
            <a:extLst>
              <a:ext uri="{FF2B5EF4-FFF2-40B4-BE49-F238E27FC236}">
                <a16:creationId xmlns:a16="http://schemas.microsoft.com/office/drawing/2014/main" id="{FA9DAEA8-2761-40CA-BCF1-57B7C4DC35E5}"/>
              </a:ext>
            </a:extLst>
          </p:cNvPr>
          <p:cNvSpPr>
            <a:spLocks noGrp="1"/>
          </p:cNvSpPr>
          <p:nvPr>
            <p:ph type="sldNum" sz="quarter" idx="12"/>
          </p:nvPr>
        </p:nvSpPr>
        <p:spPr/>
        <p:txBody>
          <a:bodyPr/>
          <a:lstStyle/>
          <a:p>
            <a:fld id="{78C924E4-27BB-4241-B10A-A37B9DB4B77C}" type="slidenum">
              <a:rPr lang="en-US" smtClean="0"/>
              <a:pPr/>
              <a:t>44</a:t>
            </a:fld>
            <a:endParaRPr lang="en-US" dirty="0"/>
          </a:p>
        </p:txBody>
      </p:sp>
    </p:spTree>
    <p:extLst>
      <p:ext uri="{BB962C8B-B14F-4D97-AF65-F5344CB8AC3E}">
        <p14:creationId xmlns:p14="http://schemas.microsoft.com/office/powerpoint/2010/main" val="2611774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113B-1164-452D-A79D-A3879D42676F}"/>
              </a:ext>
            </a:extLst>
          </p:cNvPr>
          <p:cNvSpPr>
            <a:spLocks noGrp="1"/>
          </p:cNvSpPr>
          <p:nvPr>
            <p:ph type="title"/>
          </p:nvPr>
        </p:nvSpPr>
        <p:spPr>
          <a:xfrm>
            <a:off x="628650" y="365126"/>
            <a:ext cx="7399614" cy="1325563"/>
          </a:xfrm>
        </p:spPr>
        <p:txBody>
          <a:bodyPr/>
          <a:lstStyle/>
          <a:p>
            <a:r>
              <a:rPr lang="en-US" b="1" dirty="0"/>
              <a:t>Completing the “Enrollment” Tab</a:t>
            </a:r>
            <a:endParaRPr lang="en-US" dirty="0"/>
          </a:p>
        </p:txBody>
      </p:sp>
      <p:sp>
        <p:nvSpPr>
          <p:cNvPr id="3" name="Content Placeholder 2">
            <a:extLst>
              <a:ext uri="{FF2B5EF4-FFF2-40B4-BE49-F238E27FC236}">
                <a16:creationId xmlns:a16="http://schemas.microsoft.com/office/drawing/2014/main" id="{BFB2BA2A-0EF8-4ADA-BA0C-5978C39FEC56}"/>
              </a:ext>
            </a:extLst>
          </p:cNvPr>
          <p:cNvSpPr>
            <a:spLocks noGrp="1"/>
          </p:cNvSpPr>
          <p:nvPr>
            <p:ph idx="1"/>
          </p:nvPr>
        </p:nvSpPr>
        <p:spPr/>
        <p:txBody>
          <a:bodyPr/>
          <a:lstStyle/>
          <a:p>
            <a:pPr>
              <a:buFont typeface="Wingdings" panose="05000000000000000000" pitchFamily="2" charset="2"/>
              <a:buChar char="§"/>
            </a:pPr>
            <a:r>
              <a:rPr lang="en-US" dirty="0"/>
              <a:t>No changes from prior year.</a:t>
            </a:r>
          </a:p>
          <a:p>
            <a:pPr>
              <a:buFont typeface="Wingdings" panose="05000000000000000000" pitchFamily="2" charset="2"/>
              <a:buChar char="§"/>
            </a:pPr>
            <a:r>
              <a:rPr lang="en-US" dirty="0"/>
              <a:t>If an amount entered causes the resident enrollment calculation in column H to be less than zero, the cell will not accept the data entry and will revert back to the last saved item in that cell.</a:t>
            </a:r>
            <a:endParaRPr lang="en-US" dirty="0">
              <a:solidFill>
                <a:srgbClr val="FF0000"/>
              </a:solidFill>
            </a:endParaRPr>
          </a:p>
        </p:txBody>
      </p:sp>
      <p:sp>
        <p:nvSpPr>
          <p:cNvPr id="4" name="Slide Number Placeholder 3">
            <a:extLst>
              <a:ext uri="{FF2B5EF4-FFF2-40B4-BE49-F238E27FC236}">
                <a16:creationId xmlns:a16="http://schemas.microsoft.com/office/drawing/2014/main" id="{EBC2FF05-DB96-4E85-A758-0CB4A44AFFB3}"/>
              </a:ext>
            </a:extLst>
          </p:cNvPr>
          <p:cNvSpPr>
            <a:spLocks noGrp="1"/>
          </p:cNvSpPr>
          <p:nvPr>
            <p:ph type="sldNum" sz="quarter" idx="12"/>
          </p:nvPr>
        </p:nvSpPr>
        <p:spPr/>
        <p:txBody>
          <a:bodyPr/>
          <a:lstStyle/>
          <a:p>
            <a:fld id="{78C924E4-27BB-4241-B10A-A37B9DB4B77C}" type="slidenum">
              <a:rPr lang="en-US" smtClean="0"/>
              <a:pPr/>
              <a:t>45</a:t>
            </a:fld>
            <a:endParaRPr lang="en-US" dirty="0"/>
          </a:p>
        </p:txBody>
      </p:sp>
    </p:spTree>
    <p:extLst>
      <p:ext uri="{BB962C8B-B14F-4D97-AF65-F5344CB8AC3E}">
        <p14:creationId xmlns:p14="http://schemas.microsoft.com/office/powerpoint/2010/main" val="1415443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8F9C-7111-4F6F-92E9-9FB89C63C456}"/>
              </a:ext>
            </a:extLst>
          </p:cNvPr>
          <p:cNvSpPr>
            <a:spLocks noGrp="1"/>
          </p:cNvSpPr>
          <p:nvPr>
            <p:ph type="title"/>
          </p:nvPr>
        </p:nvSpPr>
        <p:spPr/>
        <p:txBody>
          <a:bodyPr/>
          <a:lstStyle/>
          <a:p>
            <a:r>
              <a:rPr lang="en-US" b="1" dirty="0"/>
              <a:t>Completing the “Tax Levy Certification” Tab </a:t>
            </a:r>
            <a:endParaRPr lang="en-US" dirty="0"/>
          </a:p>
        </p:txBody>
      </p:sp>
      <p:sp>
        <p:nvSpPr>
          <p:cNvPr id="3" name="Content Placeholder 2">
            <a:extLst>
              <a:ext uri="{FF2B5EF4-FFF2-40B4-BE49-F238E27FC236}">
                <a16:creationId xmlns:a16="http://schemas.microsoft.com/office/drawing/2014/main" id="{B9D49CC7-C768-485A-A87F-512D8373D425}"/>
              </a:ext>
            </a:extLst>
          </p:cNvPr>
          <p:cNvSpPr>
            <a:spLocks noGrp="1"/>
          </p:cNvSpPr>
          <p:nvPr>
            <p:ph idx="1"/>
          </p:nvPr>
        </p:nvSpPr>
        <p:spPr/>
        <p:txBody>
          <a:bodyPr>
            <a:normAutofit fontScale="92500" lnSpcReduction="20000"/>
          </a:bodyPr>
          <a:lstStyle/>
          <a:p>
            <a:pPr>
              <a:buFont typeface="Wingdings" pitchFamily="2" charset="2"/>
              <a:buChar char="§"/>
            </a:pPr>
            <a:r>
              <a:rPr lang="en-US" sz="2400" dirty="0"/>
              <a:t>Tab is not available until after the release of State Aid.</a:t>
            </a:r>
          </a:p>
          <a:p>
            <a:pPr>
              <a:buFont typeface="Wingdings" pitchFamily="2" charset="2"/>
              <a:buChar char="§"/>
            </a:pPr>
            <a:r>
              <a:rPr lang="en-US" sz="2400" dirty="0"/>
              <a:t>Refer to manual section III-G for specific instructions for completion.</a:t>
            </a:r>
          </a:p>
          <a:p>
            <a:pPr>
              <a:buFont typeface="Wingdings" pitchFamily="2" charset="2"/>
              <a:buChar char="§"/>
            </a:pPr>
            <a:r>
              <a:rPr lang="en-US" sz="2400" b="1" dirty="0"/>
              <a:t>Two selections on this tab:</a:t>
            </a:r>
          </a:p>
          <a:p>
            <a:pPr lvl="1">
              <a:buFont typeface="Wingdings" pitchFamily="2" charset="2"/>
              <a:buChar char="q"/>
            </a:pPr>
            <a:r>
              <a:rPr lang="en-US" dirty="0"/>
              <a:t>A4F</a:t>
            </a:r>
          </a:p>
          <a:p>
            <a:pPr lvl="2">
              <a:buFont typeface="Wingdings" pitchFamily="2" charset="2"/>
              <a:buChar char="§"/>
            </a:pPr>
            <a:r>
              <a:rPr lang="en-US" sz="2400" dirty="0"/>
              <a:t>Data entry on this screen must be completed before the Estimated Tax Rate Information report.</a:t>
            </a:r>
          </a:p>
          <a:p>
            <a:pPr lvl="2">
              <a:buFont typeface="Wingdings" pitchFamily="2" charset="2"/>
              <a:buChar char="§"/>
            </a:pPr>
            <a:r>
              <a:rPr lang="en-US" sz="2400" dirty="0"/>
              <a:t>Districts with deferred taxes must review the amounts with the municipal/county tax clerk prior to finalizing budget.</a:t>
            </a:r>
          </a:p>
          <a:p>
            <a:pPr lvl="1">
              <a:buFont typeface="Wingdings" pitchFamily="2" charset="2"/>
              <a:buChar char="q"/>
            </a:pPr>
            <a:r>
              <a:rPr lang="en-US" dirty="0"/>
              <a:t>Estimated Tax Rate Information</a:t>
            </a:r>
          </a:p>
          <a:p>
            <a:pPr lvl="2">
              <a:buFont typeface="Wingdings" pitchFamily="2" charset="2"/>
              <a:buChar char="§"/>
            </a:pPr>
            <a:r>
              <a:rPr lang="en-US" sz="2400" dirty="0"/>
              <a:t>Report is required for the User-Friendly Budget.</a:t>
            </a:r>
          </a:p>
          <a:p>
            <a:pPr lvl="2">
              <a:buFont typeface="Wingdings" pitchFamily="2" charset="2"/>
              <a:buChar char="§"/>
            </a:pPr>
            <a:r>
              <a:rPr lang="en-US" sz="2400" dirty="0"/>
              <a:t>Preloaded valuations are amounts received from Division of Treasury.</a:t>
            </a:r>
          </a:p>
          <a:p>
            <a:endParaRPr lang="en-US" dirty="0"/>
          </a:p>
        </p:txBody>
      </p:sp>
      <p:sp>
        <p:nvSpPr>
          <p:cNvPr id="4" name="Slide Number Placeholder 3">
            <a:extLst>
              <a:ext uri="{FF2B5EF4-FFF2-40B4-BE49-F238E27FC236}">
                <a16:creationId xmlns:a16="http://schemas.microsoft.com/office/drawing/2014/main" id="{0E533B2F-5433-4F0E-97F1-98305D63AEE6}"/>
              </a:ext>
            </a:extLst>
          </p:cNvPr>
          <p:cNvSpPr>
            <a:spLocks noGrp="1"/>
          </p:cNvSpPr>
          <p:nvPr>
            <p:ph type="sldNum" sz="quarter" idx="12"/>
          </p:nvPr>
        </p:nvSpPr>
        <p:spPr/>
        <p:txBody>
          <a:bodyPr/>
          <a:lstStyle/>
          <a:p>
            <a:fld id="{78C924E4-27BB-4241-B10A-A37B9DB4B77C}" type="slidenum">
              <a:rPr lang="en-US" smtClean="0"/>
              <a:pPr/>
              <a:t>46</a:t>
            </a:fld>
            <a:endParaRPr lang="en-US" dirty="0"/>
          </a:p>
        </p:txBody>
      </p:sp>
    </p:spTree>
    <p:extLst>
      <p:ext uri="{BB962C8B-B14F-4D97-AF65-F5344CB8AC3E}">
        <p14:creationId xmlns:p14="http://schemas.microsoft.com/office/powerpoint/2010/main" val="2754198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71CF-ACB5-4E22-9A35-21BFD5FADC9D}"/>
              </a:ext>
            </a:extLst>
          </p:cNvPr>
          <p:cNvSpPr>
            <a:spLocks noGrp="1"/>
          </p:cNvSpPr>
          <p:nvPr>
            <p:ph type="title"/>
          </p:nvPr>
        </p:nvSpPr>
        <p:spPr/>
        <p:txBody>
          <a:bodyPr/>
          <a:lstStyle/>
          <a:p>
            <a:r>
              <a:rPr lang="en-US" b="1" dirty="0"/>
              <a:t>Completing the “Edit Report” Tab</a:t>
            </a:r>
            <a:endParaRPr lang="en-US" dirty="0"/>
          </a:p>
        </p:txBody>
      </p:sp>
      <p:sp>
        <p:nvSpPr>
          <p:cNvPr id="3" name="Content Placeholder 2">
            <a:extLst>
              <a:ext uri="{FF2B5EF4-FFF2-40B4-BE49-F238E27FC236}">
                <a16:creationId xmlns:a16="http://schemas.microsoft.com/office/drawing/2014/main" id="{9808F0F9-5B77-4101-9EE3-D5E113CC6BD1}"/>
              </a:ext>
            </a:extLst>
          </p:cNvPr>
          <p:cNvSpPr>
            <a:spLocks noGrp="1"/>
          </p:cNvSpPr>
          <p:nvPr>
            <p:ph idx="1"/>
          </p:nvPr>
        </p:nvSpPr>
        <p:spPr/>
        <p:txBody>
          <a:bodyPr>
            <a:normAutofit lnSpcReduction="10000"/>
          </a:bodyPr>
          <a:lstStyle/>
          <a:p>
            <a:pPr>
              <a:buFont typeface="Wingdings" pitchFamily="2" charset="2"/>
              <a:buChar char="§"/>
            </a:pPr>
            <a:r>
              <a:rPr lang="en-US" dirty="0"/>
              <a:t>Runs edit tests on the data entry in the budget software.</a:t>
            </a:r>
          </a:p>
          <a:p>
            <a:pPr>
              <a:buFont typeface="Wingdings" pitchFamily="2" charset="2"/>
              <a:buChar char="§"/>
            </a:pPr>
            <a:r>
              <a:rPr lang="en-US" dirty="0"/>
              <a:t>All fatal edits (labeled as “</a:t>
            </a:r>
            <a:r>
              <a:rPr lang="en-US" dirty="0">
                <a:solidFill>
                  <a:srgbClr val="FF0000"/>
                </a:solidFill>
              </a:rPr>
              <a:t>fatal</a:t>
            </a:r>
            <a:r>
              <a:rPr lang="en-US" dirty="0"/>
              <a:t>” in the Type column of the report) must be cleared before a district will be able to submit the budget to the county office.</a:t>
            </a:r>
          </a:p>
          <a:p>
            <a:pPr>
              <a:buFont typeface="Wingdings" pitchFamily="2" charset="2"/>
              <a:buChar char="§"/>
            </a:pPr>
            <a:r>
              <a:rPr lang="en-US" dirty="0"/>
              <a:t>Edits labeled as “</a:t>
            </a:r>
            <a:r>
              <a:rPr lang="en-US" dirty="0">
                <a:solidFill>
                  <a:srgbClr val="00B050"/>
                </a:solidFill>
              </a:rPr>
              <a:t>warning</a:t>
            </a:r>
            <a:r>
              <a:rPr lang="en-US" dirty="0"/>
              <a:t>” will not prevent a district from submitting a budget to the county office.</a:t>
            </a:r>
          </a:p>
          <a:p>
            <a:pPr>
              <a:buFont typeface="Wingdings" pitchFamily="2" charset="2"/>
              <a:buChar char="§"/>
            </a:pPr>
            <a:r>
              <a:rPr lang="en-US" dirty="0"/>
              <a:t>A complete list of edits is included in the manual at Appendix B.  The appendix will be posted at the same time the edits are released in the software.</a:t>
            </a:r>
          </a:p>
          <a:p>
            <a:endParaRPr lang="en-US" dirty="0"/>
          </a:p>
        </p:txBody>
      </p:sp>
      <p:sp>
        <p:nvSpPr>
          <p:cNvPr id="4" name="Slide Number Placeholder 3">
            <a:extLst>
              <a:ext uri="{FF2B5EF4-FFF2-40B4-BE49-F238E27FC236}">
                <a16:creationId xmlns:a16="http://schemas.microsoft.com/office/drawing/2014/main" id="{3336E235-CFE6-4F16-932B-4B3C67A639D3}"/>
              </a:ext>
            </a:extLst>
          </p:cNvPr>
          <p:cNvSpPr>
            <a:spLocks noGrp="1"/>
          </p:cNvSpPr>
          <p:nvPr>
            <p:ph type="sldNum" sz="quarter" idx="12"/>
          </p:nvPr>
        </p:nvSpPr>
        <p:spPr/>
        <p:txBody>
          <a:bodyPr/>
          <a:lstStyle/>
          <a:p>
            <a:fld id="{78C924E4-27BB-4241-B10A-A37B9DB4B77C}" type="slidenum">
              <a:rPr lang="en-US" smtClean="0"/>
              <a:pPr/>
              <a:t>47</a:t>
            </a:fld>
            <a:endParaRPr lang="en-US" dirty="0"/>
          </a:p>
        </p:txBody>
      </p:sp>
    </p:spTree>
    <p:extLst>
      <p:ext uri="{BB962C8B-B14F-4D97-AF65-F5344CB8AC3E}">
        <p14:creationId xmlns:p14="http://schemas.microsoft.com/office/powerpoint/2010/main" val="2747899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D144-3324-4836-86B7-1FFF5E0ADB59}"/>
              </a:ext>
            </a:extLst>
          </p:cNvPr>
          <p:cNvSpPr>
            <a:spLocks noGrp="1"/>
          </p:cNvSpPr>
          <p:nvPr>
            <p:ph type="title"/>
          </p:nvPr>
        </p:nvSpPr>
        <p:spPr/>
        <p:txBody>
          <a:bodyPr>
            <a:normAutofit fontScale="90000"/>
          </a:bodyPr>
          <a:lstStyle/>
          <a:p>
            <a:r>
              <a:rPr lang="en-US" b="1" dirty="0"/>
              <a:t>Completing the “County Review and Approval” Tab (1 of 3)</a:t>
            </a:r>
            <a:endParaRPr lang="en-US" dirty="0"/>
          </a:p>
        </p:txBody>
      </p:sp>
      <p:sp>
        <p:nvSpPr>
          <p:cNvPr id="3" name="Content Placeholder 2">
            <a:extLst>
              <a:ext uri="{FF2B5EF4-FFF2-40B4-BE49-F238E27FC236}">
                <a16:creationId xmlns:a16="http://schemas.microsoft.com/office/drawing/2014/main" id="{4062F250-5C68-42FA-B617-31F52E7DFF44}"/>
              </a:ext>
            </a:extLst>
          </p:cNvPr>
          <p:cNvSpPr>
            <a:spLocks noGrp="1"/>
          </p:cNvSpPr>
          <p:nvPr>
            <p:ph idx="1"/>
          </p:nvPr>
        </p:nvSpPr>
        <p:spPr/>
        <p:txBody>
          <a:bodyPr>
            <a:normAutofit fontScale="92500" lnSpcReduction="20000"/>
          </a:bodyPr>
          <a:lstStyle/>
          <a:p>
            <a:pPr>
              <a:buFont typeface="Wingdings" pitchFamily="2" charset="2"/>
              <a:buChar char="§"/>
            </a:pPr>
            <a:r>
              <a:rPr lang="en-US" sz="2400" dirty="0"/>
              <a:t>This tab contains boxes for different stages of the budget review.  The boxes are spread across 3 screens:</a:t>
            </a:r>
          </a:p>
          <a:p>
            <a:pPr lvl="1">
              <a:buFont typeface="Wingdings" pitchFamily="2" charset="2"/>
              <a:buChar char="q"/>
            </a:pPr>
            <a:r>
              <a:rPr lang="en-US" dirty="0"/>
              <a:t>For Advertising or Board of School Estimate </a:t>
            </a:r>
            <a:r>
              <a:rPr lang="en-US" i="1" dirty="0"/>
              <a:t>(for all districts)</a:t>
            </a:r>
          </a:p>
          <a:p>
            <a:pPr lvl="1">
              <a:buFont typeface="Wingdings" pitchFamily="2" charset="2"/>
              <a:buChar char="q"/>
            </a:pPr>
            <a:r>
              <a:rPr lang="en-US" dirty="0"/>
              <a:t>After BSE </a:t>
            </a:r>
            <a:r>
              <a:rPr lang="en-US" i="1" dirty="0"/>
              <a:t>(for districts with BSE)</a:t>
            </a:r>
            <a:endParaRPr lang="en-US" sz="2100" i="1" dirty="0"/>
          </a:p>
          <a:p>
            <a:pPr lvl="1">
              <a:buFont typeface="Wingdings" pitchFamily="2" charset="2"/>
              <a:buChar char="q"/>
            </a:pPr>
            <a:r>
              <a:rPr lang="en-US" dirty="0"/>
              <a:t>Results of Public Hearing </a:t>
            </a:r>
            <a:r>
              <a:rPr lang="en-US" i="1" dirty="0"/>
              <a:t>(for all districts with Public Hearings)</a:t>
            </a:r>
          </a:p>
          <a:p>
            <a:pPr lvl="1">
              <a:buFont typeface="Wingdings" pitchFamily="2" charset="2"/>
              <a:buChar char="q"/>
            </a:pPr>
            <a:r>
              <a:rPr lang="en-US" dirty="0"/>
              <a:t>For April Election Districts – Changes for Defeated Budgets or any Separate Proposals</a:t>
            </a:r>
          </a:p>
          <a:p>
            <a:pPr lvl="1">
              <a:buFont typeface="Wingdings" pitchFamily="2" charset="2"/>
              <a:buChar char="q"/>
            </a:pPr>
            <a:r>
              <a:rPr lang="en-US" dirty="0"/>
              <a:t>For November Election Districts – Changes for Separate Proposals</a:t>
            </a:r>
          </a:p>
          <a:p>
            <a:pPr>
              <a:buFont typeface="Wingdings" pitchFamily="2" charset="2"/>
              <a:buChar char="§"/>
            </a:pPr>
            <a:r>
              <a:rPr lang="en-US" sz="2400" dirty="0"/>
              <a:t>The screens will display only the sections that apply to the selected election type.  For example, if a district selects “Type II April election” on page 1 of the county review screen, then on page 3 of the county review screen only the April Election Results section will display.</a:t>
            </a:r>
          </a:p>
        </p:txBody>
      </p:sp>
      <p:sp>
        <p:nvSpPr>
          <p:cNvPr id="4" name="Slide Number Placeholder 3">
            <a:extLst>
              <a:ext uri="{FF2B5EF4-FFF2-40B4-BE49-F238E27FC236}">
                <a16:creationId xmlns:a16="http://schemas.microsoft.com/office/drawing/2014/main" id="{F8ADF333-5278-4B76-9FCC-46701968E112}"/>
              </a:ext>
            </a:extLst>
          </p:cNvPr>
          <p:cNvSpPr>
            <a:spLocks noGrp="1"/>
          </p:cNvSpPr>
          <p:nvPr>
            <p:ph type="sldNum" sz="quarter" idx="12"/>
          </p:nvPr>
        </p:nvSpPr>
        <p:spPr/>
        <p:txBody>
          <a:bodyPr/>
          <a:lstStyle/>
          <a:p>
            <a:fld id="{78C924E4-27BB-4241-B10A-A37B9DB4B77C}" type="slidenum">
              <a:rPr lang="en-US" smtClean="0"/>
              <a:pPr/>
              <a:t>48</a:t>
            </a:fld>
            <a:endParaRPr lang="en-US" dirty="0"/>
          </a:p>
        </p:txBody>
      </p:sp>
    </p:spTree>
    <p:extLst>
      <p:ext uri="{BB962C8B-B14F-4D97-AF65-F5344CB8AC3E}">
        <p14:creationId xmlns:p14="http://schemas.microsoft.com/office/powerpoint/2010/main" val="3556700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F44A-DB21-4DA1-A5A4-8E9A3E42A0F3}"/>
              </a:ext>
            </a:extLst>
          </p:cNvPr>
          <p:cNvSpPr>
            <a:spLocks noGrp="1"/>
          </p:cNvSpPr>
          <p:nvPr>
            <p:ph type="title"/>
          </p:nvPr>
        </p:nvSpPr>
        <p:spPr/>
        <p:txBody>
          <a:bodyPr>
            <a:normAutofit fontScale="90000"/>
          </a:bodyPr>
          <a:lstStyle/>
          <a:p>
            <a:r>
              <a:rPr lang="en-US" b="1" dirty="0"/>
              <a:t>Completing the “County Review and Approval” Tab (2 of 3)</a:t>
            </a:r>
            <a:endParaRPr lang="en-US" dirty="0"/>
          </a:p>
        </p:txBody>
      </p:sp>
      <p:sp>
        <p:nvSpPr>
          <p:cNvPr id="3" name="Content Placeholder 2">
            <a:extLst>
              <a:ext uri="{FF2B5EF4-FFF2-40B4-BE49-F238E27FC236}">
                <a16:creationId xmlns:a16="http://schemas.microsoft.com/office/drawing/2014/main" id="{06EFFDA0-051C-433E-80A1-3584E6B5F6C2}"/>
              </a:ext>
            </a:extLst>
          </p:cNvPr>
          <p:cNvSpPr>
            <a:spLocks noGrp="1"/>
          </p:cNvSpPr>
          <p:nvPr>
            <p:ph idx="1"/>
          </p:nvPr>
        </p:nvSpPr>
        <p:spPr/>
        <p:txBody>
          <a:bodyPr>
            <a:normAutofit fontScale="92500" lnSpcReduction="10000"/>
          </a:bodyPr>
          <a:lstStyle/>
          <a:p>
            <a:pPr>
              <a:buFont typeface="Wingdings" pitchFamily="2" charset="2"/>
              <a:buChar char="§"/>
            </a:pPr>
            <a:r>
              <a:rPr lang="en-US" sz="2400" b="1" dirty="0"/>
              <a:t>All districts must complete section 1, </a:t>
            </a:r>
            <a:r>
              <a:rPr lang="en-US" sz="2400" dirty="0"/>
              <a:t>“For Advertising or Board of School Estimate”.  </a:t>
            </a:r>
          </a:p>
          <a:p>
            <a:pPr lvl="1">
              <a:buFont typeface="Wingdings" pitchFamily="2" charset="2"/>
              <a:buChar char="q"/>
            </a:pPr>
            <a:r>
              <a:rPr lang="en-US" dirty="0"/>
              <a:t>For initial review, after fatal edits are cleared, district will check the box “Ready for Review” on the “District” line in the “For Advertising or BSE” section.</a:t>
            </a:r>
          </a:p>
          <a:p>
            <a:pPr lvl="1">
              <a:buFont typeface="Wingdings" pitchFamily="2" charset="2"/>
              <a:buChar char="q"/>
            </a:pPr>
            <a:r>
              <a:rPr lang="en-US" dirty="0"/>
              <a:t>All districts will select the 2024 election type.</a:t>
            </a:r>
          </a:p>
          <a:p>
            <a:pPr>
              <a:buFont typeface="Wingdings" pitchFamily="2" charset="2"/>
              <a:buChar char="§"/>
            </a:pPr>
            <a:r>
              <a:rPr lang="en-US" sz="2400" dirty="0"/>
              <a:t>Districts may use the “Comments” box to provide any additional information they wish to communicate to the county office.</a:t>
            </a:r>
          </a:p>
          <a:p>
            <a:pPr>
              <a:buFont typeface="Wingdings" pitchFamily="2" charset="2"/>
              <a:buChar char="§"/>
            </a:pPr>
            <a:r>
              <a:rPr lang="en-US" sz="2400" dirty="0"/>
              <a:t>The district “Ready for Review” box </a:t>
            </a:r>
            <a:r>
              <a:rPr lang="en-US" sz="2400" b="1" dirty="0"/>
              <a:t>blocks data entry ability in all other screens</a:t>
            </a:r>
            <a:r>
              <a:rPr lang="en-US" sz="2400" dirty="0"/>
              <a:t>.  County review lines block entry on the District “Ready for Review” line.  If changes are needed during the review process prior to advertising, the district must un-check the “ready for review” line to open data entry.  See the budget guidelines for full description of entry flow.</a:t>
            </a:r>
            <a:endParaRPr lang="en-US" dirty="0"/>
          </a:p>
        </p:txBody>
      </p:sp>
      <p:sp>
        <p:nvSpPr>
          <p:cNvPr id="4" name="Slide Number Placeholder 3">
            <a:extLst>
              <a:ext uri="{FF2B5EF4-FFF2-40B4-BE49-F238E27FC236}">
                <a16:creationId xmlns:a16="http://schemas.microsoft.com/office/drawing/2014/main" id="{B9174B7F-255F-4B0F-826C-0865EEC04C30}"/>
              </a:ext>
            </a:extLst>
          </p:cNvPr>
          <p:cNvSpPr>
            <a:spLocks noGrp="1"/>
          </p:cNvSpPr>
          <p:nvPr>
            <p:ph type="sldNum" sz="quarter" idx="12"/>
          </p:nvPr>
        </p:nvSpPr>
        <p:spPr/>
        <p:txBody>
          <a:bodyPr/>
          <a:lstStyle/>
          <a:p>
            <a:fld id="{78C924E4-27BB-4241-B10A-A37B9DB4B77C}" type="slidenum">
              <a:rPr lang="en-US" smtClean="0"/>
              <a:pPr/>
              <a:t>49</a:t>
            </a:fld>
            <a:endParaRPr lang="en-US" dirty="0"/>
          </a:p>
        </p:txBody>
      </p:sp>
    </p:spTree>
    <p:extLst>
      <p:ext uri="{BB962C8B-B14F-4D97-AF65-F5344CB8AC3E}">
        <p14:creationId xmlns:p14="http://schemas.microsoft.com/office/powerpoint/2010/main" val="225404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A695-F392-480F-AFBA-88176DE9B578}"/>
              </a:ext>
            </a:extLst>
          </p:cNvPr>
          <p:cNvSpPr>
            <a:spLocks noGrp="1"/>
          </p:cNvSpPr>
          <p:nvPr>
            <p:ph type="title"/>
          </p:nvPr>
        </p:nvSpPr>
        <p:spPr/>
        <p:txBody>
          <a:bodyPr/>
          <a:lstStyle/>
          <a:p>
            <a:r>
              <a:rPr lang="en-US" b="1" dirty="0"/>
              <a:t>Save Data</a:t>
            </a:r>
            <a:endParaRPr lang="en-US" dirty="0"/>
          </a:p>
        </p:txBody>
      </p:sp>
      <p:sp>
        <p:nvSpPr>
          <p:cNvPr id="3" name="Content Placeholder 2">
            <a:extLst>
              <a:ext uri="{FF2B5EF4-FFF2-40B4-BE49-F238E27FC236}">
                <a16:creationId xmlns:a16="http://schemas.microsoft.com/office/drawing/2014/main" id="{F814BFA4-A977-44C0-A50F-6DABDD0F9C41}"/>
              </a:ext>
            </a:extLst>
          </p:cNvPr>
          <p:cNvSpPr>
            <a:spLocks noGrp="1"/>
          </p:cNvSpPr>
          <p:nvPr>
            <p:ph idx="1"/>
          </p:nvPr>
        </p:nvSpPr>
        <p:spPr/>
        <p:txBody>
          <a:bodyPr/>
          <a:lstStyle/>
          <a:p>
            <a:pPr>
              <a:buFont typeface="Wingdings" pitchFamily="2" charset="2"/>
              <a:buChar char="§"/>
            </a:pPr>
            <a:r>
              <a:rPr lang="en-US" dirty="0"/>
              <a:t>You must use the </a:t>
            </a:r>
            <a:r>
              <a:rPr lang="en-US" b="1" dirty="0"/>
              <a:t>Save Data </a:t>
            </a:r>
            <a:r>
              <a:rPr lang="en-US" dirty="0"/>
              <a:t>button on each screen to save your input to the database.</a:t>
            </a:r>
          </a:p>
          <a:p>
            <a:pPr marL="0" indent="0">
              <a:buNone/>
            </a:pPr>
            <a:endParaRPr lang="en-US" dirty="0"/>
          </a:p>
          <a:p>
            <a:pPr>
              <a:buFont typeface="Wingdings" pitchFamily="2" charset="2"/>
              <a:buChar char="§"/>
            </a:pPr>
            <a:r>
              <a:rPr lang="en-US" dirty="0"/>
              <a:t>If an on-screen edit message appears (in red text, at the top or bottom of the screen) then the data on that screen is </a:t>
            </a:r>
            <a:r>
              <a:rPr lang="en-US" b="1" dirty="0"/>
              <a:t>not saved</a:t>
            </a:r>
            <a:r>
              <a:rPr lang="en-US" dirty="0"/>
              <a:t>.  The user must make changes to clear the edit and select the </a:t>
            </a:r>
            <a:r>
              <a:rPr lang="en-US" b="1" dirty="0"/>
              <a:t>Save Data </a:t>
            </a:r>
            <a:r>
              <a:rPr lang="en-US" dirty="0"/>
              <a:t>button again.</a:t>
            </a:r>
          </a:p>
        </p:txBody>
      </p:sp>
      <p:sp>
        <p:nvSpPr>
          <p:cNvPr id="4" name="Slide Number Placeholder 3">
            <a:extLst>
              <a:ext uri="{FF2B5EF4-FFF2-40B4-BE49-F238E27FC236}">
                <a16:creationId xmlns:a16="http://schemas.microsoft.com/office/drawing/2014/main" id="{BF6F32CE-91E4-4108-B601-9B4CB08C1CB7}"/>
              </a:ext>
            </a:extLst>
          </p:cNvPr>
          <p:cNvSpPr>
            <a:spLocks noGrp="1"/>
          </p:cNvSpPr>
          <p:nvPr>
            <p:ph type="sldNum" sz="quarter" idx="12"/>
          </p:nvPr>
        </p:nvSpPr>
        <p:spPr/>
        <p:txBody>
          <a:bodyPr/>
          <a:lstStyle/>
          <a:p>
            <a:fld id="{78C924E4-27BB-4241-B10A-A37B9DB4B77C}" type="slidenum">
              <a:rPr lang="en-US" smtClean="0"/>
              <a:pPr/>
              <a:t>5</a:t>
            </a:fld>
            <a:endParaRPr lang="en-US" dirty="0"/>
          </a:p>
        </p:txBody>
      </p:sp>
    </p:spTree>
    <p:extLst>
      <p:ext uri="{BB962C8B-B14F-4D97-AF65-F5344CB8AC3E}">
        <p14:creationId xmlns:p14="http://schemas.microsoft.com/office/powerpoint/2010/main" val="2398497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9B17-0F8F-4AB3-81C1-26DCAD505A80}"/>
              </a:ext>
            </a:extLst>
          </p:cNvPr>
          <p:cNvSpPr>
            <a:spLocks noGrp="1"/>
          </p:cNvSpPr>
          <p:nvPr>
            <p:ph type="title"/>
          </p:nvPr>
        </p:nvSpPr>
        <p:spPr/>
        <p:txBody>
          <a:bodyPr>
            <a:normAutofit fontScale="90000"/>
          </a:bodyPr>
          <a:lstStyle/>
          <a:p>
            <a:r>
              <a:rPr lang="en-US" b="1" dirty="0"/>
              <a:t>Completing the “County Review and Approval” Tab (3 of 3)</a:t>
            </a:r>
            <a:endParaRPr lang="en-US" dirty="0"/>
          </a:p>
        </p:txBody>
      </p:sp>
      <p:sp>
        <p:nvSpPr>
          <p:cNvPr id="3" name="Content Placeholder 2">
            <a:extLst>
              <a:ext uri="{FF2B5EF4-FFF2-40B4-BE49-F238E27FC236}">
                <a16:creationId xmlns:a16="http://schemas.microsoft.com/office/drawing/2014/main" id="{795ACCB4-1797-4355-92E1-4DA85E76BCE8}"/>
              </a:ext>
            </a:extLst>
          </p:cNvPr>
          <p:cNvSpPr>
            <a:spLocks noGrp="1"/>
          </p:cNvSpPr>
          <p:nvPr>
            <p:ph idx="1"/>
          </p:nvPr>
        </p:nvSpPr>
        <p:spPr/>
        <p:txBody>
          <a:bodyPr>
            <a:normAutofit fontScale="85000" lnSpcReduction="10000"/>
          </a:bodyPr>
          <a:lstStyle/>
          <a:p>
            <a:pPr>
              <a:buFont typeface="Wingdings" pitchFamily="2" charset="2"/>
              <a:buChar char="§"/>
            </a:pPr>
            <a:r>
              <a:rPr lang="en-US" dirty="0"/>
              <a:t>When the “For Advertising or BSE” section is completed with the ECS approval, a link will appear at the bottom of the screen to allow access to the next page.</a:t>
            </a:r>
          </a:p>
          <a:p>
            <a:pPr>
              <a:buFont typeface="Wingdings" pitchFamily="2" charset="2"/>
              <a:buChar char="§"/>
            </a:pPr>
            <a:r>
              <a:rPr lang="en-US" dirty="0"/>
              <a:t>The history of the changes made on each page of this screen are saved in the “Status History” link in the top right corner of each screen.</a:t>
            </a:r>
          </a:p>
          <a:p>
            <a:pPr>
              <a:buFont typeface="Wingdings" pitchFamily="2" charset="2"/>
              <a:buChar char="§"/>
            </a:pPr>
            <a:r>
              <a:rPr lang="en-US" dirty="0"/>
              <a:t>Each line of entry is made available when the line above is completed. (For example, the ECBO review line is not available until district clicks “ready for review”.  The ECS review line is not available until the ECBO line has status “approved”).</a:t>
            </a:r>
          </a:p>
          <a:p>
            <a:pPr>
              <a:buFont typeface="Wingdings" pitchFamily="2" charset="2"/>
              <a:buChar char="§"/>
            </a:pPr>
            <a:r>
              <a:rPr lang="en-US" dirty="0"/>
              <a:t>ECS </a:t>
            </a:r>
            <a:r>
              <a:rPr lang="en-US" b="1" dirty="0"/>
              <a:t>or</a:t>
            </a:r>
            <a:r>
              <a:rPr lang="en-US" dirty="0"/>
              <a:t> ECBO may use the “changes needed” boxes to open data entry for changes in each subsequent section</a:t>
            </a:r>
            <a:r>
              <a:rPr lang="en-US" sz="3200" dirty="0"/>
              <a:t>.</a:t>
            </a:r>
          </a:p>
          <a:p>
            <a:endParaRPr lang="en-US" dirty="0"/>
          </a:p>
        </p:txBody>
      </p:sp>
      <p:sp>
        <p:nvSpPr>
          <p:cNvPr id="4" name="Slide Number Placeholder 3">
            <a:extLst>
              <a:ext uri="{FF2B5EF4-FFF2-40B4-BE49-F238E27FC236}">
                <a16:creationId xmlns:a16="http://schemas.microsoft.com/office/drawing/2014/main" id="{D7EE8359-AB98-4C91-8253-3C9346407DA8}"/>
              </a:ext>
            </a:extLst>
          </p:cNvPr>
          <p:cNvSpPr>
            <a:spLocks noGrp="1"/>
          </p:cNvSpPr>
          <p:nvPr>
            <p:ph type="sldNum" sz="quarter" idx="12"/>
          </p:nvPr>
        </p:nvSpPr>
        <p:spPr/>
        <p:txBody>
          <a:bodyPr/>
          <a:lstStyle/>
          <a:p>
            <a:fld id="{78C924E4-27BB-4241-B10A-A37B9DB4B77C}" type="slidenum">
              <a:rPr lang="en-US" smtClean="0"/>
              <a:pPr/>
              <a:t>50</a:t>
            </a:fld>
            <a:endParaRPr lang="en-US" dirty="0"/>
          </a:p>
        </p:txBody>
      </p:sp>
    </p:spTree>
    <p:extLst>
      <p:ext uri="{BB962C8B-B14F-4D97-AF65-F5344CB8AC3E}">
        <p14:creationId xmlns:p14="http://schemas.microsoft.com/office/powerpoint/2010/main" val="1524444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A1EE-9D2C-4388-A03F-2D693FE9C9C7}"/>
              </a:ext>
            </a:extLst>
          </p:cNvPr>
          <p:cNvSpPr>
            <a:spLocks noGrp="1"/>
          </p:cNvSpPr>
          <p:nvPr>
            <p:ph type="title"/>
          </p:nvPr>
        </p:nvSpPr>
        <p:spPr/>
        <p:txBody>
          <a:bodyPr/>
          <a:lstStyle/>
          <a:p>
            <a:r>
              <a:rPr lang="en-US" b="1" dirty="0"/>
              <a:t>User-Friendly Budget</a:t>
            </a:r>
            <a:endParaRPr lang="en-US" dirty="0"/>
          </a:p>
        </p:txBody>
      </p:sp>
      <p:sp>
        <p:nvSpPr>
          <p:cNvPr id="3" name="Content Placeholder 2">
            <a:extLst>
              <a:ext uri="{FF2B5EF4-FFF2-40B4-BE49-F238E27FC236}">
                <a16:creationId xmlns:a16="http://schemas.microsoft.com/office/drawing/2014/main" id="{AE9CFB39-EFC1-45BB-9E9A-A887F4A9FBC2}"/>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dirty="0"/>
              <a:t>Not available until after the release of State Aid.</a:t>
            </a:r>
          </a:p>
          <a:p>
            <a:pPr marL="320040" indent="-320040">
              <a:buFont typeface="Wingdings" pitchFamily="2" charset="2"/>
              <a:buChar char="§"/>
              <a:defRPr/>
            </a:pPr>
            <a:r>
              <a:rPr lang="en-US" dirty="0"/>
              <a:t>UFB must be posted on the district website within 48 hours after the public hearing.</a:t>
            </a:r>
          </a:p>
          <a:p>
            <a:pPr marL="320040" indent="-320040">
              <a:buFont typeface="Wingdings" pitchFamily="2" charset="2"/>
              <a:buChar char="§"/>
              <a:defRPr/>
            </a:pPr>
            <a:r>
              <a:rPr lang="en-US" dirty="0"/>
              <a:t>Posting on district website must be updated for any changes made for municipal certification of the budget, or for any passed separate proposals.</a:t>
            </a:r>
          </a:p>
          <a:p>
            <a:pPr marL="320040" indent="-320040">
              <a:buFont typeface="Wingdings" pitchFamily="2" charset="2"/>
              <a:buChar char="§"/>
              <a:defRPr/>
            </a:pPr>
            <a:r>
              <a:rPr lang="en-US" dirty="0"/>
              <a:t>Posting must be kept on the district website the entire year, until the next budget cycle.</a:t>
            </a:r>
          </a:p>
          <a:p>
            <a:pPr marL="320040" indent="-320040">
              <a:buFont typeface="Wingdings" pitchFamily="2" charset="2"/>
              <a:buChar char="§"/>
              <a:defRPr/>
            </a:pPr>
            <a:r>
              <a:rPr lang="en-US" dirty="0"/>
              <a:t>User-friendly budget file contains the following reports:</a:t>
            </a:r>
          </a:p>
          <a:p>
            <a:pPr marL="640080" lvl="1" indent="-274320">
              <a:buNone/>
              <a:defRPr/>
            </a:pPr>
            <a:r>
              <a:rPr lang="en-US" sz="2000" dirty="0"/>
              <a:t>Advertised Enrollments		Advertised Revenues</a:t>
            </a:r>
          </a:p>
          <a:p>
            <a:pPr marL="640080" lvl="1" indent="-274320">
              <a:buNone/>
              <a:defRPr/>
            </a:pPr>
            <a:r>
              <a:rPr lang="en-US" sz="2000" dirty="0"/>
              <a:t>Advertised Appropriations 	Advertised Recap of Balances</a:t>
            </a:r>
          </a:p>
          <a:p>
            <a:pPr marL="640080" lvl="1" indent="-274320">
              <a:buNone/>
              <a:defRPr/>
            </a:pPr>
            <a:r>
              <a:rPr lang="en-US" sz="2000" dirty="0"/>
              <a:t>Per Pupil Costs 			Unusual Revenues and </a:t>
            </a:r>
            <a:r>
              <a:rPr lang="en-US" sz="2000" dirty="0" err="1"/>
              <a:t>Approps</a:t>
            </a:r>
            <a:endParaRPr lang="en-US" sz="2000" dirty="0"/>
          </a:p>
          <a:p>
            <a:pPr marL="640080" lvl="1" indent="-274320">
              <a:buNone/>
              <a:defRPr/>
            </a:pPr>
            <a:r>
              <a:rPr lang="en-US" sz="2000" dirty="0"/>
              <a:t>Shared Services 			Estimated Tax Rate Information</a:t>
            </a:r>
          </a:p>
          <a:p>
            <a:pPr marL="640080" lvl="1" indent="-274320">
              <a:buNone/>
              <a:defRPr/>
            </a:pPr>
            <a:r>
              <a:rPr lang="en-US" sz="2000" dirty="0"/>
              <a:t>Contract Information for Select Staff	</a:t>
            </a:r>
          </a:p>
          <a:p>
            <a:pPr marL="640080" lvl="1" indent="-274320">
              <a:buNone/>
              <a:defRPr/>
            </a:pPr>
            <a:r>
              <a:rPr lang="en-US" sz="2000" dirty="0"/>
              <a:t>Advertised Blended Resource 					Statement (SBB districts only)</a:t>
            </a:r>
          </a:p>
          <a:p>
            <a:endParaRPr lang="en-US" dirty="0"/>
          </a:p>
        </p:txBody>
      </p:sp>
      <p:sp>
        <p:nvSpPr>
          <p:cNvPr id="4" name="Slide Number Placeholder 3">
            <a:extLst>
              <a:ext uri="{FF2B5EF4-FFF2-40B4-BE49-F238E27FC236}">
                <a16:creationId xmlns:a16="http://schemas.microsoft.com/office/drawing/2014/main" id="{5F9316D5-9B81-4658-9A4B-B4230FBEFFED}"/>
              </a:ext>
            </a:extLst>
          </p:cNvPr>
          <p:cNvSpPr>
            <a:spLocks noGrp="1"/>
          </p:cNvSpPr>
          <p:nvPr>
            <p:ph type="sldNum" sz="quarter" idx="12"/>
          </p:nvPr>
        </p:nvSpPr>
        <p:spPr/>
        <p:txBody>
          <a:bodyPr/>
          <a:lstStyle/>
          <a:p>
            <a:fld id="{78C924E4-27BB-4241-B10A-A37B9DB4B77C}" type="slidenum">
              <a:rPr lang="en-US" smtClean="0"/>
              <a:pPr/>
              <a:t>51</a:t>
            </a:fld>
            <a:endParaRPr lang="en-US" dirty="0"/>
          </a:p>
        </p:txBody>
      </p:sp>
    </p:spTree>
    <p:extLst>
      <p:ext uri="{BB962C8B-B14F-4D97-AF65-F5344CB8AC3E}">
        <p14:creationId xmlns:p14="http://schemas.microsoft.com/office/powerpoint/2010/main" val="3866781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B6CD-2C56-49C7-8B60-46EC43A16E24}"/>
              </a:ext>
            </a:extLst>
          </p:cNvPr>
          <p:cNvSpPr>
            <a:spLocks noGrp="1"/>
          </p:cNvSpPr>
          <p:nvPr>
            <p:ph type="title"/>
          </p:nvPr>
        </p:nvSpPr>
        <p:spPr/>
        <p:txBody>
          <a:bodyPr/>
          <a:lstStyle/>
          <a:p>
            <a:r>
              <a:rPr lang="en-US" b="1" dirty="0"/>
              <a:t>Advertised Budget for Newspapers</a:t>
            </a:r>
            <a:endParaRPr lang="en-US" dirty="0"/>
          </a:p>
        </p:txBody>
      </p:sp>
      <p:sp>
        <p:nvSpPr>
          <p:cNvPr id="3" name="Content Placeholder 2">
            <a:extLst>
              <a:ext uri="{FF2B5EF4-FFF2-40B4-BE49-F238E27FC236}">
                <a16:creationId xmlns:a16="http://schemas.microsoft.com/office/drawing/2014/main" id="{6B5625EF-F564-49F9-98EE-C3F3255B5E7A}"/>
              </a:ext>
            </a:extLst>
          </p:cNvPr>
          <p:cNvSpPr>
            <a:spLocks noGrp="1"/>
          </p:cNvSpPr>
          <p:nvPr>
            <p:ph idx="1"/>
          </p:nvPr>
        </p:nvSpPr>
        <p:spPr/>
        <p:txBody>
          <a:bodyPr>
            <a:normAutofit lnSpcReduction="10000"/>
          </a:bodyPr>
          <a:lstStyle/>
          <a:p>
            <a:pPr>
              <a:buFont typeface="Wingdings" pitchFamily="2" charset="2"/>
              <a:buChar char="§"/>
            </a:pPr>
            <a:r>
              <a:rPr lang="en-US" sz="2200" dirty="0"/>
              <a:t>Not available until after the release of State Aid.</a:t>
            </a:r>
          </a:p>
          <a:p>
            <a:pPr>
              <a:buFont typeface="Wingdings" pitchFamily="2" charset="2"/>
              <a:buChar char="§"/>
            </a:pPr>
            <a:r>
              <a:rPr lang="en-US" sz="2200" dirty="0"/>
              <a:t>District must have ECS budget approval before advertising the budget.</a:t>
            </a:r>
          </a:p>
          <a:p>
            <a:pPr>
              <a:buFont typeface="Wingdings" pitchFamily="2" charset="2"/>
              <a:buChar char="§"/>
            </a:pPr>
            <a:r>
              <a:rPr lang="en-US" sz="2200" dirty="0"/>
              <a:t>Advertised file for newspapers contains the following reports: </a:t>
            </a:r>
          </a:p>
          <a:p>
            <a:pPr lvl="1">
              <a:buFont typeface="Wingdings" pitchFamily="2" charset="2"/>
              <a:buChar char="q"/>
            </a:pPr>
            <a:r>
              <a:rPr lang="en-US" sz="2200" dirty="0"/>
              <a:t>Advertised Enrollments</a:t>
            </a:r>
          </a:p>
          <a:p>
            <a:pPr lvl="1">
              <a:buFont typeface="Wingdings" pitchFamily="2" charset="2"/>
              <a:buChar char="q"/>
            </a:pPr>
            <a:r>
              <a:rPr lang="en-US" sz="2200" dirty="0"/>
              <a:t>Advertised Revenues</a:t>
            </a:r>
          </a:p>
          <a:p>
            <a:pPr lvl="1">
              <a:buFont typeface="Wingdings" pitchFamily="2" charset="2"/>
              <a:buChar char="q"/>
            </a:pPr>
            <a:r>
              <a:rPr lang="en-US" sz="2200" dirty="0"/>
              <a:t>Advertised Appropriations</a:t>
            </a:r>
          </a:p>
          <a:p>
            <a:pPr lvl="1">
              <a:buFont typeface="Wingdings" pitchFamily="2" charset="2"/>
              <a:buChar char="q"/>
            </a:pPr>
            <a:r>
              <a:rPr lang="en-US" sz="2200" dirty="0"/>
              <a:t>Advertised Recapitulation of Balances</a:t>
            </a:r>
          </a:p>
          <a:p>
            <a:pPr lvl="1">
              <a:buFont typeface="Wingdings" pitchFamily="2" charset="2"/>
              <a:buChar char="q"/>
            </a:pPr>
            <a:r>
              <a:rPr lang="en-US" sz="2200" dirty="0"/>
              <a:t>Per Pupil Costs</a:t>
            </a:r>
          </a:p>
          <a:p>
            <a:pPr lvl="1">
              <a:buFont typeface="Wingdings" pitchFamily="2" charset="2"/>
              <a:buChar char="q"/>
            </a:pPr>
            <a:r>
              <a:rPr lang="en-US" sz="2200" dirty="0"/>
              <a:t>Capital Projects Summary</a:t>
            </a:r>
          </a:p>
          <a:p>
            <a:pPr lvl="1">
              <a:buFont typeface="Wingdings" pitchFamily="2" charset="2"/>
              <a:buChar char="q"/>
            </a:pPr>
            <a:r>
              <a:rPr lang="en-US" sz="2200" dirty="0"/>
              <a:t>Advertised Blended Resource Statement (SBB only)</a:t>
            </a:r>
          </a:p>
          <a:p>
            <a:pPr lvl="1">
              <a:buFont typeface="Wingdings" pitchFamily="2" charset="2"/>
              <a:buChar char="q"/>
            </a:pPr>
            <a:r>
              <a:rPr lang="en-US" sz="2200" dirty="0"/>
              <a:t>Separate Proposals Summary</a:t>
            </a:r>
          </a:p>
        </p:txBody>
      </p:sp>
      <p:sp>
        <p:nvSpPr>
          <p:cNvPr id="4" name="Slide Number Placeholder 3">
            <a:extLst>
              <a:ext uri="{FF2B5EF4-FFF2-40B4-BE49-F238E27FC236}">
                <a16:creationId xmlns:a16="http://schemas.microsoft.com/office/drawing/2014/main" id="{A33E2FAD-A6C9-414E-9A47-B4E40C98E2EA}"/>
              </a:ext>
            </a:extLst>
          </p:cNvPr>
          <p:cNvSpPr>
            <a:spLocks noGrp="1"/>
          </p:cNvSpPr>
          <p:nvPr>
            <p:ph type="sldNum" sz="quarter" idx="12"/>
          </p:nvPr>
        </p:nvSpPr>
        <p:spPr/>
        <p:txBody>
          <a:bodyPr/>
          <a:lstStyle/>
          <a:p>
            <a:fld id="{78C924E4-27BB-4241-B10A-A37B9DB4B77C}" type="slidenum">
              <a:rPr lang="en-US" smtClean="0"/>
              <a:pPr/>
              <a:t>52</a:t>
            </a:fld>
            <a:endParaRPr lang="en-US" dirty="0"/>
          </a:p>
        </p:txBody>
      </p:sp>
    </p:spTree>
    <p:extLst>
      <p:ext uri="{BB962C8B-B14F-4D97-AF65-F5344CB8AC3E}">
        <p14:creationId xmlns:p14="http://schemas.microsoft.com/office/powerpoint/2010/main" val="3799909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783D-FC8A-478A-BE6D-EA5A28AAFCF7}"/>
              </a:ext>
            </a:extLst>
          </p:cNvPr>
          <p:cNvSpPr>
            <a:spLocks noGrp="1"/>
          </p:cNvSpPr>
          <p:nvPr>
            <p:ph type="title"/>
          </p:nvPr>
        </p:nvSpPr>
        <p:spPr/>
        <p:txBody>
          <a:bodyPr/>
          <a:lstStyle/>
          <a:p>
            <a:r>
              <a:rPr lang="en-US" b="1" dirty="0"/>
              <a:t>State Aid</a:t>
            </a:r>
            <a:endParaRPr lang="en-US" dirty="0"/>
          </a:p>
        </p:txBody>
      </p:sp>
      <p:sp>
        <p:nvSpPr>
          <p:cNvPr id="3" name="Content Placeholder 2">
            <a:extLst>
              <a:ext uri="{FF2B5EF4-FFF2-40B4-BE49-F238E27FC236}">
                <a16:creationId xmlns:a16="http://schemas.microsoft.com/office/drawing/2014/main" id="{3BD8E0CA-17A9-4732-A5A7-22966E3663DC}"/>
              </a:ext>
            </a:extLst>
          </p:cNvPr>
          <p:cNvSpPr>
            <a:spLocks noGrp="1"/>
          </p:cNvSpPr>
          <p:nvPr>
            <p:ph idx="1"/>
          </p:nvPr>
        </p:nvSpPr>
        <p:spPr/>
        <p:txBody>
          <a:bodyPr>
            <a:normAutofit fontScale="92500" lnSpcReduction="20000"/>
          </a:bodyPr>
          <a:lstStyle/>
          <a:p>
            <a:pPr>
              <a:buFont typeface="Wingdings" pitchFamily="2" charset="2"/>
              <a:buChar char="§"/>
            </a:pPr>
            <a:r>
              <a:rPr lang="en-US" dirty="0"/>
              <a:t>Once state aid is released, the software will make available the user-friendly budget, certification of taxes, remaining SFRA calcs, and the option to prepare the advertised budget for newspapers.</a:t>
            </a:r>
          </a:p>
          <a:p>
            <a:pPr>
              <a:buFont typeface="Wingdings" pitchFamily="2" charset="2"/>
              <a:buChar char="§"/>
            </a:pPr>
            <a:r>
              <a:rPr lang="en-US" dirty="0"/>
              <a:t>The update will change the program </a:t>
            </a:r>
            <a:r>
              <a:rPr lang="en-US" b="1" dirty="0"/>
              <a:t>without</a:t>
            </a:r>
            <a:r>
              <a:rPr lang="en-US" dirty="0"/>
              <a:t> overwriting any data that was previously keyed using the initial program.</a:t>
            </a:r>
          </a:p>
          <a:p>
            <a:pPr>
              <a:buFont typeface="Wingdings" pitchFamily="2" charset="2"/>
              <a:buChar char="§"/>
            </a:pPr>
            <a:r>
              <a:rPr lang="en-US" dirty="0"/>
              <a:t>State aid revenue lines will be blocked from data entry at this time.</a:t>
            </a:r>
          </a:p>
          <a:p>
            <a:pPr>
              <a:buFont typeface="Wingdings" pitchFamily="2" charset="2"/>
              <a:buChar char="§"/>
            </a:pPr>
            <a:r>
              <a:rPr lang="en-US" dirty="0"/>
              <a:t>Preschool Education Aid is entered on the PEA screen by the district into the various age-group programs, it is </a:t>
            </a:r>
            <a:r>
              <a:rPr lang="en-US" b="1" dirty="0"/>
              <a:t>not</a:t>
            </a:r>
            <a:r>
              <a:rPr lang="en-US" dirty="0"/>
              <a:t> loaded with the state aid.  Edits ensure the amounts entered do not exceed the aid amount.</a:t>
            </a:r>
          </a:p>
          <a:p>
            <a:endParaRPr lang="en-US" dirty="0"/>
          </a:p>
        </p:txBody>
      </p:sp>
      <p:sp>
        <p:nvSpPr>
          <p:cNvPr id="4" name="Slide Number Placeholder 3">
            <a:extLst>
              <a:ext uri="{FF2B5EF4-FFF2-40B4-BE49-F238E27FC236}">
                <a16:creationId xmlns:a16="http://schemas.microsoft.com/office/drawing/2014/main" id="{977B032E-0CAC-461F-B616-45EEF5723349}"/>
              </a:ext>
            </a:extLst>
          </p:cNvPr>
          <p:cNvSpPr>
            <a:spLocks noGrp="1"/>
          </p:cNvSpPr>
          <p:nvPr>
            <p:ph type="sldNum" sz="quarter" idx="12"/>
          </p:nvPr>
        </p:nvSpPr>
        <p:spPr/>
        <p:txBody>
          <a:bodyPr/>
          <a:lstStyle/>
          <a:p>
            <a:fld id="{78C924E4-27BB-4241-B10A-A37B9DB4B77C}" type="slidenum">
              <a:rPr lang="en-US" smtClean="0"/>
              <a:pPr/>
              <a:t>53</a:t>
            </a:fld>
            <a:endParaRPr lang="en-US" dirty="0"/>
          </a:p>
        </p:txBody>
      </p:sp>
    </p:spTree>
    <p:extLst>
      <p:ext uri="{BB962C8B-B14F-4D97-AF65-F5344CB8AC3E}">
        <p14:creationId xmlns:p14="http://schemas.microsoft.com/office/powerpoint/2010/main" val="241694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481B-9983-4D77-8BCA-25C5DAF6ECE6}"/>
              </a:ext>
            </a:extLst>
          </p:cNvPr>
          <p:cNvSpPr>
            <a:spLocks noGrp="1"/>
          </p:cNvSpPr>
          <p:nvPr>
            <p:ph type="title"/>
          </p:nvPr>
        </p:nvSpPr>
        <p:spPr/>
        <p:txBody>
          <a:bodyPr/>
          <a:lstStyle/>
          <a:p>
            <a:r>
              <a:rPr lang="en-US" b="1" dirty="0"/>
              <a:t>Other Budget Information</a:t>
            </a:r>
            <a:endParaRPr lang="en-US" dirty="0"/>
          </a:p>
        </p:txBody>
      </p:sp>
      <p:sp>
        <p:nvSpPr>
          <p:cNvPr id="3" name="Content Placeholder 2">
            <a:extLst>
              <a:ext uri="{FF2B5EF4-FFF2-40B4-BE49-F238E27FC236}">
                <a16:creationId xmlns:a16="http://schemas.microsoft.com/office/drawing/2014/main" id="{AAD2A678-5C97-4954-8831-FD8AC924D835}"/>
              </a:ext>
            </a:extLst>
          </p:cNvPr>
          <p:cNvSpPr>
            <a:spLocks noGrp="1"/>
          </p:cNvSpPr>
          <p:nvPr>
            <p:ph idx="1"/>
          </p:nvPr>
        </p:nvSpPr>
        <p:spPr/>
        <p:txBody>
          <a:bodyPr/>
          <a:lstStyle/>
          <a:p>
            <a:pPr>
              <a:buFont typeface="Wingdings" pitchFamily="2" charset="2"/>
              <a:buChar char="§"/>
            </a:pPr>
            <a:r>
              <a:rPr lang="en-US" dirty="0"/>
              <a:t>Governor’s Address – State Aid is released within 48 hours after the budget address.  </a:t>
            </a:r>
          </a:p>
          <a:p>
            <a:pPr>
              <a:buFont typeface="Wingdings" pitchFamily="2" charset="2"/>
              <a:buChar char="§"/>
            </a:pPr>
            <a:r>
              <a:rPr lang="en-US" dirty="0"/>
              <a:t>See the election calendar posted at </a:t>
            </a:r>
            <a:r>
              <a:rPr lang="en-US" sz="2400" dirty="0">
                <a:solidFill>
                  <a:srgbClr val="002060"/>
                </a:solidFill>
                <a:hlinkClick r:id="rId2">
                  <a:extLst>
                    <a:ext uri="{A12FA001-AC4F-418D-AE19-62706E023703}">
                      <ahyp:hlinkClr xmlns:ahyp="http://schemas.microsoft.com/office/drawing/2018/hyperlinkcolor" val="tx"/>
                    </a:ext>
                  </a:extLst>
                </a:hlinkClick>
              </a:rPr>
              <a:t>http://www.state.nj.us/education/finance/fp/dwb.shtml</a:t>
            </a:r>
            <a:r>
              <a:rPr lang="en-US" dirty="0"/>
              <a:t> for the due date of budget for the district’s election type.</a:t>
            </a:r>
          </a:p>
        </p:txBody>
      </p:sp>
      <p:sp>
        <p:nvSpPr>
          <p:cNvPr id="4" name="Slide Number Placeholder 3">
            <a:extLst>
              <a:ext uri="{FF2B5EF4-FFF2-40B4-BE49-F238E27FC236}">
                <a16:creationId xmlns:a16="http://schemas.microsoft.com/office/drawing/2014/main" id="{147A2B40-5295-4FC8-B371-4172661F2896}"/>
              </a:ext>
            </a:extLst>
          </p:cNvPr>
          <p:cNvSpPr>
            <a:spLocks noGrp="1"/>
          </p:cNvSpPr>
          <p:nvPr>
            <p:ph type="sldNum" sz="quarter" idx="12"/>
          </p:nvPr>
        </p:nvSpPr>
        <p:spPr/>
        <p:txBody>
          <a:bodyPr/>
          <a:lstStyle/>
          <a:p>
            <a:fld id="{78C924E4-27BB-4241-B10A-A37B9DB4B77C}" type="slidenum">
              <a:rPr lang="en-US" smtClean="0"/>
              <a:pPr/>
              <a:t>54</a:t>
            </a:fld>
            <a:endParaRPr lang="en-US" dirty="0"/>
          </a:p>
        </p:txBody>
      </p:sp>
    </p:spTree>
    <p:extLst>
      <p:ext uri="{BB962C8B-B14F-4D97-AF65-F5344CB8AC3E}">
        <p14:creationId xmlns:p14="http://schemas.microsoft.com/office/powerpoint/2010/main" val="1264265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F359-49C0-474A-9F20-9E7FEE51F8C0}"/>
              </a:ext>
            </a:extLst>
          </p:cNvPr>
          <p:cNvSpPr>
            <a:spLocks noGrp="1"/>
          </p:cNvSpPr>
          <p:nvPr>
            <p:ph type="title"/>
          </p:nvPr>
        </p:nvSpPr>
        <p:spPr/>
        <p:txBody>
          <a:bodyPr/>
          <a:lstStyle/>
          <a:p>
            <a:r>
              <a:rPr lang="en-US" b="1" dirty="0"/>
              <a:t>Additional Documentation to be Submitted with Budget</a:t>
            </a:r>
            <a:endParaRPr lang="en-US" dirty="0"/>
          </a:p>
        </p:txBody>
      </p:sp>
      <p:sp>
        <p:nvSpPr>
          <p:cNvPr id="3" name="Content Placeholder 2">
            <a:extLst>
              <a:ext uri="{FF2B5EF4-FFF2-40B4-BE49-F238E27FC236}">
                <a16:creationId xmlns:a16="http://schemas.microsoft.com/office/drawing/2014/main" id="{8AE90159-A23B-4A0F-8542-BC5F26AA71EE}"/>
              </a:ext>
            </a:extLst>
          </p:cNvPr>
          <p:cNvSpPr>
            <a:spLocks noGrp="1"/>
          </p:cNvSpPr>
          <p:nvPr>
            <p:ph idx="1"/>
          </p:nvPr>
        </p:nvSpPr>
        <p:spPr/>
        <p:txBody>
          <a:bodyPr>
            <a:normAutofit fontScale="92500" lnSpcReduction="10000"/>
          </a:bodyPr>
          <a:lstStyle/>
          <a:p>
            <a:pPr>
              <a:buFont typeface="Wingdings" pitchFamily="2" charset="2"/>
              <a:buChar char="§"/>
            </a:pPr>
            <a:r>
              <a:rPr lang="en-US" dirty="0"/>
              <a:t>Position Control Roster (reconciled to budget accounts)</a:t>
            </a:r>
          </a:p>
          <a:p>
            <a:pPr>
              <a:buFont typeface="Wingdings" pitchFamily="2" charset="2"/>
              <a:buChar char="§"/>
            </a:pPr>
            <a:r>
              <a:rPr lang="en-US" dirty="0"/>
              <a:t>Tuition Revenue/Appropriation Worksheets</a:t>
            </a:r>
          </a:p>
          <a:p>
            <a:pPr>
              <a:buFont typeface="Wingdings" pitchFamily="2" charset="2"/>
              <a:buChar char="§"/>
            </a:pPr>
            <a:r>
              <a:rPr lang="en-US" dirty="0"/>
              <a:t>Board Resolution for Approval of Budget Submission</a:t>
            </a:r>
          </a:p>
          <a:p>
            <a:pPr>
              <a:buFont typeface="Wingdings" pitchFamily="2" charset="2"/>
              <a:buChar char="§"/>
            </a:pPr>
            <a:r>
              <a:rPr lang="en-US" dirty="0"/>
              <a:t>Travel Expenditures Maximum</a:t>
            </a:r>
          </a:p>
          <a:p>
            <a:pPr>
              <a:buFont typeface="Wingdings" pitchFamily="2" charset="2"/>
              <a:buChar char="§"/>
            </a:pPr>
            <a:r>
              <a:rPr lang="en-US" dirty="0"/>
              <a:t>If Requesting any Cap Adjustments (Enrollment, Health Care Costs, Use of Banked Cap, Responsibility Shift) must provide required documentation</a:t>
            </a:r>
          </a:p>
          <a:p>
            <a:pPr lvl="1">
              <a:buFont typeface="Wingdings" pitchFamily="2" charset="2"/>
              <a:buChar char="q"/>
            </a:pPr>
            <a:r>
              <a:rPr lang="en-US" sz="2800" dirty="0"/>
              <a:t>See guidelines manual for detail of what is needed.</a:t>
            </a:r>
            <a:endParaRPr lang="en-US" dirty="0"/>
          </a:p>
          <a:p>
            <a:pPr>
              <a:buFont typeface="Wingdings" panose="05000000000000000000" pitchFamily="2" charset="2"/>
              <a:buChar char="§"/>
            </a:pPr>
            <a:r>
              <a:rPr lang="en-US" dirty="0"/>
              <a:t>Worksheet for Budget Changes Made at Public Hearing</a:t>
            </a:r>
          </a:p>
          <a:p>
            <a:endParaRPr lang="en-US" dirty="0"/>
          </a:p>
        </p:txBody>
      </p:sp>
      <p:sp>
        <p:nvSpPr>
          <p:cNvPr id="4" name="Slide Number Placeholder 3">
            <a:extLst>
              <a:ext uri="{FF2B5EF4-FFF2-40B4-BE49-F238E27FC236}">
                <a16:creationId xmlns:a16="http://schemas.microsoft.com/office/drawing/2014/main" id="{82D0504E-A7B8-4A03-8BF2-7669B1589860}"/>
              </a:ext>
            </a:extLst>
          </p:cNvPr>
          <p:cNvSpPr>
            <a:spLocks noGrp="1"/>
          </p:cNvSpPr>
          <p:nvPr>
            <p:ph type="sldNum" sz="quarter" idx="12"/>
          </p:nvPr>
        </p:nvSpPr>
        <p:spPr/>
        <p:txBody>
          <a:bodyPr/>
          <a:lstStyle/>
          <a:p>
            <a:fld id="{78C924E4-27BB-4241-B10A-A37B9DB4B77C}" type="slidenum">
              <a:rPr lang="en-US" smtClean="0"/>
              <a:pPr/>
              <a:t>55</a:t>
            </a:fld>
            <a:endParaRPr lang="en-US" dirty="0"/>
          </a:p>
        </p:txBody>
      </p:sp>
    </p:spTree>
    <p:extLst>
      <p:ext uri="{BB962C8B-B14F-4D97-AF65-F5344CB8AC3E}">
        <p14:creationId xmlns:p14="http://schemas.microsoft.com/office/powerpoint/2010/main" val="51351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E5D3-5B3A-4546-80BE-F9685B72EBB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59E17F3-A034-47D2-9C25-5E1A4305AF72}"/>
              </a:ext>
            </a:extLst>
          </p:cNvPr>
          <p:cNvSpPr>
            <a:spLocks noGrp="1"/>
          </p:cNvSpPr>
          <p:nvPr>
            <p:ph idx="1"/>
          </p:nvPr>
        </p:nvSpPr>
        <p:spPr/>
        <p:txBody>
          <a:bodyPr/>
          <a:lstStyle/>
          <a:p>
            <a:r>
              <a:rPr lang="en-US" dirty="0"/>
              <a:t>Questions regarding the budget process should first be directed to the county office of education, then to </a:t>
            </a:r>
            <a:r>
              <a:rPr lang="en-US" dirty="0">
                <a:hlinkClick r:id="rId2"/>
              </a:rPr>
              <a:t>budget@doe.nj.gov</a:t>
            </a:r>
            <a:r>
              <a:rPr lang="en-US" dirty="0"/>
              <a:t>.</a:t>
            </a:r>
          </a:p>
        </p:txBody>
      </p:sp>
      <p:sp>
        <p:nvSpPr>
          <p:cNvPr id="4" name="Slide Number Placeholder 3">
            <a:extLst>
              <a:ext uri="{FF2B5EF4-FFF2-40B4-BE49-F238E27FC236}">
                <a16:creationId xmlns:a16="http://schemas.microsoft.com/office/drawing/2014/main" id="{D41665A2-1AEA-4EDD-8C12-D9F47A4179BE}"/>
              </a:ext>
            </a:extLst>
          </p:cNvPr>
          <p:cNvSpPr>
            <a:spLocks noGrp="1"/>
          </p:cNvSpPr>
          <p:nvPr>
            <p:ph type="sldNum" sz="quarter" idx="12"/>
          </p:nvPr>
        </p:nvSpPr>
        <p:spPr/>
        <p:txBody>
          <a:bodyPr/>
          <a:lstStyle/>
          <a:p>
            <a:fld id="{78C924E4-27BB-4241-B10A-A37B9DB4B77C}" type="slidenum">
              <a:rPr lang="en-US" smtClean="0"/>
              <a:pPr/>
              <a:t>56</a:t>
            </a:fld>
            <a:endParaRPr lang="en-US" dirty="0"/>
          </a:p>
        </p:txBody>
      </p:sp>
    </p:spTree>
    <p:extLst>
      <p:ext uri="{BB962C8B-B14F-4D97-AF65-F5344CB8AC3E}">
        <p14:creationId xmlns:p14="http://schemas.microsoft.com/office/powerpoint/2010/main" val="278251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01DE-869A-4F26-B767-63A5836F1C7D}"/>
              </a:ext>
            </a:extLst>
          </p:cNvPr>
          <p:cNvSpPr>
            <a:spLocks noGrp="1"/>
          </p:cNvSpPr>
          <p:nvPr>
            <p:ph type="title"/>
          </p:nvPr>
        </p:nvSpPr>
        <p:spPr/>
        <p:txBody>
          <a:bodyPr/>
          <a:lstStyle/>
          <a:p>
            <a:r>
              <a:rPr lang="en-US" b="1" dirty="0"/>
              <a:t>Review of the Budget Software</a:t>
            </a:r>
            <a:endParaRPr lang="en-US" dirty="0"/>
          </a:p>
        </p:txBody>
      </p:sp>
      <p:sp>
        <p:nvSpPr>
          <p:cNvPr id="3" name="Content Placeholder 2">
            <a:extLst>
              <a:ext uri="{FF2B5EF4-FFF2-40B4-BE49-F238E27FC236}">
                <a16:creationId xmlns:a16="http://schemas.microsoft.com/office/drawing/2014/main" id="{AEF5E5F2-35EB-478D-8F96-DCD32D3335D7}"/>
              </a:ext>
            </a:extLst>
          </p:cNvPr>
          <p:cNvSpPr>
            <a:spLocks noGrp="1"/>
          </p:cNvSpPr>
          <p:nvPr>
            <p:ph idx="1"/>
          </p:nvPr>
        </p:nvSpPr>
        <p:spPr>
          <a:xfrm>
            <a:off x="628650" y="1504950"/>
            <a:ext cx="7886700" cy="4672013"/>
          </a:xfrm>
        </p:spPr>
        <p:txBody>
          <a:bodyPr>
            <a:normAutofit fontScale="85000" lnSpcReduction="10000"/>
          </a:bodyPr>
          <a:lstStyle/>
          <a:p>
            <a:pPr marL="320040" indent="-320040">
              <a:buFont typeface="Wingdings" pitchFamily="2" charset="2"/>
              <a:buChar char="§"/>
              <a:defRPr/>
            </a:pPr>
            <a:r>
              <a:rPr lang="en-US" sz="3100" dirty="0"/>
              <a:t>General Comments - Entry in the System</a:t>
            </a:r>
          </a:p>
          <a:p>
            <a:pPr marL="320040" indent="-320040">
              <a:buFont typeface="Wingdings" pitchFamily="2" charset="2"/>
              <a:buChar char="§"/>
              <a:defRPr/>
            </a:pPr>
            <a:r>
              <a:rPr lang="en-US" sz="3100" dirty="0"/>
              <a:t>Entering The District Budget</a:t>
            </a:r>
          </a:p>
          <a:p>
            <a:pPr marL="640080" lvl="1" indent="-274320">
              <a:buFont typeface="Wingdings" pitchFamily="2" charset="2"/>
              <a:buChar char="q"/>
              <a:defRPr/>
            </a:pPr>
            <a:r>
              <a:rPr lang="en-US" sz="3100" dirty="0"/>
              <a:t>General Overview</a:t>
            </a:r>
          </a:p>
          <a:p>
            <a:pPr marL="640080" lvl="1" indent="-274320">
              <a:buFont typeface="Wingdings" pitchFamily="2" charset="2"/>
              <a:buChar char="q"/>
              <a:defRPr/>
            </a:pPr>
            <a:r>
              <a:rPr lang="en-US" sz="3100" dirty="0"/>
              <a:t>Completing the “Budget” Tab</a:t>
            </a:r>
          </a:p>
          <a:p>
            <a:pPr marL="640080" lvl="1" indent="-274320">
              <a:buFont typeface="Wingdings" pitchFamily="2" charset="2"/>
              <a:buChar char="q"/>
              <a:defRPr/>
            </a:pPr>
            <a:r>
              <a:rPr lang="en-US" sz="3100" dirty="0"/>
              <a:t>Completing the “Calculations” Tab</a:t>
            </a:r>
          </a:p>
          <a:p>
            <a:pPr marL="640080" lvl="1" indent="-274320">
              <a:buFont typeface="Wingdings" pitchFamily="2" charset="2"/>
              <a:buChar char="q"/>
              <a:defRPr/>
            </a:pPr>
            <a:r>
              <a:rPr lang="en-US" sz="3100" dirty="0"/>
              <a:t>Completing the “Supporting Documentation” Tab</a:t>
            </a:r>
          </a:p>
          <a:p>
            <a:pPr marL="640080" lvl="1" indent="-274320">
              <a:buFont typeface="Wingdings" pitchFamily="2" charset="2"/>
              <a:buChar char="q"/>
              <a:defRPr/>
            </a:pPr>
            <a:r>
              <a:rPr lang="en-US" sz="3100" dirty="0"/>
              <a:t>Completing the “Enrollment” Tab</a:t>
            </a:r>
          </a:p>
          <a:p>
            <a:pPr marL="640080" lvl="1" indent="-274320">
              <a:buFont typeface="Wingdings" pitchFamily="2" charset="2"/>
              <a:buChar char="q"/>
              <a:defRPr/>
            </a:pPr>
            <a:r>
              <a:rPr lang="en-US" sz="3100" dirty="0"/>
              <a:t>Completing the “Tax Levy Certification” Tab </a:t>
            </a:r>
          </a:p>
          <a:p>
            <a:pPr marL="640080" lvl="1" indent="-274320">
              <a:buFont typeface="Wingdings" pitchFamily="2" charset="2"/>
              <a:buChar char="q"/>
              <a:defRPr/>
            </a:pPr>
            <a:r>
              <a:rPr lang="en-US" sz="3100" dirty="0"/>
              <a:t>Completing the “Edit Report” </a:t>
            </a:r>
          </a:p>
          <a:p>
            <a:pPr marL="640080" lvl="1" indent="-274320">
              <a:buFont typeface="Wingdings" pitchFamily="2" charset="2"/>
              <a:buChar char="q"/>
              <a:defRPr/>
            </a:pPr>
            <a:r>
              <a:rPr lang="en-US" sz="3100" dirty="0"/>
              <a:t>Completing the “County Review and Approval” Tab</a:t>
            </a:r>
          </a:p>
          <a:p>
            <a:pPr marL="320040" indent="-320040">
              <a:buFont typeface="Wingdings" pitchFamily="2" charset="2"/>
              <a:buChar char="§"/>
              <a:defRPr/>
            </a:pPr>
            <a:r>
              <a:rPr lang="en-US" sz="3100" dirty="0"/>
              <a:t>User-Friendly Budget/Advertised Budget</a:t>
            </a:r>
          </a:p>
          <a:p>
            <a:endParaRPr lang="en-US" dirty="0"/>
          </a:p>
        </p:txBody>
      </p:sp>
      <p:sp>
        <p:nvSpPr>
          <p:cNvPr id="4" name="Slide Number Placeholder 3">
            <a:extLst>
              <a:ext uri="{FF2B5EF4-FFF2-40B4-BE49-F238E27FC236}">
                <a16:creationId xmlns:a16="http://schemas.microsoft.com/office/drawing/2014/main" id="{8EA3B96F-5B34-4AA4-AD86-6F8C5B6CBCA4}"/>
              </a:ext>
            </a:extLst>
          </p:cNvPr>
          <p:cNvSpPr>
            <a:spLocks noGrp="1"/>
          </p:cNvSpPr>
          <p:nvPr>
            <p:ph type="sldNum" sz="quarter" idx="12"/>
          </p:nvPr>
        </p:nvSpPr>
        <p:spPr/>
        <p:txBody>
          <a:bodyPr/>
          <a:lstStyle/>
          <a:p>
            <a:fld id="{78C924E4-27BB-4241-B10A-A37B9DB4B77C}" type="slidenum">
              <a:rPr lang="en-US" smtClean="0"/>
              <a:pPr/>
              <a:t>6</a:t>
            </a:fld>
            <a:endParaRPr lang="en-US" dirty="0"/>
          </a:p>
        </p:txBody>
      </p:sp>
    </p:spTree>
    <p:extLst>
      <p:ext uri="{BB962C8B-B14F-4D97-AF65-F5344CB8AC3E}">
        <p14:creationId xmlns:p14="http://schemas.microsoft.com/office/powerpoint/2010/main" val="278673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153BD-63D9-4750-AA8C-E6A7AE375BF4}"/>
              </a:ext>
            </a:extLst>
          </p:cNvPr>
          <p:cNvSpPr>
            <a:spLocks noGrp="1"/>
          </p:cNvSpPr>
          <p:nvPr>
            <p:ph type="title"/>
          </p:nvPr>
        </p:nvSpPr>
        <p:spPr/>
        <p:txBody>
          <a:bodyPr/>
          <a:lstStyle/>
          <a:p>
            <a:r>
              <a:rPr lang="en-US" b="1" dirty="0"/>
              <a:t>General Comments - Entry in the System</a:t>
            </a:r>
            <a:endParaRPr lang="en-US" dirty="0"/>
          </a:p>
        </p:txBody>
      </p:sp>
      <p:sp>
        <p:nvSpPr>
          <p:cNvPr id="3" name="Content Placeholder 2">
            <a:extLst>
              <a:ext uri="{FF2B5EF4-FFF2-40B4-BE49-F238E27FC236}">
                <a16:creationId xmlns:a16="http://schemas.microsoft.com/office/drawing/2014/main" id="{7BC1B3E7-29AD-48F5-99F5-7DE148CCAA76}"/>
              </a:ext>
            </a:extLst>
          </p:cNvPr>
          <p:cNvSpPr>
            <a:spLocks noGrp="1"/>
          </p:cNvSpPr>
          <p:nvPr>
            <p:ph idx="1"/>
          </p:nvPr>
        </p:nvSpPr>
        <p:spPr/>
        <p:txBody>
          <a:bodyPr>
            <a:normAutofit/>
          </a:bodyPr>
          <a:lstStyle/>
          <a:p>
            <a:pPr>
              <a:buFont typeface="Wingdings" pitchFamily="2" charset="2"/>
              <a:buChar char="§"/>
            </a:pPr>
            <a:r>
              <a:rPr lang="en-US" sz="2400" dirty="0"/>
              <a:t>Follow specific order of completing screens to allow for correct processing of data.  Some screens are dependent on data entry completed in other screens for the calculations to be final.</a:t>
            </a:r>
          </a:p>
          <a:p>
            <a:pPr>
              <a:buFont typeface="Wingdings" pitchFamily="2" charset="2"/>
              <a:buChar char="§"/>
            </a:pPr>
            <a:r>
              <a:rPr lang="en-US" sz="2400" dirty="0"/>
              <a:t>Refer to manual section II for details.</a:t>
            </a:r>
          </a:p>
          <a:p>
            <a:pPr>
              <a:buFont typeface="Wingdings" pitchFamily="2" charset="2"/>
              <a:buChar char="§"/>
            </a:pPr>
            <a:r>
              <a:rPr lang="en-US" sz="2400" dirty="0"/>
              <a:t>System automatically logs user off if no activity for two hours.</a:t>
            </a:r>
          </a:p>
          <a:p>
            <a:pPr>
              <a:buFont typeface="Wingdings" pitchFamily="2" charset="2"/>
              <a:buChar char="§"/>
            </a:pPr>
            <a:r>
              <a:rPr lang="en-US" sz="2400" dirty="0"/>
              <a:t>Users should make sure their Internet settings do not block pop-ups while accessing the budget software.</a:t>
            </a:r>
          </a:p>
          <a:p>
            <a:endParaRPr lang="en-US" dirty="0"/>
          </a:p>
        </p:txBody>
      </p:sp>
      <p:sp>
        <p:nvSpPr>
          <p:cNvPr id="4" name="Slide Number Placeholder 3">
            <a:extLst>
              <a:ext uri="{FF2B5EF4-FFF2-40B4-BE49-F238E27FC236}">
                <a16:creationId xmlns:a16="http://schemas.microsoft.com/office/drawing/2014/main" id="{A1521FDB-2798-4304-A904-7546E70FC327}"/>
              </a:ext>
            </a:extLst>
          </p:cNvPr>
          <p:cNvSpPr>
            <a:spLocks noGrp="1"/>
          </p:cNvSpPr>
          <p:nvPr>
            <p:ph type="sldNum" sz="quarter" idx="12"/>
          </p:nvPr>
        </p:nvSpPr>
        <p:spPr/>
        <p:txBody>
          <a:bodyPr/>
          <a:lstStyle/>
          <a:p>
            <a:fld id="{78C924E4-27BB-4241-B10A-A37B9DB4B77C}" type="slidenum">
              <a:rPr lang="en-US" smtClean="0"/>
              <a:pPr/>
              <a:t>7</a:t>
            </a:fld>
            <a:endParaRPr lang="en-US" dirty="0"/>
          </a:p>
        </p:txBody>
      </p:sp>
    </p:spTree>
    <p:extLst>
      <p:ext uri="{BB962C8B-B14F-4D97-AF65-F5344CB8AC3E}">
        <p14:creationId xmlns:p14="http://schemas.microsoft.com/office/powerpoint/2010/main" val="109003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6D9C-F2C2-4040-B83B-0554B7C969B7}"/>
              </a:ext>
            </a:extLst>
          </p:cNvPr>
          <p:cNvSpPr>
            <a:spLocks noGrp="1"/>
          </p:cNvSpPr>
          <p:nvPr>
            <p:ph type="title"/>
          </p:nvPr>
        </p:nvSpPr>
        <p:spPr/>
        <p:txBody>
          <a:bodyPr/>
          <a:lstStyle/>
          <a:p>
            <a:r>
              <a:rPr lang="en-US" b="1" dirty="0"/>
              <a:t>Home Page – Menu Selections</a:t>
            </a:r>
            <a:endParaRPr lang="en-US" dirty="0"/>
          </a:p>
        </p:txBody>
      </p:sp>
      <p:sp>
        <p:nvSpPr>
          <p:cNvPr id="3" name="Content Placeholder 2">
            <a:extLst>
              <a:ext uri="{FF2B5EF4-FFF2-40B4-BE49-F238E27FC236}">
                <a16:creationId xmlns:a16="http://schemas.microsoft.com/office/drawing/2014/main" id="{FB6E497A-44E0-4BEB-8E57-6CE46E73A23E}"/>
              </a:ext>
            </a:extLst>
          </p:cNvPr>
          <p:cNvSpPr>
            <a:spLocks noGrp="1"/>
          </p:cNvSpPr>
          <p:nvPr>
            <p:ph idx="1"/>
          </p:nvPr>
        </p:nvSpPr>
        <p:spPr/>
        <p:txBody>
          <a:bodyPr/>
          <a:lstStyle/>
          <a:p>
            <a:pPr>
              <a:spcBef>
                <a:spcPts val="700"/>
              </a:spcBef>
              <a:buSzPct val="100000"/>
              <a:buFont typeface="Wingdings" panose="05000000000000000000" pitchFamily="2" charset="2"/>
              <a:buChar char="§"/>
              <a:defRPr/>
            </a:pPr>
            <a:r>
              <a:rPr lang="en-US" dirty="0"/>
              <a:t>Software is formatted as a series of tabs to access the various screens.</a:t>
            </a:r>
          </a:p>
          <a:p>
            <a:pPr>
              <a:spcBef>
                <a:spcPts val="700"/>
              </a:spcBef>
              <a:buSzPct val="100000"/>
              <a:buFont typeface="Wingdings" panose="05000000000000000000" pitchFamily="2" charset="2"/>
              <a:buChar char="§"/>
              <a:defRPr/>
            </a:pPr>
            <a:r>
              <a:rPr lang="en-US" dirty="0"/>
              <a:t>Notices regarding updates to the software will be included on the “Home” screen.</a:t>
            </a:r>
          </a:p>
          <a:p>
            <a:endParaRPr lang="en-US" dirty="0"/>
          </a:p>
        </p:txBody>
      </p:sp>
      <p:sp>
        <p:nvSpPr>
          <p:cNvPr id="4" name="Slide Number Placeholder 3">
            <a:extLst>
              <a:ext uri="{FF2B5EF4-FFF2-40B4-BE49-F238E27FC236}">
                <a16:creationId xmlns:a16="http://schemas.microsoft.com/office/drawing/2014/main" id="{BCAFFF53-489A-4489-B7B9-7BB8CA2E7B52}"/>
              </a:ext>
            </a:extLst>
          </p:cNvPr>
          <p:cNvSpPr>
            <a:spLocks noGrp="1"/>
          </p:cNvSpPr>
          <p:nvPr>
            <p:ph type="sldNum" sz="quarter" idx="12"/>
          </p:nvPr>
        </p:nvSpPr>
        <p:spPr/>
        <p:txBody>
          <a:bodyPr/>
          <a:lstStyle/>
          <a:p>
            <a:fld id="{78C924E4-27BB-4241-B10A-A37B9DB4B77C}" type="slidenum">
              <a:rPr lang="en-US" smtClean="0"/>
              <a:pPr/>
              <a:t>8</a:t>
            </a:fld>
            <a:endParaRPr lang="en-US" dirty="0"/>
          </a:p>
        </p:txBody>
      </p:sp>
      <p:pic>
        <p:nvPicPr>
          <p:cNvPr id="5" name="Picture 5" descr="Menu selections from the budget software.">
            <a:extLst>
              <a:ext uri="{FF2B5EF4-FFF2-40B4-BE49-F238E27FC236}">
                <a16:creationId xmlns:a16="http://schemas.microsoft.com/office/drawing/2014/main" id="{52399866-AA74-4BFA-8D1F-4BA472062FB2}"/>
              </a:ext>
            </a:extLst>
          </p:cNvPr>
          <p:cNvPicPr>
            <a:picLocks noChangeAspect="1" noChangeArrowheads="1"/>
          </p:cNvPicPr>
          <p:nvPr/>
        </p:nvPicPr>
        <p:blipFill>
          <a:blip r:embed="rId2" cstate="print"/>
          <a:srcRect/>
          <a:stretch>
            <a:fillRect/>
          </a:stretch>
        </p:blipFill>
        <p:spPr>
          <a:xfrm>
            <a:off x="262731" y="4001294"/>
            <a:ext cx="8618537" cy="1081088"/>
          </a:xfrm>
          <a:prstGeom prst="rect">
            <a:avLst/>
          </a:prstGeom>
          <a:noFill/>
          <a:ln>
            <a:solidFill>
              <a:schemeClr val="tx1"/>
            </a:solidFill>
          </a:ln>
        </p:spPr>
      </p:pic>
    </p:spTree>
    <p:extLst>
      <p:ext uri="{BB962C8B-B14F-4D97-AF65-F5344CB8AC3E}">
        <p14:creationId xmlns:p14="http://schemas.microsoft.com/office/powerpoint/2010/main" val="282413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652C-177C-4861-9929-5CCB1809A1CD}"/>
              </a:ext>
            </a:extLst>
          </p:cNvPr>
          <p:cNvSpPr>
            <a:spLocks noGrp="1"/>
          </p:cNvSpPr>
          <p:nvPr>
            <p:ph type="title"/>
          </p:nvPr>
        </p:nvSpPr>
        <p:spPr/>
        <p:txBody>
          <a:bodyPr/>
          <a:lstStyle/>
          <a:p>
            <a:r>
              <a:rPr lang="en-US" b="1" dirty="0"/>
              <a:t>Entering the District Budget - General</a:t>
            </a:r>
            <a:endParaRPr lang="en-US" dirty="0"/>
          </a:p>
        </p:txBody>
      </p:sp>
      <p:sp>
        <p:nvSpPr>
          <p:cNvPr id="3" name="Content Placeholder 2">
            <a:extLst>
              <a:ext uri="{FF2B5EF4-FFF2-40B4-BE49-F238E27FC236}">
                <a16:creationId xmlns:a16="http://schemas.microsoft.com/office/drawing/2014/main" id="{7F1A63E8-555A-4A72-9C1E-6338E5CB7A47}"/>
              </a:ext>
            </a:extLst>
          </p:cNvPr>
          <p:cNvSpPr>
            <a:spLocks noGrp="1"/>
          </p:cNvSpPr>
          <p:nvPr>
            <p:ph idx="1"/>
          </p:nvPr>
        </p:nvSpPr>
        <p:spPr/>
        <p:txBody>
          <a:bodyPr>
            <a:normAutofit fontScale="92500" lnSpcReduction="20000"/>
          </a:bodyPr>
          <a:lstStyle/>
          <a:p>
            <a:pPr>
              <a:buFont typeface="Wingdings" pitchFamily="2" charset="2"/>
              <a:buChar char="§"/>
            </a:pPr>
            <a:r>
              <a:rPr lang="en-US" dirty="0"/>
              <a:t>2022-23 actual amounts in the revenues and appropriations sections are drawn from the </a:t>
            </a:r>
            <a:r>
              <a:rPr lang="en-US" b="1" dirty="0"/>
              <a:t>district-certified</a:t>
            </a:r>
            <a:r>
              <a:rPr lang="en-US" dirty="0"/>
              <a:t> Audsum submission for that year.  Any issues must be addressed in Audsum.  Once Audsum is certified, the changes will automatically flow to budget the next time the budget system is accessed.</a:t>
            </a:r>
          </a:p>
          <a:p>
            <a:pPr>
              <a:buFont typeface="Wingdings" pitchFamily="2" charset="2"/>
              <a:buChar char="§"/>
            </a:pPr>
            <a:r>
              <a:rPr lang="en-US" dirty="0"/>
              <a:t>2023-24 revised revenues and appropriations figures represent the current year budget </a:t>
            </a:r>
            <a:r>
              <a:rPr lang="en-US" b="1" dirty="0"/>
              <a:t>with revisions as of February 1, 2024.</a:t>
            </a:r>
          </a:p>
          <a:p>
            <a:pPr>
              <a:buFont typeface="Wingdings" pitchFamily="2" charset="2"/>
              <a:buChar char="§"/>
            </a:pPr>
            <a:r>
              <a:rPr lang="en-US" dirty="0"/>
              <a:t>Budget program preloads the 2023-24 data from certified budget including any adjustments for unliquidated PO’s that were open at the end of the prior audited year.</a:t>
            </a:r>
          </a:p>
          <a:p>
            <a:endParaRPr lang="en-US" dirty="0"/>
          </a:p>
        </p:txBody>
      </p:sp>
      <p:sp>
        <p:nvSpPr>
          <p:cNvPr id="4" name="Slide Number Placeholder 3">
            <a:extLst>
              <a:ext uri="{FF2B5EF4-FFF2-40B4-BE49-F238E27FC236}">
                <a16:creationId xmlns:a16="http://schemas.microsoft.com/office/drawing/2014/main" id="{B0E7B77A-39A5-4186-AA55-E26FF3184DD8}"/>
              </a:ext>
            </a:extLst>
          </p:cNvPr>
          <p:cNvSpPr>
            <a:spLocks noGrp="1"/>
          </p:cNvSpPr>
          <p:nvPr>
            <p:ph type="sldNum" sz="quarter" idx="12"/>
          </p:nvPr>
        </p:nvSpPr>
        <p:spPr/>
        <p:txBody>
          <a:bodyPr/>
          <a:lstStyle/>
          <a:p>
            <a:fld id="{78C924E4-27BB-4241-B10A-A37B9DB4B77C}" type="slidenum">
              <a:rPr lang="en-US" smtClean="0"/>
              <a:pPr/>
              <a:t>9</a:t>
            </a:fld>
            <a:endParaRPr lang="en-US" dirty="0"/>
          </a:p>
        </p:txBody>
      </p:sp>
    </p:spTree>
    <p:extLst>
      <p:ext uri="{BB962C8B-B14F-4D97-AF65-F5344CB8AC3E}">
        <p14:creationId xmlns:p14="http://schemas.microsoft.com/office/powerpoint/2010/main" val="2174488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1165</TotalTime>
  <Words>5111</Words>
  <Application>Microsoft Office PowerPoint</Application>
  <PresentationFormat>On-screen Show (4:3)</PresentationFormat>
  <Paragraphs>397</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Bell MT</vt:lpstr>
      <vt:lpstr>Calibri</vt:lpstr>
      <vt:lpstr>Wingdings</vt:lpstr>
      <vt:lpstr>Office Theme</vt:lpstr>
      <vt:lpstr>PowerPoint Presentation</vt:lpstr>
      <vt:lpstr>References</vt:lpstr>
      <vt:lpstr>Other Budget References</vt:lpstr>
      <vt:lpstr>Software Login</vt:lpstr>
      <vt:lpstr>Save Data</vt:lpstr>
      <vt:lpstr>Review of the Budget Software</vt:lpstr>
      <vt:lpstr>General Comments - Entry in the System</vt:lpstr>
      <vt:lpstr>Home Page – Menu Selections</vt:lpstr>
      <vt:lpstr>Entering the District Budget - General</vt:lpstr>
      <vt:lpstr>Entering the District Budget - General (Continued)</vt:lpstr>
      <vt:lpstr>Completing the “Budget” Tab</vt:lpstr>
      <vt:lpstr>Completing the “Budget” Tab – Revenues</vt:lpstr>
      <vt:lpstr>Completing the “Budget” Tab – Appropriations</vt:lpstr>
      <vt:lpstr>Completing the “Budget” Tab – Appropriations (Continued)</vt:lpstr>
      <vt:lpstr>Completing the “Budget” Tab –Appropriations Line Updates</vt:lpstr>
      <vt:lpstr>Completing the “Budget” Tab – Recapitulation of Balances</vt:lpstr>
      <vt:lpstr>Completing the “Budget” Tab – Recapitulation of Balances (Continued)</vt:lpstr>
      <vt:lpstr>Recapitulation of Balances –  Legal Reserve</vt:lpstr>
      <vt:lpstr>Recapitulation of Balances – Capital Reserve</vt:lpstr>
      <vt:lpstr>Recapitulation of Balances – Maintenance Reserve</vt:lpstr>
      <vt:lpstr>Recapitulation of Balances – Student Activity Fund</vt:lpstr>
      <vt:lpstr>Recapitulation of Balances – Scholarship Fund</vt:lpstr>
      <vt:lpstr>Recapitulation of Balances – Unemployment Trust Fund</vt:lpstr>
      <vt:lpstr>Recapitulation of Balances – Emergency Reserve</vt:lpstr>
      <vt:lpstr>Recapitulation of Balances – State Military Impact Aid Reserve (1 of 2)</vt:lpstr>
      <vt:lpstr>Recapitulation of Balances – State Military Impact Aid Reserve (2 of 2)</vt:lpstr>
      <vt:lpstr>Completing the “Budget” Tab – PEA and Capital Projects</vt:lpstr>
      <vt:lpstr>Completing the “Budget” Tab – Excess Surplus, SEMI, SBB</vt:lpstr>
      <vt:lpstr>Completing The “Calculations” Tab – SFRA Calculations (1 of 6)</vt:lpstr>
      <vt:lpstr>Completing The “Calculations” Tab – SFRA Calculations (2 of 6)</vt:lpstr>
      <vt:lpstr>Completing The “Calculations” Tab – SFRA Calculations (3 of 6)</vt:lpstr>
      <vt:lpstr>Completing The “Calculations” Tab – SFRA Calculations (4 of 6)</vt:lpstr>
      <vt:lpstr>Completing The “Calculations” Tab – SFRA Calculations (5 of 6)</vt:lpstr>
      <vt:lpstr>Completing The “Calculations” Tab – SFRA Calculations (6 of 6)</vt:lpstr>
      <vt:lpstr>Completing The “Calculations” Tab - Estimated Tuition Calculations</vt:lpstr>
      <vt:lpstr>Completing The “Calculations” Tab - CSSD Maximum Permitted Net Budget</vt:lpstr>
      <vt:lpstr>Supporting Documentation Menu</vt:lpstr>
      <vt:lpstr>Completing the “Supporting Documentation” Tab</vt:lpstr>
      <vt:lpstr>Statement of Priorities/ New Jersey Student Learning Standards (1 of 2)</vt:lpstr>
      <vt:lpstr>Statement of Priorities/New Jersey Student Learning Standards (2 of 2)</vt:lpstr>
      <vt:lpstr>Contract Information for Select Staff</vt:lpstr>
      <vt:lpstr>Per Pupil Cost Calculations</vt:lpstr>
      <vt:lpstr>Administrative Cost Limit</vt:lpstr>
      <vt:lpstr>Other Supporting Documentation</vt:lpstr>
      <vt:lpstr>Completing the “Enrollment” Tab</vt:lpstr>
      <vt:lpstr>Completing the “Tax Levy Certification” Tab </vt:lpstr>
      <vt:lpstr>Completing the “Edit Report” Tab</vt:lpstr>
      <vt:lpstr>Completing the “County Review and Approval” Tab (1 of 3)</vt:lpstr>
      <vt:lpstr>Completing the “County Review and Approval” Tab (2 of 3)</vt:lpstr>
      <vt:lpstr>Completing the “County Review and Approval” Tab (3 of 3)</vt:lpstr>
      <vt:lpstr>User-Friendly Budget</vt:lpstr>
      <vt:lpstr>Advertised Budget for Newspapers</vt:lpstr>
      <vt:lpstr>State Aid</vt:lpstr>
      <vt:lpstr>Other Budget Information</vt:lpstr>
      <vt:lpstr>Additional Documentation to be Submitted with Budget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Balogun, Itunu</dc:creator>
  <cp:lastModifiedBy>Gorman, Stephanie</cp:lastModifiedBy>
  <cp:revision>88</cp:revision>
  <dcterms:created xsi:type="dcterms:W3CDTF">2018-04-24T13:00:11Z</dcterms:created>
  <dcterms:modified xsi:type="dcterms:W3CDTF">2024-01-08T19:09:04Z</dcterms:modified>
</cp:coreProperties>
</file>