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3" r:id="rId3"/>
    <p:sldId id="261" r:id="rId4"/>
    <p:sldId id="262" r:id="rId5"/>
    <p:sldId id="267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2"/>
    <p:restoredTop sz="94694"/>
  </p:normalViewPr>
  <p:slideViewPr>
    <p:cSldViewPr snapToGrid="0">
      <p:cViewPr varScale="1">
        <p:scale>
          <a:sx n="121" d="100"/>
          <a:sy n="121" d="100"/>
        </p:scale>
        <p:origin x="10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81D9C-C0C6-884C-B33F-26AA6D917474}" type="datetimeFigureOut">
              <a:rPr lang="en-US" smtClean="0"/>
              <a:t>1/26/23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B173F-96C4-774E-94FD-B9665B859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00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B173F-96C4-774E-94FD-B9665B8591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16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B173F-96C4-774E-94FD-B9665B8591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20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4932B-0194-E647-20C0-12DD22B13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7F8F45-B0F5-D7B3-7DC2-529677740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49B96-EDA2-F644-6554-E33F848B2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C2D8-DD84-924C-A4D1-D9CAEBA2D2EF}" type="datetimeFigureOut">
              <a:rPr lang="en-US" smtClean="0"/>
              <a:t>1/25/23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4FD51-B2A6-8929-0157-A27E1E807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C4C5A-5648-9691-BBDD-D0D6A8C39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BB9C-BCCF-FA45-BFFA-1C049451CA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075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17F79-75D5-64DA-85FE-18041C068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BC6247-5FA8-598A-7B0A-063E9C1A0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0BC47-4A26-11E9-9333-8A7B75847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C2D8-DD84-924C-A4D1-D9CAEBA2D2EF}" type="datetimeFigureOut">
              <a:rPr lang="en-US" smtClean="0"/>
              <a:t>1/25/23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0224E-595C-896B-5664-301EDE3AF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AD6B9-1E47-1B9E-3E6E-46F542C05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BB9C-BCCF-FA45-BFFA-1C049451CA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729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138321-4C09-EAFC-FD4C-BF3551DB5A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C8DB98-FF95-72FC-FE56-182AD5044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30C03-FE2A-67F5-438C-868DBD009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C2D8-DD84-924C-A4D1-D9CAEBA2D2EF}" type="datetimeFigureOut">
              <a:rPr lang="en-US" smtClean="0"/>
              <a:t>1/25/23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42D84-8DC7-DA1E-B374-0FA1C3C67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2E9A7-8942-C8BC-9BD0-1EC951A07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BB9C-BCCF-FA45-BFFA-1C049451CA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371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0B866-0C46-E745-3B9E-DBA5EAF84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2B8E0-3C85-CADE-F821-E3B4DCF4A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C6E16-9194-0A25-351A-93B4305C9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C2D8-DD84-924C-A4D1-D9CAEBA2D2EF}" type="datetimeFigureOut">
              <a:rPr lang="en-US" smtClean="0"/>
              <a:t>1/25/23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229D1-E125-181B-E4F4-072F31B8C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74E68-9A8E-44D9-95D9-CFDDAB61F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BB9C-BCCF-FA45-BFFA-1C049451CA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69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568D3-9632-73E7-A34F-AF29D8463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61EF1-A946-B700-C5E9-6884355BD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79E86-9BC5-8B5D-667D-EB306BE1E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C2D8-DD84-924C-A4D1-D9CAEBA2D2EF}" type="datetimeFigureOut">
              <a:rPr lang="en-US" smtClean="0"/>
              <a:t>1/25/23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B6D6B-2277-D50D-054B-FF5C0CEC0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9A77D-FACE-3FA6-DDDC-77B6CAD41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BB9C-BCCF-FA45-BFFA-1C049451CA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93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28C86-737E-B0B3-E9F6-1064268E7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BF7E6-E34D-D9F5-1D57-8FEBE5281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F64C0F-F5C1-699C-F709-90DCA96A1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BF6A32-8E02-0F2E-C228-995E533E3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C2D8-DD84-924C-A4D1-D9CAEBA2D2EF}" type="datetimeFigureOut">
              <a:rPr lang="en-US" smtClean="0"/>
              <a:t>1/25/23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07934E-510F-E22F-6F8B-4829BC174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79A017-9BAA-0E4F-4518-4772D8BDE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BB9C-BCCF-FA45-BFFA-1C049451CA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854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2B392-C4AA-8BFD-30FD-E59907A3B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49A31-292B-9FDA-F41D-AB7ABDEA1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BCCC7C-FAC5-5163-AD1F-4CA022509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613BBB-39B0-E302-C51C-F32114054E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1CA03C-D172-F8EB-128F-59DB8D9B9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E4BA77-1BC5-E823-D74F-A1E62BBCB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C2D8-DD84-924C-A4D1-D9CAEBA2D2EF}" type="datetimeFigureOut">
              <a:rPr lang="en-US" smtClean="0"/>
              <a:t>1/25/23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459E13-0F48-1F89-C609-28BFF1D5F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A2F570-162E-7148-2F2A-9A6605816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BB9C-BCCF-FA45-BFFA-1C049451CA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979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6D8CD-3AD0-CEA0-F203-1E893427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63B64A-2113-7031-CD4E-5F82868E9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C2D8-DD84-924C-A4D1-D9CAEBA2D2EF}" type="datetimeFigureOut">
              <a:rPr lang="en-US" smtClean="0"/>
              <a:t>1/25/23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D7F32B-47A5-BF64-BB13-6F55D3F2A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E6497-18DF-75D1-AD31-2B831038D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BB9C-BCCF-FA45-BFFA-1C049451CA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596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223B5C-7539-52B8-2730-1B721BA10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C2D8-DD84-924C-A4D1-D9CAEBA2D2EF}" type="datetimeFigureOut">
              <a:rPr lang="en-US" smtClean="0"/>
              <a:t>1/25/23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CB63B1-73C8-568B-78E1-0D626A367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6E1FC3-ABA1-0EF6-213A-0BE60AEB4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BB9C-BCCF-FA45-BFFA-1C049451CA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663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BD9D-913A-D63C-40D4-13CA6AB25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B1267-8E05-DEAC-D4F5-6123EF282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8DAAF-3EAB-130A-E548-CFB25F82A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48E706-4A00-E105-74DA-DA9077352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C2D8-DD84-924C-A4D1-D9CAEBA2D2EF}" type="datetimeFigureOut">
              <a:rPr lang="en-US" smtClean="0"/>
              <a:t>1/25/23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94EA8C-E6DA-4120-E919-F46C6BF6D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CB6125-3800-4D04-A0EB-08B9806B0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BB9C-BCCF-FA45-BFFA-1C049451CA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09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0E3A9-966A-B3EB-C01B-E597D68F7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1E1DFC-53AA-8841-1231-6A44D9261E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47C029-841C-F17A-2E42-A5E1FE595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98FD4F-9298-277F-A0B5-F04A5C5F7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C2D8-DD84-924C-A4D1-D9CAEBA2D2EF}" type="datetimeFigureOut">
              <a:rPr lang="en-US" smtClean="0"/>
              <a:t>1/25/23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EE1D6-448D-2219-50AF-E25B0B050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A0E7C-58D4-E4BD-F5BF-586569CC2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BB9C-BCCF-FA45-BFFA-1C049451CA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91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B3D7F7-8129-04EE-E908-2F7400054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5A1C9-82D1-EC54-B0F6-87388A489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2DFDB-2C61-C64F-1B97-935B79C503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7C2D8-DD84-924C-A4D1-D9CAEBA2D2EF}" type="datetimeFigureOut">
              <a:rPr lang="en-US" smtClean="0"/>
              <a:t>1/25/23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03E95-79EF-B7D2-AE2F-9187010A4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C4D6E-D1AC-4F83-8B84-E257C36F9F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ABB9C-BCCF-FA45-BFFA-1C049451CA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08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2D1CCF-6CE3-6A52-02E4-4780C9076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208" y="447671"/>
            <a:ext cx="4747280" cy="1455025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 dirty="0">
                <a:solidFill>
                  <a:srgbClr val="FFFFFF"/>
                </a:solidFill>
              </a:rPr>
              <a:t>BUDGETING AND THE FISCAL CLIFF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AB17DF-0472-0872-AC71-B815C4C64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208" y="4756265"/>
            <a:ext cx="4393278" cy="1244483"/>
          </a:xfrm>
        </p:spPr>
        <p:txBody>
          <a:bodyPr anchor="t">
            <a:normAutofit fontScale="85000" lnSpcReduction="20000"/>
          </a:bodyPr>
          <a:lstStyle/>
          <a:p>
            <a:pPr algn="l"/>
            <a:r>
              <a:rPr lang="en-US" b="1" dirty="0">
                <a:solidFill>
                  <a:srgbClr val="FFFFFF"/>
                </a:solidFill>
              </a:rPr>
              <a:t>Bergen County Association of School Business Officials</a:t>
            </a:r>
          </a:p>
          <a:p>
            <a:pPr algn="l"/>
            <a:r>
              <a:rPr lang="en-US" dirty="0">
                <a:solidFill>
                  <a:srgbClr val="FFFFFF"/>
                </a:solidFill>
              </a:rPr>
              <a:t>Thomas Lambe, SFO</a:t>
            </a:r>
          </a:p>
          <a:p>
            <a:pPr algn="l"/>
            <a:r>
              <a:rPr lang="en-US" dirty="0">
                <a:solidFill>
                  <a:srgbClr val="FFFFFF"/>
                </a:solidFill>
              </a:rPr>
              <a:t>January 26, 2023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 descr="Financial">
            <a:extLst>
              <a:ext uri="{FF2B5EF4-FFF2-40B4-BE49-F238E27FC236}">
                <a16:creationId xmlns:a16="http://schemas.microsoft.com/office/drawing/2014/main" id="{CB3E745E-480B-9108-08D4-99D980CD1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61874" y="2108877"/>
            <a:ext cx="2654533" cy="26545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57B323-19FF-D1B7-9423-A4E8CE861C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70" r="12324" b="4145"/>
          <a:stretch/>
        </p:blipFill>
        <p:spPr>
          <a:xfrm>
            <a:off x="6166832" y="0"/>
            <a:ext cx="6023491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838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2D1CCF-6CE3-6A52-02E4-4780C9076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7813" y="443226"/>
            <a:ext cx="4747280" cy="803383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 dirty="0">
                <a:solidFill>
                  <a:srgbClr val="FFFFFF"/>
                </a:solidFill>
              </a:rPr>
              <a:t>FISCAL CLIFF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AB17DF-0472-0872-AC71-B815C4C64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483" y="1765738"/>
            <a:ext cx="5532517" cy="4235011"/>
          </a:xfrm>
        </p:spPr>
        <p:txBody>
          <a:bodyPr anchor="t">
            <a:noAutofit/>
          </a:bodyPr>
          <a:lstStyle/>
          <a:p>
            <a:pPr algn="l"/>
            <a:endParaRPr lang="en-US" sz="2200" i="1" dirty="0">
              <a:solidFill>
                <a:schemeClr val="bg1"/>
              </a:solidFill>
            </a:endParaRPr>
          </a:p>
          <a:p>
            <a:pPr algn="l"/>
            <a:r>
              <a:rPr lang="en-US" sz="2200" i="1" dirty="0">
                <a:solidFill>
                  <a:schemeClr val="bg1"/>
                </a:solidFill>
              </a:rPr>
              <a:t>“The Fiscal Cliff occurs when a district no longer has sufficient Revenues to continue to support the appropriations in a school district’s budget. Specifically, a school district will have to make decisions on balancing a budget.”</a:t>
            </a:r>
          </a:p>
          <a:p>
            <a:pPr algn="l"/>
            <a:endParaRPr lang="en-US" sz="2200" i="1" dirty="0">
              <a:solidFill>
                <a:schemeClr val="bg1"/>
              </a:solidFill>
            </a:endParaRPr>
          </a:p>
          <a:p>
            <a:pPr algn="l"/>
            <a:r>
              <a:rPr lang="en-US" sz="2200" dirty="0">
                <a:solidFill>
                  <a:schemeClr val="bg1"/>
                </a:solidFill>
              </a:rPr>
              <a:t>Charlie Muller, retired Executive County Business Administrator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2" name="Picture 8" descr="Premium Photo | Archaeological remains of machu picchu located in the  mountains of cusco. peru">
            <a:extLst>
              <a:ext uri="{FF2B5EF4-FFF2-40B4-BE49-F238E27FC236}">
                <a16:creationId xmlns:a16="http://schemas.microsoft.com/office/drawing/2014/main" id="{E3C76DF8-8274-AAC7-F060-FA4988D63F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6" t="8399" r="-14645" b="10271"/>
          <a:stretch/>
        </p:blipFill>
        <p:spPr bwMode="auto">
          <a:xfrm>
            <a:off x="6225555" y="0"/>
            <a:ext cx="6823183" cy="684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074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2D1CCF-6CE3-6A52-02E4-4780C9076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208" y="486541"/>
            <a:ext cx="4747280" cy="803383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 dirty="0">
                <a:solidFill>
                  <a:srgbClr val="FFFFFF"/>
                </a:solidFill>
              </a:rPr>
              <a:t>REVENUES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AB17DF-0472-0872-AC71-B815C4C64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207" y="1407387"/>
            <a:ext cx="5052875" cy="4235011"/>
          </a:xfrm>
        </p:spPr>
        <p:txBody>
          <a:bodyPr anchor="t">
            <a:no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What sources of Revenue does a district currently receive that could no longer be available, and cause a district to face the Fiscal Cliff?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Excess Surplus (Budgeted Fund Balance)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2% tax levy increase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Banked Cap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Withdrawal from reserve accounts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Waiver adjustments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Health care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Enrollment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Responsibility shifted to/from another district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 descr="Financial">
            <a:extLst>
              <a:ext uri="{FF2B5EF4-FFF2-40B4-BE49-F238E27FC236}">
                <a16:creationId xmlns:a16="http://schemas.microsoft.com/office/drawing/2014/main" id="{CB3E745E-480B-9108-08D4-99D980CD1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 flipH="1" flipV="1">
            <a:off x="7790785" y="2047012"/>
            <a:ext cx="2444226" cy="278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93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2D1CCF-6CE3-6A52-02E4-4780C9076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208" y="474190"/>
            <a:ext cx="4747280" cy="803383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 dirty="0">
                <a:solidFill>
                  <a:srgbClr val="FFFFFF"/>
                </a:solidFill>
              </a:rPr>
              <a:t>APPROPRIATIONS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AB17DF-0472-0872-AC71-B815C4C64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3" y="1323119"/>
            <a:ext cx="5052875" cy="5060691"/>
          </a:xfrm>
        </p:spPr>
        <p:txBody>
          <a:bodyPr anchor="t">
            <a:no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What are the major appropriations increases (expenses) that could cause a district to face the Fiscal Cliff: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Salaries and staffing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Health benefits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Property, liability, workers compensation and now cyber insurance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Out-of-district tuition and other Special Education costs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Transportation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Utilities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Send/receive contracts and enrollment changes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 descr="Financial">
            <a:extLst>
              <a:ext uri="{FF2B5EF4-FFF2-40B4-BE49-F238E27FC236}">
                <a16:creationId xmlns:a16="http://schemas.microsoft.com/office/drawing/2014/main" id="{CB3E745E-480B-9108-08D4-99D980CD1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480413" y="2047012"/>
            <a:ext cx="2444226" cy="278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44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2D1CCF-6CE3-6A52-02E4-4780C9076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229" y="579254"/>
            <a:ext cx="3693744" cy="23122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CAN A BUSINESS ADMINISTRATOR DO?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AB17DF-0472-0872-AC71-B815C4C64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2856" y="357344"/>
            <a:ext cx="7911916" cy="63062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Work closely with Superintendent, Curriculum and Principals on scheduling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What non-mandated programs exist?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What is the enrollment in each class?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How many sections of each course are offered?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Does each teacher have a full schedule?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Does the district pay teaching staff to teach extra sections?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Special Education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How does the District handle IEPs and potential litigation?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What is the climate between SEGAP and the District?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Is there facility space to bring Special Education programs in-house?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Reevaluate insurance options for health, as well as property, liability, workers comp and cyber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Transportation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Is bringing busing in-house or sharing with other districts an option?</a:t>
            </a:r>
          </a:p>
        </p:txBody>
      </p:sp>
      <p:pic>
        <p:nvPicPr>
          <p:cNvPr id="4098" name="Picture 2" descr="800+ Best Eagle Images · 100% Free Download · Pexels Stock Photos">
            <a:extLst>
              <a:ext uri="{FF2B5EF4-FFF2-40B4-BE49-F238E27FC236}">
                <a16:creationId xmlns:a16="http://schemas.microsoft.com/office/drawing/2014/main" id="{1CF2DBE9-D44E-AEF4-B61C-196E912E06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0"/>
          <a:stretch/>
        </p:blipFill>
        <p:spPr bwMode="auto">
          <a:xfrm flipH="1">
            <a:off x="361225" y="3737227"/>
            <a:ext cx="3284017" cy="220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441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2D1CCF-6CE3-6A52-02E4-4780C9076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229" y="579254"/>
            <a:ext cx="3693744" cy="23122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CAN A BUSINESS ADMINISTRATOR DO?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AB17DF-0472-0872-AC71-B815C4C64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2855" y="275896"/>
            <a:ext cx="7757920" cy="63062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Utilities – LED lighting, ESIP, Solar, ACES or a separate bid on rates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Reevaluate collective bargaining and send/receive contracts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Maximize alternate revenue:  Use of Facilities, Food Service, Continuing Education, cell tower, etc.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Don’t surprise your Superintendent and Board with needed cuts at the last minute!!!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Explain the ramifications of a low tax increase early!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Don’t cut your appropriations budget too early! Wait until after state aid is released (show a negative in your committee meetings until then)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Verify Banked Cap and Waivers in DOE software early on!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Review A4F and tax impact with the town CFO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Ask other BAs and the County Office for help!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Other?</a:t>
            </a:r>
          </a:p>
        </p:txBody>
      </p:sp>
      <p:pic>
        <p:nvPicPr>
          <p:cNvPr id="4098" name="Picture 2" descr="800+ Best Eagle Images · 100% Free Download · Pexels Stock Photos">
            <a:extLst>
              <a:ext uri="{FF2B5EF4-FFF2-40B4-BE49-F238E27FC236}">
                <a16:creationId xmlns:a16="http://schemas.microsoft.com/office/drawing/2014/main" id="{1CF2DBE9-D44E-AEF4-B61C-196E912E06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0"/>
          <a:stretch/>
        </p:blipFill>
        <p:spPr bwMode="auto">
          <a:xfrm flipH="1">
            <a:off x="361225" y="3737227"/>
            <a:ext cx="3284017" cy="220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532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</TotalTime>
  <Words>434</Words>
  <Application>Microsoft Macintosh PowerPoint</Application>
  <PresentationFormat>Widescreen</PresentationFormat>
  <Paragraphs>55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BUDGETING AND THE FISCAL CLIFF</vt:lpstr>
      <vt:lpstr>FISCAL CLIFF</vt:lpstr>
      <vt:lpstr>REVENUES</vt:lpstr>
      <vt:lpstr>APPROPRIATIONS</vt:lpstr>
      <vt:lpstr>WHAT CAN A BUSINESS ADMINISTRATOR DO?</vt:lpstr>
      <vt:lpstr>WHAT CAN A BUSINESS ADMINISTRATOR DO?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Budgeting and the Fiscal Cliff</dc:title>
  <dc:creator>Thomas Lambe</dc:creator>
  <cp:lastModifiedBy>Thomas Lambe</cp:lastModifiedBy>
  <cp:revision>16</cp:revision>
  <dcterms:created xsi:type="dcterms:W3CDTF">2023-01-25T14:13:46Z</dcterms:created>
  <dcterms:modified xsi:type="dcterms:W3CDTF">2023-01-26T17:23:28Z</dcterms:modified>
</cp:coreProperties>
</file>