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55"/>
  </p:notesMasterIdLst>
  <p:handoutMasterIdLst>
    <p:handoutMasterId r:id="rId56"/>
  </p:handoutMasterIdLst>
  <p:sldIdLst>
    <p:sldId id="256" r:id="rId5"/>
    <p:sldId id="257" r:id="rId6"/>
    <p:sldId id="258" r:id="rId7"/>
    <p:sldId id="259" r:id="rId8"/>
    <p:sldId id="261" r:id="rId9"/>
    <p:sldId id="264" r:id="rId10"/>
    <p:sldId id="265" r:id="rId11"/>
    <p:sldId id="267" r:id="rId12"/>
    <p:sldId id="268" r:id="rId13"/>
    <p:sldId id="335" r:id="rId14"/>
    <p:sldId id="343" r:id="rId15"/>
    <p:sldId id="332" r:id="rId16"/>
    <p:sldId id="344" r:id="rId17"/>
    <p:sldId id="331" r:id="rId18"/>
    <p:sldId id="270" r:id="rId19"/>
    <p:sldId id="309" r:id="rId20"/>
    <p:sldId id="271" r:id="rId21"/>
    <p:sldId id="340" r:id="rId22"/>
    <p:sldId id="280" r:id="rId23"/>
    <p:sldId id="284" r:id="rId24"/>
    <p:sldId id="345" r:id="rId25"/>
    <p:sldId id="346" r:id="rId26"/>
    <p:sldId id="338" r:id="rId27"/>
    <p:sldId id="339" r:id="rId28"/>
    <p:sldId id="276" r:id="rId29"/>
    <p:sldId id="277" r:id="rId30"/>
    <p:sldId id="282" r:id="rId31"/>
    <p:sldId id="286" r:id="rId32"/>
    <p:sldId id="287" r:id="rId33"/>
    <p:sldId id="337" r:id="rId34"/>
    <p:sldId id="290" r:id="rId35"/>
    <p:sldId id="291" r:id="rId36"/>
    <p:sldId id="347" r:id="rId37"/>
    <p:sldId id="348" r:id="rId38"/>
    <p:sldId id="349" r:id="rId39"/>
    <p:sldId id="350" r:id="rId40"/>
    <p:sldId id="351" r:id="rId41"/>
    <p:sldId id="352" r:id="rId42"/>
    <p:sldId id="353" r:id="rId43"/>
    <p:sldId id="354" r:id="rId44"/>
    <p:sldId id="355" r:id="rId45"/>
    <p:sldId id="356" r:id="rId46"/>
    <p:sldId id="357" r:id="rId47"/>
    <p:sldId id="359" r:id="rId48"/>
    <p:sldId id="358" r:id="rId49"/>
    <p:sldId id="360" r:id="rId50"/>
    <p:sldId id="363" r:id="rId51"/>
    <p:sldId id="362" r:id="rId52"/>
    <p:sldId id="364" r:id="rId53"/>
    <p:sldId id="342" r:id="rId5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9DEAA8-A43C-4708-A3D6-53A4BDBC275B}">
          <p14:sldIdLst>
            <p14:sldId id="256"/>
            <p14:sldId id="257"/>
            <p14:sldId id="258"/>
            <p14:sldId id="259"/>
            <p14:sldId id="261"/>
            <p14:sldId id="264"/>
            <p14:sldId id="265"/>
            <p14:sldId id="267"/>
            <p14:sldId id="268"/>
            <p14:sldId id="335"/>
            <p14:sldId id="343"/>
            <p14:sldId id="332"/>
            <p14:sldId id="344"/>
            <p14:sldId id="331"/>
            <p14:sldId id="270"/>
            <p14:sldId id="309"/>
            <p14:sldId id="271"/>
            <p14:sldId id="340"/>
            <p14:sldId id="280"/>
            <p14:sldId id="284"/>
            <p14:sldId id="345"/>
            <p14:sldId id="346"/>
            <p14:sldId id="338"/>
            <p14:sldId id="339"/>
            <p14:sldId id="276"/>
            <p14:sldId id="277"/>
            <p14:sldId id="282"/>
            <p14:sldId id="286"/>
            <p14:sldId id="287"/>
            <p14:sldId id="337"/>
            <p14:sldId id="290"/>
            <p14:sldId id="291"/>
            <p14:sldId id="347"/>
            <p14:sldId id="348"/>
            <p14:sldId id="349"/>
            <p14:sldId id="350"/>
            <p14:sldId id="351"/>
            <p14:sldId id="352"/>
            <p14:sldId id="353"/>
            <p14:sldId id="354"/>
            <p14:sldId id="355"/>
            <p14:sldId id="356"/>
            <p14:sldId id="357"/>
            <p14:sldId id="359"/>
            <p14:sldId id="358"/>
            <p14:sldId id="360"/>
            <p14:sldId id="363"/>
            <p14:sldId id="362"/>
            <p14:sldId id="364"/>
            <p14:sldId id="34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ttorio S. LaPira" initials="VSL" lastIdx="2" clrIdx="0">
    <p:extLst>
      <p:ext uri="{19B8F6BF-5375-455C-9EA6-DF929625EA0E}">
        <p15:presenceInfo xmlns:p15="http://schemas.microsoft.com/office/powerpoint/2012/main" userId="S::vlapira@fogartyandhara.com::f3d8ab11-556e-4d55-9466-838a3f2098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17" autoAdjust="0"/>
    <p:restoredTop sz="94660"/>
  </p:normalViewPr>
  <p:slideViewPr>
    <p:cSldViewPr snapToGrid="0">
      <p:cViewPr varScale="1">
        <p:scale>
          <a:sx n="90" d="100"/>
          <a:sy n="90" d="100"/>
        </p:scale>
        <p:origin x="67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sz="quarter" idx="1"/>
          </p:nvPr>
        </p:nvSpPr>
        <p:spPr>
          <a:xfrm>
            <a:off x="3970734" y="0"/>
            <a:ext cx="3038145" cy="465743"/>
          </a:xfrm>
          <a:prstGeom prst="rect">
            <a:avLst/>
          </a:prstGeom>
        </p:spPr>
        <p:txBody>
          <a:bodyPr vert="horz" lIns="88139" tIns="44070" rIns="88139" bIns="44070" rtlCol="0"/>
          <a:lstStyle>
            <a:lvl1pPr algn="r">
              <a:defRPr sz="1200"/>
            </a:lvl1pPr>
          </a:lstStyle>
          <a:p>
            <a:fld id="{994D575B-A968-4198-9B74-55A7352F4080}" type="datetimeFigureOut">
              <a:rPr lang="en-US" smtClean="0"/>
              <a:t>10/20/2021</a:t>
            </a:fld>
            <a:endParaRPr lang="en-US" dirty="0"/>
          </a:p>
        </p:txBody>
      </p:sp>
      <p:sp>
        <p:nvSpPr>
          <p:cNvPr id="4" name="Footer Placeholder 3"/>
          <p:cNvSpPr>
            <a:spLocks noGrp="1"/>
          </p:cNvSpPr>
          <p:nvPr>
            <p:ph type="ftr" sz="quarter" idx="2"/>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8139" tIns="44070" rIns="88139" bIns="44070" rtlCol="0" anchor="b"/>
          <a:lstStyle>
            <a:lvl1pPr algn="r">
              <a:defRPr sz="1200"/>
            </a:lvl1pPr>
          </a:lstStyle>
          <a:p>
            <a:fld id="{2C33C9B9-3334-4F4C-BE09-4080AF4906F0}" type="slidenum">
              <a:rPr lang="en-US" smtClean="0"/>
              <a:t>‹#›</a:t>
            </a:fld>
            <a:endParaRPr lang="en-US" dirty="0"/>
          </a:p>
        </p:txBody>
      </p:sp>
    </p:spTree>
    <p:extLst>
      <p:ext uri="{BB962C8B-B14F-4D97-AF65-F5344CB8AC3E}">
        <p14:creationId xmlns:p14="http://schemas.microsoft.com/office/powerpoint/2010/main" val="2948652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6EA4837-2C4F-495D-9A94-17836E5ACBE1}" type="datetimeFigureOut">
              <a:rPr lang="en-US" smtClean="0"/>
              <a:t>10/20/2021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6E881CF-A7D3-48DC-81FF-6594AF98AD0E}" type="slidenum">
              <a:rPr lang="en-US" smtClean="0"/>
              <a:t>‹#›</a:t>
            </a:fld>
            <a:endParaRPr lang="en-US" dirty="0"/>
          </a:p>
        </p:txBody>
      </p:sp>
    </p:spTree>
    <p:extLst>
      <p:ext uri="{BB962C8B-B14F-4D97-AF65-F5344CB8AC3E}">
        <p14:creationId xmlns:p14="http://schemas.microsoft.com/office/powerpoint/2010/main" val="2508305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a:t>
            </a:fld>
            <a:endParaRPr lang="en-US" dirty="0"/>
          </a:p>
        </p:txBody>
      </p:sp>
    </p:spTree>
    <p:extLst>
      <p:ext uri="{BB962C8B-B14F-4D97-AF65-F5344CB8AC3E}">
        <p14:creationId xmlns:p14="http://schemas.microsoft.com/office/powerpoint/2010/main" val="3759780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10</a:t>
            </a:fld>
            <a:endParaRPr lang="en-US" dirty="0"/>
          </a:p>
        </p:txBody>
      </p:sp>
    </p:spTree>
    <p:extLst>
      <p:ext uri="{BB962C8B-B14F-4D97-AF65-F5344CB8AC3E}">
        <p14:creationId xmlns:p14="http://schemas.microsoft.com/office/powerpoint/2010/main" val="3090426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11</a:t>
            </a:fld>
            <a:endParaRPr lang="en-US" dirty="0"/>
          </a:p>
        </p:txBody>
      </p:sp>
    </p:spTree>
    <p:extLst>
      <p:ext uri="{BB962C8B-B14F-4D97-AF65-F5344CB8AC3E}">
        <p14:creationId xmlns:p14="http://schemas.microsoft.com/office/powerpoint/2010/main" val="117114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12</a:t>
            </a:fld>
            <a:endParaRPr lang="en-US" dirty="0"/>
          </a:p>
        </p:txBody>
      </p:sp>
    </p:spTree>
    <p:extLst>
      <p:ext uri="{BB962C8B-B14F-4D97-AF65-F5344CB8AC3E}">
        <p14:creationId xmlns:p14="http://schemas.microsoft.com/office/powerpoint/2010/main" val="1878482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13</a:t>
            </a:fld>
            <a:endParaRPr lang="en-US" dirty="0"/>
          </a:p>
        </p:txBody>
      </p:sp>
    </p:spTree>
    <p:extLst>
      <p:ext uri="{BB962C8B-B14F-4D97-AF65-F5344CB8AC3E}">
        <p14:creationId xmlns:p14="http://schemas.microsoft.com/office/powerpoint/2010/main" val="3397393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14</a:t>
            </a:fld>
            <a:endParaRPr lang="en-US" dirty="0"/>
          </a:p>
        </p:txBody>
      </p:sp>
    </p:spTree>
    <p:extLst>
      <p:ext uri="{BB962C8B-B14F-4D97-AF65-F5344CB8AC3E}">
        <p14:creationId xmlns:p14="http://schemas.microsoft.com/office/powerpoint/2010/main" val="1434533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15</a:t>
            </a:fld>
            <a:endParaRPr lang="en-US" dirty="0"/>
          </a:p>
        </p:txBody>
      </p:sp>
    </p:spTree>
    <p:extLst>
      <p:ext uri="{BB962C8B-B14F-4D97-AF65-F5344CB8AC3E}">
        <p14:creationId xmlns:p14="http://schemas.microsoft.com/office/powerpoint/2010/main" val="107163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16</a:t>
            </a:fld>
            <a:endParaRPr lang="en-US" dirty="0"/>
          </a:p>
        </p:txBody>
      </p:sp>
    </p:spTree>
    <p:extLst>
      <p:ext uri="{BB962C8B-B14F-4D97-AF65-F5344CB8AC3E}">
        <p14:creationId xmlns:p14="http://schemas.microsoft.com/office/powerpoint/2010/main" val="103514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17</a:t>
            </a:fld>
            <a:endParaRPr lang="en-US" dirty="0"/>
          </a:p>
        </p:txBody>
      </p:sp>
    </p:spTree>
    <p:extLst>
      <p:ext uri="{BB962C8B-B14F-4D97-AF65-F5344CB8AC3E}">
        <p14:creationId xmlns:p14="http://schemas.microsoft.com/office/powerpoint/2010/main" val="3204865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18</a:t>
            </a:fld>
            <a:endParaRPr lang="en-US" dirty="0"/>
          </a:p>
        </p:txBody>
      </p:sp>
    </p:spTree>
    <p:extLst>
      <p:ext uri="{BB962C8B-B14F-4D97-AF65-F5344CB8AC3E}">
        <p14:creationId xmlns:p14="http://schemas.microsoft.com/office/powerpoint/2010/main" val="1403039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19</a:t>
            </a:fld>
            <a:endParaRPr lang="en-US" dirty="0"/>
          </a:p>
        </p:txBody>
      </p:sp>
    </p:spTree>
    <p:extLst>
      <p:ext uri="{BB962C8B-B14F-4D97-AF65-F5344CB8AC3E}">
        <p14:creationId xmlns:p14="http://schemas.microsoft.com/office/powerpoint/2010/main" val="3952488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a:t>
            </a:fld>
            <a:endParaRPr lang="en-US" dirty="0"/>
          </a:p>
        </p:txBody>
      </p:sp>
    </p:spTree>
    <p:extLst>
      <p:ext uri="{BB962C8B-B14F-4D97-AF65-F5344CB8AC3E}">
        <p14:creationId xmlns:p14="http://schemas.microsoft.com/office/powerpoint/2010/main" val="2271418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20</a:t>
            </a:fld>
            <a:endParaRPr lang="en-US" dirty="0"/>
          </a:p>
        </p:txBody>
      </p:sp>
    </p:spTree>
    <p:extLst>
      <p:ext uri="{BB962C8B-B14F-4D97-AF65-F5344CB8AC3E}">
        <p14:creationId xmlns:p14="http://schemas.microsoft.com/office/powerpoint/2010/main" val="3143115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21</a:t>
            </a:fld>
            <a:endParaRPr lang="en-US" dirty="0"/>
          </a:p>
        </p:txBody>
      </p:sp>
    </p:spTree>
    <p:extLst>
      <p:ext uri="{BB962C8B-B14F-4D97-AF65-F5344CB8AC3E}">
        <p14:creationId xmlns:p14="http://schemas.microsoft.com/office/powerpoint/2010/main" val="1552916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22</a:t>
            </a:fld>
            <a:endParaRPr lang="en-US" dirty="0"/>
          </a:p>
        </p:txBody>
      </p:sp>
    </p:spTree>
    <p:extLst>
      <p:ext uri="{BB962C8B-B14F-4D97-AF65-F5344CB8AC3E}">
        <p14:creationId xmlns:p14="http://schemas.microsoft.com/office/powerpoint/2010/main" val="4272088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23</a:t>
            </a:fld>
            <a:endParaRPr lang="en-US" dirty="0"/>
          </a:p>
        </p:txBody>
      </p:sp>
    </p:spTree>
    <p:extLst>
      <p:ext uri="{BB962C8B-B14F-4D97-AF65-F5344CB8AC3E}">
        <p14:creationId xmlns:p14="http://schemas.microsoft.com/office/powerpoint/2010/main" val="11521451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24</a:t>
            </a:fld>
            <a:endParaRPr lang="en-US" dirty="0"/>
          </a:p>
        </p:txBody>
      </p:sp>
    </p:spTree>
    <p:extLst>
      <p:ext uri="{BB962C8B-B14F-4D97-AF65-F5344CB8AC3E}">
        <p14:creationId xmlns:p14="http://schemas.microsoft.com/office/powerpoint/2010/main" val="26100635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25</a:t>
            </a:fld>
            <a:endParaRPr lang="en-US" dirty="0"/>
          </a:p>
        </p:txBody>
      </p:sp>
    </p:spTree>
    <p:extLst>
      <p:ext uri="{BB962C8B-B14F-4D97-AF65-F5344CB8AC3E}">
        <p14:creationId xmlns:p14="http://schemas.microsoft.com/office/powerpoint/2010/main" val="15743905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26</a:t>
            </a:fld>
            <a:endParaRPr lang="en-US" dirty="0"/>
          </a:p>
        </p:txBody>
      </p:sp>
    </p:spTree>
    <p:extLst>
      <p:ext uri="{BB962C8B-B14F-4D97-AF65-F5344CB8AC3E}">
        <p14:creationId xmlns:p14="http://schemas.microsoft.com/office/powerpoint/2010/main" val="924142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27</a:t>
            </a:fld>
            <a:endParaRPr lang="en-US" dirty="0"/>
          </a:p>
        </p:txBody>
      </p:sp>
    </p:spTree>
    <p:extLst>
      <p:ext uri="{BB962C8B-B14F-4D97-AF65-F5344CB8AC3E}">
        <p14:creationId xmlns:p14="http://schemas.microsoft.com/office/powerpoint/2010/main" val="767586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28</a:t>
            </a:fld>
            <a:endParaRPr lang="en-US" dirty="0"/>
          </a:p>
        </p:txBody>
      </p:sp>
    </p:spTree>
    <p:extLst>
      <p:ext uri="{BB962C8B-B14F-4D97-AF65-F5344CB8AC3E}">
        <p14:creationId xmlns:p14="http://schemas.microsoft.com/office/powerpoint/2010/main" val="40695930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29</a:t>
            </a:fld>
            <a:endParaRPr lang="en-US" dirty="0"/>
          </a:p>
        </p:txBody>
      </p:sp>
    </p:spTree>
    <p:extLst>
      <p:ext uri="{BB962C8B-B14F-4D97-AF65-F5344CB8AC3E}">
        <p14:creationId xmlns:p14="http://schemas.microsoft.com/office/powerpoint/2010/main" val="150785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a:t>
            </a:fld>
            <a:endParaRPr lang="en-US" dirty="0"/>
          </a:p>
        </p:txBody>
      </p:sp>
    </p:spTree>
    <p:extLst>
      <p:ext uri="{BB962C8B-B14F-4D97-AF65-F5344CB8AC3E}">
        <p14:creationId xmlns:p14="http://schemas.microsoft.com/office/powerpoint/2010/main" val="2752725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30</a:t>
            </a:fld>
            <a:endParaRPr lang="en-US" dirty="0"/>
          </a:p>
        </p:txBody>
      </p:sp>
    </p:spTree>
    <p:extLst>
      <p:ext uri="{BB962C8B-B14F-4D97-AF65-F5344CB8AC3E}">
        <p14:creationId xmlns:p14="http://schemas.microsoft.com/office/powerpoint/2010/main" val="23954209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31</a:t>
            </a:fld>
            <a:endParaRPr lang="en-US" dirty="0"/>
          </a:p>
        </p:txBody>
      </p:sp>
    </p:spTree>
    <p:extLst>
      <p:ext uri="{BB962C8B-B14F-4D97-AF65-F5344CB8AC3E}">
        <p14:creationId xmlns:p14="http://schemas.microsoft.com/office/powerpoint/2010/main" val="8627004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32</a:t>
            </a:fld>
            <a:endParaRPr lang="en-US" dirty="0"/>
          </a:p>
        </p:txBody>
      </p:sp>
    </p:spTree>
    <p:extLst>
      <p:ext uri="{BB962C8B-B14F-4D97-AF65-F5344CB8AC3E}">
        <p14:creationId xmlns:p14="http://schemas.microsoft.com/office/powerpoint/2010/main" val="18015225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33</a:t>
            </a:fld>
            <a:endParaRPr lang="en-US" dirty="0"/>
          </a:p>
        </p:txBody>
      </p:sp>
    </p:spTree>
    <p:extLst>
      <p:ext uri="{BB962C8B-B14F-4D97-AF65-F5344CB8AC3E}">
        <p14:creationId xmlns:p14="http://schemas.microsoft.com/office/powerpoint/2010/main" val="39969766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34</a:t>
            </a:fld>
            <a:endParaRPr lang="en-US" dirty="0"/>
          </a:p>
        </p:txBody>
      </p:sp>
    </p:spTree>
    <p:extLst>
      <p:ext uri="{BB962C8B-B14F-4D97-AF65-F5344CB8AC3E}">
        <p14:creationId xmlns:p14="http://schemas.microsoft.com/office/powerpoint/2010/main" val="40500902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35</a:t>
            </a:fld>
            <a:endParaRPr lang="en-US" dirty="0"/>
          </a:p>
        </p:txBody>
      </p:sp>
    </p:spTree>
    <p:extLst>
      <p:ext uri="{BB962C8B-B14F-4D97-AF65-F5344CB8AC3E}">
        <p14:creationId xmlns:p14="http://schemas.microsoft.com/office/powerpoint/2010/main" val="19879958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36</a:t>
            </a:fld>
            <a:endParaRPr lang="en-US" dirty="0"/>
          </a:p>
        </p:txBody>
      </p:sp>
    </p:spTree>
    <p:extLst>
      <p:ext uri="{BB962C8B-B14F-4D97-AF65-F5344CB8AC3E}">
        <p14:creationId xmlns:p14="http://schemas.microsoft.com/office/powerpoint/2010/main" val="26716691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37</a:t>
            </a:fld>
            <a:endParaRPr lang="en-US" dirty="0"/>
          </a:p>
        </p:txBody>
      </p:sp>
    </p:spTree>
    <p:extLst>
      <p:ext uri="{BB962C8B-B14F-4D97-AF65-F5344CB8AC3E}">
        <p14:creationId xmlns:p14="http://schemas.microsoft.com/office/powerpoint/2010/main" val="41002335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38</a:t>
            </a:fld>
            <a:endParaRPr lang="en-US" dirty="0"/>
          </a:p>
        </p:txBody>
      </p:sp>
    </p:spTree>
    <p:extLst>
      <p:ext uri="{BB962C8B-B14F-4D97-AF65-F5344CB8AC3E}">
        <p14:creationId xmlns:p14="http://schemas.microsoft.com/office/powerpoint/2010/main" val="34501862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39</a:t>
            </a:fld>
            <a:endParaRPr lang="en-US" dirty="0"/>
          </a:p>
        </p:txBody>
      </p:sp>
    </p:spTree>
    <p:extLst>
      <p:ext uri="{BB962C8B-B14F-4D97-AF65-F5344CB8AC3E}">
        <p14:creationId xmlns:p14="http://schemas.microsoft.com/office/powerpoint/2010/main" val="30396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a:t>
            </a:fld>
            <a:endParaRPr lang="en-US" dirty="0"/>
          </a:p>
        </p:txBody>
      </p:sp>
    </p:spTree>
    <p:extLst>
      <p:ext uri="{BB962C8B-B14F-4D97-AF65-F5344CB8AC3E}">
        <p14:creationId xmlns:p14="http://schemas.microsoft.com/office/powerpoint/2010/main" val="9266118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40</a:t>
            </a:fld>
            <a:endParaRPr lang="en-US" dirty="0"/>
          </a:p>
        </p:txBody>
      </p:sp>
    </p:spTree>
    <p:extLst>
      <p:ext uri="{BB962C8B-B14F-4D97-AF65-F5344CB8AC3E}">
        <p14:creationId xmlns:p14="http://schemas.microsoft.com/office/powerpoint/2010/main" val="26081741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41</a:t>
            </a:fld>
            <a:endParaRPr lang="en-US" dirty="0"/>
          </a:p>
        </p:txBody>
      </p:sp>
    </p:spTree>
    <p:extLst>
      <p:ext uri="{BB962C8B-B14F-4D97-AF65-F5344CB8AC3E}">
        <p14:creationId xmlns:p14="http://schemas.microsoft.com/office/powerpoint/2010/main" val="17512392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42</a:t>
            </a:fld>
            <a:endParaRPr lang="en-US" dirty="0"/>
          </a:p>
        </p:txBody>
      </p:sp>
    </p:spTree>
    <p:extLst>
      <p:ext uri="{BB962C8B-B14F-4D97-AF65-F5344CB8AC3E}">
        <p14:creationId xmlns:p14="http://schemas.microsoft.com/office/powerpoint/2010/main" val="8022749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43</a:t>
            </a:fld>
            <a:endParaRPr lang="en-US" dirty="0"/>
          </a:p>
        </p:txBody>
      </p:sp>
    </p:spTree>
    <p:extLst>
      <p:ext uri="{BB962C8B-B14F-4D97-AF65-F5344CB8AC3E}">
        <p14:creationId xmlns:p14="http://schemas.microsoft.com/office/powerpoint/2010/main" val="7730109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44</a:t>
            </a:fld>
            <a:endParaRPr lang="en-US" dirty="0"/>
          </a:p>
        </p:txBody>
      </p:sp>
    </p:spTree>
    <p:extLst>
      <p:ext uri="{BB962C8B-B14F-4D97-AF65-F5344CB8AC3E}">
        <p14:creationId xmlns:p14="http://schemas.microsoft.com/office/powerpoint/2010/main" val="512499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45</a:t>
            </a:fld>
            <a:endParaRPr lang="en-US" dirty="0"/>
          </a:p>
        </p:txBody>
      </p:sp>
    </p:spTree>
    <p:extLst>
      <p:ext uri="{BB962C8B-B14F-4D97-AF65-F5344CB8AC3E}">
        <p14:creationId xmlns:p14="http://schemas.microsoft.com/office/powerpoint/2010/main" val="37157924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46</a:t>
            </a:fld>
            <a:endParaRPr lang="en-US" dirty="0"/>
          </a:p>
        </p:txBody>
      </p:sp>
    </p:spTree>
    <p:extLst>
      <p:ext uri="{BB962C8B-B14F-4D97-AF65-F5344CB8AC3E}">
        <p14:creationId xmlns:p14="http://schemas.microsoft.com/office/powerpoint/2010/main" val="32847642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47</a:t>
            </a:fld>
            <a:endParaRPr lang="en-US" dirty="0"/>
          </a:p>
        </p:txBody>
      </p:sp>
    </p:spTree>
    <p:extLst>
      <p:ext uri="{BB962C8B-B14F-4D97-AF65-F5344CB8AC3E}">
        <p14:creationId xmlns:p14="http://schemas.microsoft.com/office/powerpoint/2010/main" val="37953417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48</a:t>
            </a:fld>
            <a:endParaRPr lang="en-US" dirty="0"/>
          </a:p>
        </p:txBody>
      </p:sp>
    </p:spTree>
    <p:extLst>
      <p:ext uri="{BB962C8B-B14F-4D97-AF65-F5344CB8AC3E}">
        <p14:creationId xmlns:p14="http://schemas.microsoft.com/office/powerpoint/2010/main" val="42126589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49</a:t>
            </a:fld>
            <a:endParaRPr lang="en-US" dirty="0"/>
          </a:p>
        </p:txBody>
      </p:sp>
    </p:spTree>
    <p:extLst>
      <p:ext uri="{BB962C8B-B14F-4D97-AF65-F5344CB8AC3E}">
        <p14:creationId xmlns:p14="http://schemas.microsoft.com/office/powerpoint/2010/main" val="2282702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5</a:t>
            </a:fld>
            <a:endParaRPr lang="en-US" dirty="0"/>
          </a:p>
        </p:txBody>
      </p:sp>
    </p:spTree>
    <p:extLst>
      <p:ext uri="{BB962C8B-B14F-4D97-AF65-F5344CB8AC3E}">
        <p14:creationId xmlns:p14="http://schemas.microsoft.com/office/powerpoint/2010/main" val="8576905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50</a:t>
            </a:fld>
            <a:endParaRPr lang="en-US" dirty="0"/>
          </a:p>
        </p:txBody>
      </p:sp>
    </p:spTree>
    <p:extLst>
      <p:ext uri="{BB962C8B-B14F-4D97-AF65-F5344CB8AC3E}">
        <p14:creationId xmlns:p14="http://schemas.microsoft.com/office/powerpoint/2010/main" val="4132310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6</a:t>
            </a:fld>
            <a:endParaRPr lang="en-US" dirty="0"/>
          </a:p>
        </p:txBody>
      </p:sp>
    </p:spTree>
    <p:extLst>
      <p:ext uri="{BB962C8B-B14F-4D97-AF65-F5344CB8AC3E}">
        <p14:creationId xmlns:p14="http://schemas.microsoft.com/office/powerpoint/2010/main" val="2569301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7</a:t>
            </a:fld>
            <a:endParaRPr lang="en-US" dirty="0"/>
          </a:p>
        </p:txBody>
      </p:sp>
    </p:spTree>
    <p:extLst>
      <p:ext uri="{BB962C8B-B14F-4D97-AF65-F5344CB8AC3E}">
        <p14:creationId xmlns:p14="http://schemas.microsoft.com/office/powerpoint/2010/main" val="1186718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8</a:t>
            </a:fld>
            <a:endParaRPr lang="en-US" dirty="0"/>
          </a:p>
        </p:txBody>
      </p:sp>
    </p:spTree>
    <p:extLst>
      <p:ext uri="{BB962C8B-B14F-4D97-AF65-F5344CB8AC3E}">
        <p14:creationId xmlns:p14="http://schemas.microsoft.com/office/powerpoint/2010/main" val="2455614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E881CF-A7D3-48DC-81FF-6594AF98AD0E}" type="slidenum">
              <a:rPr lang="en-US" smtClean="0"/>
              <a:t>9</a:t>
            </a:fld>
            <a:endParaRPr lang="en-US" dirty="0"/>
          </a:p>
        </p:txBody>
      </p:sp>
    </p:spTree>
    <p:extLst>
      <p:ext uri="{BB962C8B-B14F-4D97-AF65-F5344CB8AC3E}">
        <p14:creationId xmlns:p14="http://schemas.microsoft.com/office/powerpoint/2010/main" val="27855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10/20/2021</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10/20/2021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10/20/2021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10/20/2021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10/20/2021</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10/20/2021</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8DBA0B-2A12-4DC0-847D-8E322C0D7782}"/>
              </a:ext>
            </a:extLst>
          </p:cNvPr>
          <p:cNvSpPr>
            <a:spLocks noGrp="1"/>
          </p:cNvSpPr>
          <p:nvPr>
            <p:ph type="ctrTitle"/>
          </p:nvPr>
        </p:nvSpPr>
        <p:spPr/>
        <p:txBody>
          <a:bodyPr>
            <a:normAutofit fontScale="90000"/>
          </a:bodyPr>
          <a:lstStyle/>
          <a:p>
            <a:r>
              <a:rPr lang="en-US" b="1" dirty="0"/>
              <a:t>Legal Update</a:t>
            </a:r>
            <a:br>
              <a:rPr lang="en-US" b="1" dirty="0"/>
            </a:br>
            <a:r>
              <a:rPr lang="en-US" b="1" dirty="0"/>
              <a:t/>
            </a:r>
            <a:br>
              <a:rPr lang="en-US" b="1" dirty="0"/>
            </a:br>
            <a:r>
              <a:rPr lang="en-US" sz="2200" cap="none" dirty="0"/>
              <a:t>Presented to the </a:t>
            </a:r>
            <a:r>
              <a:rPr lang="en-US" sz="2200" cap="none" dirty="0" smtClean="0"/>
              <a:t>Bergen County </a:t>
            </a:r>
            <a:r>
              <a:rPr lang="en-US" sz="2200" cap="none" dirty="0"/>
              <a:t/>
            </a:r>
            <a:br>
              <a:rPr lang="en-US" sz="2200" cap="none" dirty="0"/>
            </a:br>
            <a:r>
              <a:rPr lang="en-US" sz="2200" cap="none" dirty="0"/>
              <a:t>Association of School Business Officials</a:t>
            </a:r>
            <a:br>
              <a:rPr lang="en-US" sz="2200" cap="none" dirty="0"/>
            </a:br>
            <a:endParaRPr lang="en-US" sz="2200" b="1" dirty="0"/>
          </a:p>
        </p:txBody>
      </p:sp>
      <p:sp>
        <p:nvSpPr>
          <p:cNvPr id="3" name="Subtitle 2">
            <a:extLst>
              <a:ext uri="{FF2B5EF4-FFF2-40B4-BE49-F238E27FC236}">
                <a16:creationId xmlns:a16="http://schemas.microsoft.com/office/drawing/2014/main" xmlns="" id="{6880DE8A-1F53-47F8-A23B-B8AD8DAA6CD6}"/>
              </a:ext>
            </a:extLst>
          </p:cNvPr>
          <p:cNvSpPr>
            <a:spLocks noGrp="1"/>
          </p:cNvSpPr>
          <p:nvPr>
            <p:ph type="subTitle" idx="1"/>
          </p:nvPr>
        </p:nvSpPr>
        <p:spPr/>
        <p:txBody>
          <a:bodyPr>
            <a:noAutofit/>
          </a:bodyPr>
          <a:lstStyle/>
          <a:p>
            <a:r>
              <a:rPr lang="en-US" cap="none" dirty="0"/>
              <a:t>October </a:t>
            </a:r>
            <a:r>
              <a:rPr lang="en-US" cap="none" dirty="0" smtClean="0"/>
              <a:t>21, </a:t>
            </a:r>
            <a:r>
              <a:rPr lang="en-US" cap="none" dirty="0"/>
              <a:t>2021</a:t>
            </a:r>
          </a:p>
          <a:p>
            <a:pPr>
              <a:spcBef>
                <a:spcPts val="0"/>
              </a:spcBef>
            </a:pPr>
            <a:r>
              <a:rPr lang="en-US" sz="1200" cap="none" dirty="0"/>
              <a:t/>
            </a:r>
            <a:br>
              <a:rPr lang="en-US" sz="1200" cap="none" dirty="0"/>
            </a:br>
            <a:endParaRPr lang="en-US" sz="1200" cap="none" dirty="0"/>
          </a:p>
          <a:p>
            <a:pPr>
              <a:spcBef>
                <a:spcPts val="0"/>
              </a:spcBef>
            </a:pPr>
            <a:endParaRPr lang="en-US" sz="1200" cap="none" dirty="0"/>
          </a:p>
          <a:p>
            <a:pPr>
              <a:spcBef>
                <a:spcPts val="0"/>
              </a:spcBef>
            </a:pPr>
            <a:endParaRPr lang="en-US" sz="1200" cap="none" dirty="0"/>
          </a:p>
          <a:p>
            <a:pPr>
              <a:spcBef>
                <a:spcPts val="0"/>
              </a:spcBef>
            </a:pPr>
            <a:endParaRPr lang="en-US" sz="1200" cap="none" dirty="0"/>
          </a:p>
          <a:p>
            <a:pPr>
              <a:spcBef>
                <a:spcPts val="0"/>
              </a:spcBef>
            </a:pPr>
            <a:r>
              <a:rPr lang="en-US" sz="1200" cap="none" dirty="0" smtClean="0"/>
              <a:t>Stephen R. Fogarty, </a:t>
            </a:r>
            <a:r>
              <a:rPr lang="en-US" sz="1200" cap="none" dirty="0"/>
              <a:t>Esq.</a:t>
            </a:r>
          </a:p>
          <a:p>
            <a:pPr>
              <a:spcBef>
                <a:spcPts val="0"/>
              </a:spcBef>
            </a:pPr>
            <a:r>
              <a:rPr lang="en-US" sz="1200" cap="none" dirty="0"/>
              <a:t>Fogarty &amp; Hara, Esqs.</a:t>
            </a:r>
          </a:p>
          <a:p>
            <a:pPr>
              <a:spcBef>
                <a:spcPts val="0"/>
              </a:spcBef>
            </a:pPr>
            <a:r>
              <a:rPr lang="en-US" sz="1200" cap="none" dirty="0"/>
              <a:t>21-00 Route 208 South, Fair Lawn, New Jersey 07410</a:t>
            </a:r>
          </a:p>
          <a:p>
            <a:pPr>
              <a:spcBef>
                <a:spcPts val="0"/>
              </a:spcBef>
            </a:pPr>
            <a:r>
              <a:rPr lang="en-US" sz="1200" cap="none" dirty="0"/>
              <a:t>phone: 201.791.3340 | fax: 201.791.3432 | email: </a:t>
            </a:r>
            <a:r>
              <a:rPr lang="en-US" sz="1200" cap="none" dirty="0" smtClean="0"/>
              <a:t>sfogarty@fogartyandhara.com </a:t>
            </a:r>
            <a:endParaRPr lang="en-US" sz="1200" cap="none" dirty="0"/>
          </a:p>
          <a:p>
            <a:endParaRPr lang="en-US" cap="none" dirty="0"/>
          </a:p>
          <a:p>
            <a:endParaRPr lang="en-US" cap="none" dirty="0"/>
          </a:p>
          <a:p>
            <a:endParaRPr lang="en-US" cap="none" dirty="0"/>
          </a:p>
        </p:txBody>
      </p:sp>
    </p:spTree>
    <p:extLst>
      <p:ext uri="{BB962C8B-B14F-4D97-AF65-F5344CB8AC3E}">
        <p14:creationId xmlns:p14="http://schemas.microsoft.com/office/powerpoint/2010/main" val="27426323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a:xfrm>
            <a:off x="1534696" y="327607"/>
            <a:ext cx="9520158" cy="1049235"/>
          </a:xfrm>
        </p:spPr>
        <p:txBody>
          <a:bodyPr>
            <a:normAutofit/>
          </a:bodyPr>
          <a:lstStyle/>
          <a:p>
            <a:r>
              <a:rPr lang="en-US" b="1" dirty="0"/>
              <a:t>Anti-Hazing Bill</a:t>
            </a:r>
            <a:endParaRPr lang="en-US"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Autofit/>
          </a:bodyPr>
          <a:lstStyle/>
          <a:p>
            <a:pPr algn="just"/>
            <a:r>
              <a:rPr lang="en-US" sz="1500" dirty="0"/>
              <a:t>Designed to combat hazing among middle school, high school and college students. Effective March 1, 2022.</a:t>
            </a:r>
          </a:p>
          <a:p>
            <a:pPr algn="just"/>
            <a:r>
              <a:rPr lang="en-US" sz="1500" dirty="0"/>
              <a:t>Inspired by the tragic death of a N.J. student, Timothy J. Piazza, after taking part in the “pledging” process for a Penn State University fraternity. Not only were the pledges encouraged to drink heavily throughout the night, but after Timothy fell down a flight of stairs, fraternity members did not seek medical treatment for the student until the next morning, leading to his untimely death at the hospital.</a:t>
            </a:r>
          </a:p>
          <a:p>
            <a:pPr algn="just"/>
            <a:r>
              <a:rPr lang="en-US" sz="1500" dirty="0"/>
              <a:t>Boards of education with a high school or middle school must adopt a written policy against hazing. They must ensure that students are informed of the policy, including the rules, penalties and enforcement. The policy must be publicly posted on the district’s website.</a:t>
            </a:r>
          </a:p>
          <a:p>
            <a:pPr algn="just"/>
            <a:r>
              <a:rPr lang="en-US" sz="1500" dirty="0"/>
              <a:t>Penalties may include:</a:t>
            </a:r>
          </a:p>
          <a:p>
            <a:pPr lvl="1"/>
            <a:r>
              <a:rPr lang="en-US" sz="1300" dirty="0"/>
              <a:t>Withholding of diplomas or transcripts;</a:t>
            </a:r>
          </a:p>
          <a:p>
            <a:pPr lvl="1"/>
            <a:r>
              <a:rPr lang="en-US" sz="1300" dirty="0"/>
              <a:t>Rescission of permission for the organization or group, whose student members are being penalized, to operate on school property or under the sanction or recognition of the school district; and</a:t>
            </a:r>
          </a:p>
          <a:p>
            <a:pPr lvl="1"/>
            <a:r>
              <a:rPr lang="en-US" sz="1300" dirty="0"/>
              <a:t>Probation, suspension or expulsion.</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425605" y="6400800"/>
            <a:ext cx="11340790" cy="369332"/>
          </a:xfrm>
          <a:prstGeom prst="rect">
            <a:avLst/>
          </a:prstGeom>
          <a:noFill/>
        </p:spPr>
        <p:txBody>
          <a:bodyPr wrap="square" rtlCol="0">
            <a:spAutoFit/>
          </a:bodyPr>
          <a:lstStyle/>
          <a:p>
            <a:pPr algn="ctr"/>
            <a:r>
              <a:rPr lang="en-US" i="1" dirty="0"/>
              <a:t>P.L.</a:t>
            </a:r>
            <a:r>
              <a:rPr lang="en-US" dirty="0"/>
              <a:t> 2021, </a:t>
            </a:r>
            <a:r>
              <a:rPr lang="en-US" i="1" dirty="0"/>
              <a:t>c.</a:t>
            </a:r>
            <a:r>
              <a:rPr lang="en-US" dirty="0"/>
              <a:t> 208 (Aug. 24, 2021)</a:t>
            </a:r>
          </a:p>
        </p:txBody>
      </p:sp>
    </p:spTree>
    <p:extLst>
      <p:ext uri="{BB962C8B-B14F-4D97-AF65-F5344CB8AC3E}">
        <p14:creationId xmlns:p14="http://schemas.microsoft.com/office/powerpoint/2010/main" val="39737970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normAutofit/>
          </a:bodyPr>
          <a:lstStyle/>
          <a:p>
            <a:r>
              <a:rPr lang="en-US" b="1" dirty="0"/>
              <a:t>Ending the Public Health Emergency</a:t>
            </a:r>
            <a:br>
              <a:rPr lang="en-US" b="1" dirty="0"/>
            </a:br>
            <a:r>
              <a:rPr lang="en-US" b="1" i="1" dirty="0"/>
              <a:t>Part I</a:t>
            </a:r>
            <a:endParaRPr lang="en-US" i="1"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Autofit/>
          </a:bodyPr>
          <a:lstStyle/>
          <a:p>
            <a:pPr algn="just">
              <a:lnSpc>
                <a:spcPct val="100000"/>
              </a:lnSpc>
              <a:spcBef>
                <a:spcPts val="0"/>
              </a:spcBef>
              <a:spcAft>
                <a:spcPts val="1200"/>
              </a:spcAft>
            </a:pPr>
            <a:r>
              <a:rPr lang="en-US" sz="1800" dirty="0"/>
              <a:t>Effective July 3, 2021, P.L. 2021, c. 103 rescinded various EOs relating to the public health emergency, with the exception of certain orders that remain in effect until January 1, 2022 and (which Governor Murphy can revoke or modify beforehand).</a:t>
            </a:r>
          </a:p>
          <a:p>
            <a:pPr algn="just">
              <a:lnSpc>
                <a:spcPct val="100000"/>
              </a:lnSpc>
              <a:spcBef>
                <a:spcPts val="0"/>
              </a:spcBef>
              <a:spcAft>
                <a:spcPts val="1200"/>
              </a:spcAft>
            </a:pPr>
            <a:r>
              <a:rPr lang="en-US" sz="1800" dirty="0"/>
              <a:t>On June 28, 2021, Governor Murphy and the Commissioners of the Departments of Education and Health issued the guidance document, “The Road Forward,” which supersedes EO 175 (which allowed remote learning) and “The Road Back.”</a:t>
            </a:r>
          </a:p>
          <a:p>
            <a:pPr algn="just">
              <a:lnSpc>
                <a:spcPct val="100000"/>
              </a:lnSpc>
              <a:spcBef>
                <a:spcPts val="0"/>
              </a:spcBef>
              <a:spcAft>
                <a:spcPts val="1200"/>
              </a:spcAft>
            </a:pPr>
            <a:r>
              <a:rPr lang="en-US" sz="1800" dirty="0"/>
              <a:t>Schools are now required to provide full-day, in-person instruction for the 2021-2022 school year.</a:t>
            </a:r>
          </a:p>
          <a:p>
            <a:pPr algn="just">
              <a:lnSpc>
                <a:spcPct val="100000"/>
              </a:lnSpc>
              <a:spcBef>
                <a:spcPts val="0"/>
              </a:spcBef>
              <a:spcAft>
                <a:spcPts val="1200"/>
              </a:spcAft>
            </a:pPr>
            <a:r>
              <a:rPr lang="en-US" sz="1800" dirty="0"/>
              <a:t>The “Road Forward” includes health and safety recommendations that </a:t>
            </a:r>
            <a:r>
              <a:rPr lang="en-US" sz="1800" b="1" dirty="0"/>
              <a:t>prioritize in-person instruction</a:t>
            </a:r>
            <a:r>
              <a:rPr lang="en-US" sz="1800" dirty="0"/>
              <a:t> while also providing </a:t>
            </a:r>
            <a:r>
              <a:rPr lang="en-US" sz="1800" b="1" dirty="0"/>
              <a:t>strategies for reducing risk</a:t>
            </a:r>
            <a:r>
              <a:rPr lang="en-US" sz="1800" dirty="0"/>
              <a:t> to staff and students from COVID-19.</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425605" y="6103729"/>
            <a:ext cx="11340790" cy="784830"/>
          </a:xfrm>
          <a:prstGeom prst="rect">
            <a:avLst/>
          </a:prstGeom>
          <a:noFill/>
        </p:spPr>
        <p:txBody>
          <a:bodyPr wrap="square" rtlCol="0">
            <a:spAutoFit/>
          </a:bodyPr>
          <a:lstStyle/>
          <a:p>
            <a:pPr algn="ctr"/>
            <a:r>
              <a:rPr lang="en-US" sz="1500" i="1" dirty="0"/>
              <a:t>P.L.</a:t>
            </a:r>
            <a:r>
              <a:rPr lang="en-US" sz="1500" dirty="0"/>
              <a:t> 2021, </a:t>
            </a:r>
            <a:r>
              <a:rPr lang="en-US" sz="1500" i="1" dirty="0"/>
              <a:t>c.</a:t>
            </a:r>
            <a:r>
              <a:rPr lang="en-US" sz="1500" dirty="0"/>
              <a:t> 103 (June 4, 2021);</a:t>
            </a:r>
          </a:p>
          <a:p>
            <a:pPr algn="ctr"/>
            <a:r>
              <a:rPr lang="en-US" sz="1500" dirty="0"/>
              <a:t>New Jersey Department of Education, New Jersey Department of Health,</a:t>
            </a:r>
          </a:p>
          <a:p>
            <a:pPr algn="ctr"/>
            <a:r>
              <a:rPr lang="en-US" sz="1500" i="1" dirty="0"/>
              <a:t>The Road Forward, Health and Safety Guidance for the 2021-2022 School Year</a:t>
            </a:r>
            <a:r>
              <a:rPr lang="en-US" sz="1500" dirty="0"/>
              <a:t> (June 28, 2021)</a:t>
            </a:r>
            <a:endParaRPr lang="en-US" sz="1500" i="1" dirty="0"/>
          </a:p>
        </p:txBody>
      </p:sp>
    </p:spTree>
    <p:extLst>
      <p:ext uri="{BB962C8B-B14F-4D97-AF65-F5344CB8AC3E}">
        <p14:creationId xmlns:p14="http://schemas.microsoft.com/office/powerpoint/2010/main" val="28151257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normAutofit/>
          </a:bodyPr>
          <a:lstStyle/>
          <a:p>
            <a:r>
              <a:rPr lang="en-US" b="1" dirty="0"/>
              <a:t>Ending the Public Health Emergency</a:t>
            </a:r>
            <a:br>
              <a:rPr lang="en-US" b="1" dirty="0"/>
            </a:br>
            <a:r>
              <a:rPr lang="en-US" b="1" i="1" dirty="0"/>
              <a:t>Part II</a:t>
            </a:r>
            <a:endParaRPr lang="en-US" i="1"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Autofit/>
          </a:bodyPr>
          <a:lstStyle/>
          <a:p>
            <a:pPr algn="just"/>
            <a:r>
              <a:rPr lang="en-US" sz="1800" dirty="0"/>
              <a:t>Although the declared public health emergency has expired, P.L. 2021, c. 103 provides that rule waivers/suspensions/modifications adopted under the authority of EO 103 will expire on January 11, 2022.  P.L. 2021, c. 103 also allows agency heads to terminate rule waivers/suspensions/modifications prior to the expiration date.</a:t>
            </a:r>
          </a:p>
          <a:p>
            <a:pPr algn="just"/>
            <a:r>
              <a:rPr lang="en-US" sz="1800" dirty="0"/>
              <a:t>Since all schools are returning to full-time, in-person instruction for the 2021-2022 school year, the Department of Education terminated its April 1, 2020 emergency pandemic rule modification which permitted boards of education to provide virtual instruction to special education students during the pandemic. The rescission took effect September 8, 2021. </a:t>
            </a:r>
          </a:p>
          <a:p>
            <a:pPr algn="just"/>
            <a:r>
              <a:rPr lang="en-US" sz="1800" b="1" dirty="0"/>
              <a:t>Boards of education may continue providing related services virtually until January 11, 2022.</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425605" y="6347936"/>
            <a:ext cx="11340790" cy="323165"/>
          </a:xfrm>
          <a:prstGeom prst="rect">
            <a:avLst/>
          </a:prstGeom>
          <a:noFill/>
        </p:spPr>
        <p:txBody>
          <a:bodyPr wrap="square" rtlCol="0">
            <a:spAutoFit/>
          </a:bodyPr>
          <a:lstStyle/>
          <a:p>
            <a:pPr algn="ctr"/>
            <a:r>
              <a:rPr lang="en-US" sz="1500" dirty="0"/>
              <a:t>52 N.J.R. 976(a)</a:t>
            </a:r>
          </a:p>
        </p:txBody>
      </p:sp>
    </p:spTree>
    <p:extLst>
      <p:ext uri="{BB962C8B-B14F-4D97-AF65-F5344CB8AC3E}">
        <p14:creationId xmlns:p14="http://schemas.microsoft.com/office/powerpoint/2010/main" val="37086912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rmAutofit fontScale="55000" lnSpcReduction="20000"/>
          </a:bodyPr>
          <a:lstStyle/>
          <a:p>
            <a:pPr algn="just">
              <a:lnSpc>
                <a:spcPct val="100000"/>
              </a:lnSpc>
              <a:spcBef>
                <a:spcPts val="0"/>
              </a:spcBef>
              <a:spcAft>
                <a:spcPts val="1200"/>
              </a:spcAft>
            </a:pPr>
            <a:r>
              <a:rPr lang="en-US" sz="2700" dirty="0"/>
              <a:t>Requires all public, private, and parochial preschool, elementary school and secondary school programs to maintain a policy regarding mandatory use of face masks by staff, students and visitors in the indoor portion of the district’s premises.</a:t>
            </a:r>
          </a:p>
          <a:p>
            <a:pPr algn="just">
              <a:lnSpc>
                <a:spcPct val="100000"/>
              </a:lnSpc>
              <a:spcBef>
                <a:spcPts val="0"/>
              </a:spcBef>
              <a:spcAft>
                <a:spcPts val="1200"/>
              </a:spcAft>
            </a:pPr>
            <a:r>
              <a:rPr lang="en-US" sz="2700" dirty="0"/>
              <a:t>Exceptions:</a:t>
            </a:r>
          </a:p>
          <a:p>
            <a:pPr lvl="1" algn="just">
              <a:lnSpc>
                <a:spcPct val="100000"/>
              </a:lnSpc>
              <a:spcBef>
                <a:spcPts val="0"/>
              </a:spcBef>
              <a:spcAft>
                <a:spcPts val="1200"/>
              </a:spcAft>
            </a:pPr>
            <a:r>
              <a:rPr lang="en-US" sz="2200" dirty="0"/>
              <a:t>When doing so would inhibit the individual’s health, such as when the individual is exposed to extreme heat indoors;</a:t>
            </a:r>
          </a:p>
          <a:p>
            <a:pPr lvl="1" algn="just">
              <a:lnSpc>
                <a:spcPct val="100000"/>
              </a:lnSpc>
              <a:spcBef>
                <a:spcPts val="0"/>
              </a:spcBef>
              <a:spcAft>
                <a:spcPts val="1200"/>
              </a:spcAft>
            </a:pPr>
            <a:r>
              <a:rPr lang="en-US" sz="2200" dirty="0"/>
              <a:t>When the individual has trouble breathing, is unconscious, incapacitated or otherwise unable to remove a face mask without assistance;</a:t>
            </a:r>
          </a:p>
          <a:p>
            <a:pPr lvl="1" algn="just">
              <a:lnSpc>
                <a:spcPct val="100000"/>
              </a:lnSpc>
              <a:spcBef>
                <a:spcPts val="0"/>
              </a:spcBef>
              <a:spcAft>
                <a:spcPts val="1200"/>
              </a:spcAft>
            </a:pPr>
            <a:r>
              <a:rPr lang="en-US" sz="2200" dirty="0"/>
              <a:t>When a student’s documented medical condition or disability as reflected in an IEP or 504 plan precludes the use of a face mask;</a:t>
            </a:r>
          </a:p>
          <a:p>
            <a:pPr lvl="1" algn="just">
              <a:lnSpc>
                <a:spcPct val="100000"/>
              </a:lnSpc>
              <a:spcBef>
                <a:spcPts val="0"/>
              </a:spcBef>
              <a:spcAft>
                <a:spcPts val="1200"/>
              </a:spcAft>
            </a:pPr>
            <a:r>
              <a:rPr lang="en-US" sz="2200" dirty="0"/>
              <a:t>When the individual is under two years old;</a:t>
            </a:r>
          </a:p>
          <a:p>
            <a:pPr lvl="1" algn="just">
              <a:lnSpc>
                <a:spcPct val="100000"/>
              </a:lnSpc>
              <a:spcBef>
                <a:spcPts val="0"/>
              </a:spcBef>
              <a:spcAft>
                <a:spcPts val="1200"/>
              </a:spcAft>
            </a:pPr>
            <a:r>
              <a:rPr lang="en-US" sz="2200" dirty="0"/>
              <a:t>When the individual is engaged in activity that cannot physically be performed while wearing a mask, such as eating, drinking or playing a musical instrument that would be obstructed by wearing a face mask;</a:t>
            </a:r>
          </a:p>
          <a:p>
            <a:pPr lvl="1" algn="just">
              <a:lnSpc>
                <a:spcPct val="100000"/>
              </a:lnSpc>
              <a:spcBef>
                <a:spcPts val="0"/>
              </a:spcBef>
              <a:spcAft>
                <a:spcPts val="1200"/>
              </a:spcAft>
            </a:pPr>
            <a:r>
              <a:rPr lang="en-US" sz="2200" dirty="0"/>
              <a:t>When the individual is engaged in high-intensity aerobic or anaerobic activity;</a:t>
            </a:r>
          </a:p>
          <a:p>
            <a:pPr lvl="1" algn="just">
              <a:lnSpc>
                <a:spcPct val="100000"/>
              </a:lnSpc>
              <a:spcBef>
                <a:spcPts val="0"/>
              </a:spcBef>
              <a:spcAft>
                <a:spcPts val="1200"/>
              </a:spcAft>
            </a:pPr>
            <a:r>
              <a:rPr lang="en-US" sz="2200" dirty="0"/>
              <a:t>When a student is participating in high-intensity physical activities during a physical education class in a well-ventilated location and able to maintain a physical distance of six feet from all other individuals; or</a:t>
            </a:r>
          </a:p>
          <a:p>
            <a:pPr lvl="1" algn="just">
              <a:lnSpc>
                <a:spcPct val="100000"/>
              </a:lnSpc>
              <a:spcBef>
                <a:spcPts val="0"/>
              </a:spcBef>
              <a:spcAft>
                <a:spcPts val="1200"/>
              </a:spcAft>
            </a:pPr>
            <a:r>
              <a:rPr lang="en-US" sz="2200" dirty="0"/>
              <a:t>When wearing a face mask creates an unsafe condition in which to operate equipment or execute a task.</a:t>
            </a:r>
            <a:endParaRPr lang="en-US" sz="2400" dirty="0"/>
          </a:p>
          <a:p>
            <a:pPr algn="just">
              <a:lnSpc>
                <a:spcPct val="100000"/>
              </a:lnSpc>
              <a:spcBef>
                <a:spcPts val="0"/>
              </a:spcBef>
              <a:spcAft>
                <a:spcPts val="1200"/>
              </a:spcAft>
            </a:pPr>
            <a:r>
              <a:rPr lang="en-US" sz="2700" dirty="0"/>
              <a:t>Note: there is nothing in the order exempting mask-wearing for religious reasons.</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425605" y="6342626"/>
            <a:ext cx="11340790" cy="323165"/>
          </a:xfrm>
          <a:prstGeom prst="rect">
            <a:avLst/>
          </a:prstGeom>
          <a:noFill/>
        </p:spPr>
        <p:txBody>
          <a:bodyPr wrap="square" rtlCol="0">
            <a:spAutoFit/>
          </a:bodyPr>
          <a:lstStyle/>
          <a:p>
            <a:pPr algn="ctr"/>
            <a:r>
              <a:rPr lang="en-US" sz="1500" dirty="0"/>
              <a:t>Executive Order 251 (Aug. 9, 2021)</a:t>
            </a:r>
            <a:endParaRPr lang="en-US" sz="1500" i="1" dirty="0"/>
          </a:p>
        </p:txBody>
      </p:sp>
      <p:sp>
        <p:nvSpPr>
          <p:cNvPr id="6" name="Title 5">
            <a:extLst>
              <a:ext uri="{FF2B5EF4-FFF2-40B4-BE49-F238E27FC236}">
                <a16:creationId xmlns:a16="http://schemas.microsoft.com/office/drawing/2014/main" xmlns="" id="{504754D1-8645-4FD6-B509-3D8C952E785F}"/>
              </a:ext>
            </a:extLst>
          </p:cNvPr>
          <p:cNvSpPr>
            <a:spLocks noGrp="1"/>
          </p:cNvSpPr>
          <p:nvPr>
            <p:ph type="title"/>
          </p:nvPr>
        </p:nvSpPr>
        <p:spPr/>
        <p:txBody>
          <a:bodyPr/>
          <a:lstStyle/>
          <a:p>
            <a:r>
              <a:rPr lang="en-US" b="1" dirty="0"/>
              <a:t>Safety Precautions</a:t>
            </a:r>
            <a:br>
              <a:rPr lang="en-US" b="1" dirty="0"/>
            </a:br>
            <a:r>
              <a:rPr lang="en-US" b="1" i="1" dirty="0"/>
              <a:t>Part I</a:t>
            </a:r>
            <a:endParaRPr lang="en-US" dirty="0"/>
          </a:p>
        </p:txBody>
      </p:sp>
    </p:spTree>
    <p:extLst>
      <p:ext uri="{BB962C8B-B14F-4D97-AF65-F5344CB8AC3E}">
        <p14:creationId xmlns:p14="http://schemas.microsoft.com/office/powerpoint/2010/main" val="9043477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normAutofit/>
          </a:bodyPr>
          <a:lstStyle/>
          <a:p>
            <a:r>
              <a:rPr lang="en-US" b="1" dirty="0"/>
              <a:t>Safety Precautions</a:t>
            </a:r>
            <a:br>
              <a:rPr lang="en-US" b="1" dirty="0"/>
            </a:br>
            <a:r>
              <a:rPr lang="en-US" b="1" i="1" dirty="0"/>
              <a:t>Part II</a:t>
            </a:r>
            <a:endParaRPr lang="en-US" i="1"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rmAutofit/>
          </a:bodyPr>
          <a:lstStyle/>
          <a:p>
            <a:pPr algn="just">
              <a:lnSpc>
                <a:spcPct val="100000"/>
              </a:lnSpc>
              <a:spcBef>
                <a:spcPts val="0"/>
              </a:spcBef>
              <a:spcAft>
                <a:spcPts val="1200"/>
              </a:spcAft>
            </a:pPr>
            <a:r>
              <a:rPr lang="en-US" sz="1500" dirty="0"/>
              <a:t>Requires all covered workers to either provide adequate </a:t>
            </a:r>
            <a:r>
              <a:rPr lang="en-US" sz="1500" b="1" dirty="0"/>
              <a:t>proof of vaccination </a:t>
            </a:r>
            <a:r>
              <a:rPr lang="en-US" sz="1500" dirty="0"/>
              <a:t>or submit to COVID-19 </a:t>
            </a:r>
            <a:r>
              <a:rPr lang="en-US" sz="1500" b="1" dirty="0"/>
              <a:t>testing</a:t>
            </a:r>
            <a:r>
              <a:rPr lang="en-US" sz="1500" dirty="0"/>
              <a:t> at a minimum of 1-2 times per week. This took effect on October 18, 2021.</a:t>
            </a:r>
          </a:p>
          <a:p>
            <a:pPr lvl="1" algn="just">
              <a:lnSpc>
                <a:spcPct val="100000"/>
              </a:lnSpc>
              <a:spcBef>
                <a:spcPts val="0"/>
              </a:spcBef>
              <a:spcAft>
                <a:spcPts val="1200"/>
              </a:spcAft>
            </a:pPr>
            <a:r>
              <a:rPr lang="en-US" sz="1500" dirty="0"/>
              <a:t>Covered workers: all individuals employed by the district, both full- and part-time, including staff, vendors, contractors, providers, volunteers </a:t>
            </a:r>
            <a:r>
              <a:rPr lang="en-US" sz="1500" b="1" dirty="0"/>
              <a:t>and</a:t>
            </a:r>
            <a:r>
              <a:rPr lang="en-US" sz="1500" dirty="0"/>
              <a:t> </a:t>
            </a:r>
            <a:r>
              <a:rPr lang="en-US" sz="1500" b="1" dirty="0"/>
              <a:t>other individuals performing work in covered settings whose job duties require them to make regular visits to such covered settings.</a:t>
            </a:r>
          </a:p>
          <a:p>
            <a:pPr lvl="1" algn="just">
              <a:lnSpc>
                <a:spcPct val="100000"/>
              </a:lnSpc>
              <a:spcBef>
                <a:spcPts val="0"/>
              </a:spcBef>
              <a:spcAft>
                <a:spcPts val="1200"/>
              </a:spcAft>
            </a:pPr>
            <a:r>
              <a:rPr lang="en-US" sz="1500" dirty="0"/>
              <a:t>Proof of vaccination can include: (1) CDC COVID-19 Vaccination Card (physical or electronic); (2) Official record from N.J. Immunization Information System, or other State immunization registry; (3) Record from healthcare provider’s portal/medical record system on an official letterhead signed by a licensed physician, N.P., A.P.N., R.N. or pharmacist; (4) Military immunization or health record from U.S. Armed Forces; or (5) </a:t>
            </a:r>
            <a:r>
              <a:rPr lang="en-US" sz="1500" i="1" dirty="0"/>
              <a:t>Docket </a:t>
            </a:r>
            <a:r>
              <a:rPr lang="en-US" sz="1500" dirty="0"/>
              <a:t>mobile phone application records or any state-specific application that produces a digital health record.</a:t>
            </a:r>
          </a:p>
          <a:p>
            <a:pPr lvl="1" algn="just">
              <a:lnSpc>
                <a:spcPct val="100000"/>
              </a:lnSpc>
              <a:spcBef>
                <a:spcPts val="0"/>
              </a:spcBef>
              <a:spcAft>
                <a:spcPts val="1200"/>
              </a:spcAft>
            </a:pPr>
            <a:r>
              <a:rPr lang="en-US" sz="1500" b="1" dirty="0"/>
              <a:t>Testing</a:t>
            </a:r>
            <a:r>
              <a:rPr lang="en-US" sz="1500" dirty="0"/>
              <a:t>: the worker may choose either antigen or molecular tests. Where the district provides on-site testing, the district may elect to administrate/provide access to either antigen or molecular tests.</a:t>
            </a:r>
          </a:p>
          <a:p>
            <a:pPr lvl="2" algn="just">
              <a:lnSpc>
                <a:spcPct val="100000"/>
              </a:lnSpc>
              <a:spcBef>
                <a:spcPts val="0"/>
              </a:spcBef>
              <a:spcAft>
                <a:spcPts val="1200"/>
              </a:spcAft>
            </a:pPr>
            <a:r>
              <a:rPr lang="en-US" sz="1300" dirty="0"/>
              <a:t>There are no religious exemptions to testing. The Executive Order does not provide for it, and there is an accommodation for those whose religion prevents the insertion of foreign objects into their bodies: </a:t>
            </a:r>
            <a:r>
              <a:rPr lang="en-US" sz="1300" b="1" dirty="0"/>
              <a:t>a saliva test.</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425605" y="6342626"/>
            <a:ext cx="11340790" cy="323165"/>
          </a:xfrm>
          <a:prstGeom prst="rect">
            <a:avLst/>
          </a:prstGeom>
          <a:noFill/>
        </p:spPr>
        <p:txBody>
          <a:bodyPr wrap="square" rtlCol="0">
            <a:spAutoFit/>
          </a:bodyPr>
          <a:lstStyle/>
          <a:p>
            <a:pPr algn="ctr"/>
            <a:r>
              <a:rPr lang="en-US" sz="1500" dirty="0"/>
              <a:t>Executive Order 253 (Aug. 23, 2021)</a:t>
            </a:r>
            <a:endParaRPr lang="en-US" sz="1500" i="1" dirty="0"/>
          </a:p>
        </p:txBody>
      </p:sp>
    </p:spTree>
    <p:extLst>
      <p:ext uri="{BB962C8B-B14F-4D97-AF65-F5344CB8AC3E}">
        <p14:creationId xmlns:p14="http://schemas.microsoft.com/office/powerpoint/2010/main" val="42723735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ctrTitle"/>
          </p:nvPr>
        </p:nvSpPr>
        <p:spPr/>
        <p:txBody>
          <a:bodyPr>
            <a:normAutofit fontScale="90000"/>
          </a:bodyPr>
          <a:lstStyle/>
          <a:p>
            <a:r>
              <a:rPr lang="en-US" b="1" dirty="0"/>
              <a:t>Case Law Update</a:t>
            </a:r>
            <a:br>
              <a:rPr lang="en-US" b="1" dirty="0"/>
            </a:br>
            <a:r>
              <a:rPr lang="en-US" b="1" dirty="0"/>
              <a:t/>
            </a:r>
            <a:br>
              <a:rPr lang="en-US" b="1" dirty="0"/>
            </a:br>
            <a:endParaRPr lang="en-US" b="1" dirty="0"/>
          </a:p>
        </p:txBody>
      </p:sp>
      <p:sp>
        <p:nvSpPr>
          <p:cNvPr id="7" name="Subtitle 6">
            <a:extLst>
              <a:ext uri="{FF2B5EF4-FFF2-40B4-BE49-F238E27FC236}">
                <a16:creationId xmlns:a16="http://schemas.microsoft.com/office/drawing/2014/main" xmlns="" id="{F2C1EE91-1158-4A16-A893-253CBC417961}"/>
              </a:ext>
            </a:extLst>
          </p:cNvPr>
          <p:cNvSpPr>
            <a:spLocks noGrp="1"/>
          </p:cNvSpPr>
          <p:nvPr>
            <p:ph type="subTitle" idx="1"/>
          </p:nvPr>
        </p:nvSpPr>
        <p:spPr/>
        <p:txBody>
          <a:bodyPr/>
          <a:lstStyle/>
          <a:p>
            <a:r>
              <a:rPr lang="en-US" b="1" i="1" cap="none" dirty="0"/>
              <a:t>August 2020 to October 2021</a:t>
            </a:r>
          </a:p>
        </p:txBody>
      </p:sp>
    </p:spTree>
    <p:extLst>
      <p:ext uri="{BB962C8B-B14F-4D97-AF65-F5344CB8AC3E}">
        <p14:creationId xmlns:p14="http://schemas.microsoft.com/office/powerpoint/2010/main" val="35247949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
            </a:r>
            <a:br>
              <a:rPr lang="en-US" b="1" dirty="0"/>
            </a:br>
            <a:r>
              <a:rPr lang="en-US" b="1" dirty="0"/>
              <a:t>Special Education – Private School Tuition Reimbursement Denied </a:t>
            </a: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199727"/>
          </a:xfrm>
        </p:spPr>
        <p:txBody>
          <a:bodyPr>
            <a:noAutofit/>
          </a:bodyPr>
          <a:lstStyle/>
          <a:p>
            <a:pPr algn="just">
              <a:lnSpc>
                <a:spcPct val="100000"/>
              </a:lnSpc>
              <a:spcBef>
                <a:spcPts val="0"/>
              </a:spcBef>
              <a:spcAft>
                <a:spcPts val="1200"/>
              </a:spcAft>
            </a:pPr>
            <a:r>
              <a:rPr lang="en-US" sz="1500" dirty="0"/>
              <a:t>Parent had her child, who was diagnosed with Autism Spectrum Disorder, attend public schools from first through fourth grades. She placed him in a private school in fifth grade. After the child started there, the District sent a letter explaining that if the parent wanted to return, she could.</a:t>
            </a:r>
          </a:p>
          <a:p>
            <a:pPr algn="just">
              <a:lnSpc>
                <a:spcPct val="100000"/>
              </a:lnSpc>
              <a:spcBef>
                <a:spcPts val="0"/>
              </a:spcBef>
              <a:spcAft>
                <a:spcPts val="1200"/>
              </a:spcAft>
            </a:pPr>
            <a:r>
              <a:rPr lang="en-US" sz="1500" dirty="0"/>
              <a:t>The parent did not respond until over a year later, asking what programs the District could offer. There were back and forth conversations, but the parent did not specifically request an IEP or evaluation.</a:t>
            </a:r>
          </a:p>
          <a:p>
            <a:pPr algn="just">
              <a:lnSpc>
                <a:spcPct val="100000"/>
              </a:lnSpc>
              <a:spcBef>
                <a:spcPts val="0"/>
              </a:spcBef>
              <a:spcAft>
                <a:spcPts val="1200"/>
              </a:spcAft>
            </a:pPr>
            <a:r>
              <a:rPr lang="en-US" sz="1500" dirty="0"/>
              <a:t>The following summer, the parent wrote the District, claiming that the District failed to offer her child a FAPE, and demanded reimbursement. The District responded that it had no obligation to reimburse, since the parent unilaterally placed the child out-of-district and had not requested or completed re-enrollment. </a:t>
            </a:r>
          </a:p>
          <a:p>
            <a:pPr algn="just">
              <a:lnSpc>
                <a:spcPct val="100000"/>
              </a:lnSpc>
              <a:spcBef>
                <a:spcPts val="0"/>
              </a:spcBef>
              <a:spcAft>
                <a:spcPts val="1200"/>
              </a:spcAft>
            </a:pPr>
            <a:r>
              <a:rPr lang="en-US" sz="1500" dirty="0"/>
              <a:t>The Hearing Officer denied relief and the District Court affirmed. The Third Circuit held that </a:t>
            </a:r>
            <a:r>
              <a:rPr lang="en-US" sz="1500" b="1" dirty="0"/>
              <a:t>“to trigger a public school district’s responsibilities under IDEA, a parent who enrolls a child in a private school must request an evaluation or begin the public school enrollment process.” </a:t>
            </a:r>
            <a:r>
              <a:rPr lang="en-US" sz="1500" dirty="0"/>
              <a:t>The parent need not affirmatively enroll the child in the school district, but “must manifest an intent to enroll.” Simply discussing “general expressions of concern” and general inquiries about programs is insufficient.</a:t>
            </a:r>
          </a:p>
          <a:p>
            <a:pPr algn="just">
              <a:lnSpc>
                <a:spcPct val="100000"/>
              </a:lnSpc>
              <a:spcBef>
                <a:spcPts val="0"/>
              </a:spcBef>
              <a:spcAft>
                <a:spcPts val="1200"/>
              </a:spcAft>
            </a:pPr>
            <a:r>
              <a:rPr lang="en-US" sz="1500" dirty="0"/>
              <a:t>Once IDEA requirements are triggered, private school tuition reimbursement is an appropriate remedy, only where there is a substantive harm, i.e., where the district has not made a FAPE available in a timely manner.</a:t>
            </a:r>
          </a:p>
          <a:p>
            <a:pPr algn="just">
              <a:lnSpc>
                <a:spcPct val="100000"/>
              </a:lnSpc>
              <a:spcBef>
                <a:spcPts val="0"/>
              </a:spcBef>
              <a:spcAft>
                <a:spcPts val="1200"/>
              </a:spcAft>
            </a:pPr>
            <a:endParaRPr lang="en-US"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332580" y="6353099"/>
            <a:ext cx="11526839" cy="369332"/>
          </a:xfrm>
          <a:prstGeom prst="rect">
            <a:avLst/>
          </a:prstGeom>
          <a:noFill/>
        </p:spPr>
        <p:txBody>
          <a:bodyPr wrap="square" rtlCol="0">
            <a:spAutoFit/>
          </a:bodyPr>
          <a:lstStyle/>
          <a:p>
            <a:pPr algn="ctr"/>
            <a:r>
              <a:rPr lang="en-US" i="1" dirty="0"/>
              <a:t>A.B. v. Abington</a:t>
            </a:r>
            <a:r>
              <a:rPr lang="en-US" dirty="0"/>
              <a:t>, Docket No. 20-1619 (3d Cir. Jan. 8, 2021)</a:t>
            </a:r>
          </a:p>
        </p:txBody>
      </p:sp>
    </p:spTree>
    <p:extLst>
      <p:ext uri="{BB962C8B-B14F-4D97-AF65-F5344CB8AC3E}">
        <p14:creationId xmlns:p14="http://schemas.microsoft.com/office/powerpoint/2010/main" val="7337738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Title IX Claims for Sexual Harassment of Student</a:t>
            </a:r>
            <a:br>
              <a:rPr lang="en-US" b="1" dirty="0"/>
            </a:br>
            <a:endParaRPr lang="en-US" b="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199727"/>
          </a:xfrm>
        </p:spPr>
        <p:txBody>
          <a:bodyPr>
            <a:normAutofit fontScale="77500" lnSpcReduction="20000"/>
          </a:bodyPr>
          <a:lstStyle/>
          <a:p>
            <a:pPr algn="just">
              <a:lnSpc>
                <a:spcPct val="100000"/>
              </a:lnSpc>
              <a:spcBef>
                <a:spcPts val="0"/>
              </a:spcBef>
              <a:spcAft>
                <a:spcPts val="1200"/>
              </a:spcAft>
            </a:pPr>
            <a:r>
              <a:rPr lang="en-US" dirty="0"/>
              <a:t>In January 2013, Sharkey, a special educator and assistant principal at Susquehanna Township High School, and M.S., a sixteen-year-old female student, began a sexual relationship that lasted until the end of March 2013. Rumors spread and the district conducted an investigation. Both parties denied the rumors. The investigation did not result in any findings against Sharkey.</a:t>
            </a:r>
          </a:p>
          <a:p>
            <a:pPr algn="just">
              <a:lnSpc>
                <a:spcPct val="100000"/>
              </a:lnSpc>
              <a:spcBef>
                <a:spcPts val="0"/>
              </a:spcBef>
              <a:spcAft>
                <a:spcPts val="1200"/>
              </a:spcAft>
            </a:pPr>
            <a:r>
              <a:rPr lang="en-US" dirty="0"/>
              <a:t>Rumors spread again in September 2013. The district contacted the police and placed Sharkey on leave. After the police advised M.S. that they planned to get a search warrant for her phone, she admitted to the relationship. Sharkey was criminally charged the next day and resigned a week later.</a:t>
            </a:r>
          </a:p>
          <a:p>
            <a:pPr algn="just">
              <a:lnSpc>
                <a:spcPct val="100000"/>
              </a:lnSpc>
              <a:spcBef>
                <a:spcPts val="0"/>
              </a:spcBef>
              <a:spcAft>
                <a:spcPts val="1200"/>
              </a:spcAft>
            </a:pPr>
            <a:r>
              <a:rPr lang="en-US" dirty="0"/>
              <a:t>M.S. sued the district in federal court. The district obtained summary judgment, and M.S. appealed to the Third Circuit.</a:t>
            </a:r>
          </a:p>
          <a:p>
            <a:pPr algn="just">
              <a:lnSpc>
                <a:spcPct val="100000"/>
              </a:lnSpc>
              <a:spcBef>
                <a:spcPts val="0"/>
              </a:spcBef>
              <a:spcAft>
                <a:spcPts val="1200"/>
              </a:spcAft>
            </a:pPr>
            <a:r>
              <a:rPr lang="en-US" dirty="0"/>
              <a:t>In order for a school district to be liable for a private right of action </a:t>
            </a:r>
            <a:r>
              <a:rPr lang="en-US" b="1" dirty="0"/>
              <a:t>under Title IX</a:t>
            </a:r>
            <a:r>
              <a:rPr lang="en-US" dirty="0"/>
              <a:t>, the plaintiff must prove: (1) an </a:t>
            </a:r>
            <a:r>
              <a:rPr lang="en-US" b="1" dirty="0"/>
              <a:t>appropriate person</a:t>
            </a:r>
            <a:r>
              <a:rPr lang="en-US" dirty="0"/>
              <a:t> in the district had </a:t>
            </a:r>
            <a:r>
              <a:rPr lang="en-US" b="1" dirty="0"/>
              <a:t>actual knowledge of the sex-based harassment</a:t>
            </a:r>
            <a:r>
              <a:rPr lang="en-US" dirty="0"/>
              <a:t>, and (2) the district responded with </a:t>
            </a:r>
            <a:r>
              <a:rPr lang="en-US" b="1" dirty="0"/>
              <a:t>deliberate indifference</a:t>
            </a:r>
            <a:r>
              <a:rPr lang="en-US" dirty="0"/>
              <a:t>.</a:t>
            </a:r>
          </a:p>
          <a:p>
            <a:pPr lvl="1" algn="just">
              <a:lnSpc>
                <a:spcPct val="100000"/>
              </a:lnSpc>
              <a:spcBef>
                <a:spcPts val="0"/>
              </a:spcBef>
              <a:spcAft>
                <a:spcPts val="1200"/>
              </a:spcAft>
            </a:pPr>
            <a:r>
              <a:rPr lang="en-US" dirty="0"/>
              <a:t>The court held that </a:t>
            </a:r>
            <a:r>
              <a:rPr lang="en-US" b="1" dirty="0"/>
              <a:t>the perpetrator </a:t>
            </a:r>
            <a:r>
              <a:rPr lang="en-US" dirty="0"/>
              <a:t>of sex-based harassment who has authority to address Title IX violations and has knowledge of his own sex-based harassment </a:t>
            </a:r>
            <a:r>
              <a:rPr lang="en-US" b="1" dirty="0"/>
              <a:t>does not satisfy the appropriate person standard.</a:t>
            </a:r>
          </a:p>
          <a:p>
            <a:pPr lvl="1" algn="just">
              <a:lnSpc>
                <a:spcPct val="100000"/>
              </a:lnSpc>
              <a:spcBef>
                <a:spcPts val="0"/>
              </a:spcBef>
              <a:spcAft>
                <a:spcPts val="1200"/>
              </a:spcAft>
            </a:pPr>
            <a:r>
              <a:rPr lang="en-US" dirty="0"/>
              <a:t>The court found that the district </a:t>
            </a:r>
            <a:r>
              <a:rPr lang="en-US" b="1" dirty="0"/>
              <a:t>did not have actual knowledge </a:t>
            </a:r>
            <a:r>
              <a:rPr lang="en-US" dirty="0"/>
              <a:t>of the harassment, notwithstanding the rumors, because the law requires more than a “mere ‘possibility’ of a sexual relationship between a student and teacher” in order to constitute “actual knowledge.”</a:t>
            </a:r>
          </a:p>
        </p:txBody>
      </p:sp>
      <p:sp>
        <p:nvSpPr>
          <p:cNvPr id="4" name="TextBox 3">
            <a:extLst>
              <a:ext uri="{FF2B5EF4-FFF2-40B4-BE49-F238E27FC236}">
                <a16:creationId xmlns:a16="http://schemas.microsoft.com/office/drawing/2014/main" xmlns="" id="{D10B1DA6-1364-4DE9-82B5-43660F85E679}"/>
              </a:ext>
            </a:extLst>
          </p:cNvPr>
          <p:cNvSpPr txBox="1"/>
          <p:nvPr/>
        </p:nvSpPr>
        <p:spPr>
          <a:xfrm>
            <a:off x="2881113" y="6375400"/>
            <a:ext cx="6519542" cy="369332"/>
          </a:xfrm>
          <a:prstGeom prst="rect">
            <a:avLst/>
          </a:prstGeom>
          <a:noFill/>
        </p:spPr>
        <p:txBody>
          <a:bodyPr wrap="none" rtlCol="0">
            <a:spAutoFit/>
          </a:bodyPr>
          <a:lstStyle/>
          <a:p>
            <a:pPr algn="ctr"/>
            <a:r>
              <a:rPr lang="en-US" i="1" dirty="0"/>
              <a:t>M.S. v. Susquehanna Twp. Sch. Dist.</a:t>
            </a:r>
            <a:r>
              <a:rPr lang="en-US" dirty="0"/>
              <a:t>, 969 F.3d 120 (3d Cir. 2020)</a:t>
            </a:r>
          </a:p>
        </p:txBody>
      </p:sp>
    </p:spTree>
    <p:extLst>
      <p:ext uri="{BB962C8B-B14F-4D97-AF65-F5344CB8AC3E}">
        <p14:creationId xmlns:p14="http://schemas.microsoft.com/office/powerpoint/2010/main" val="35319933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Failure to Accommodate under the LAD</a:t>
            </a:r>
            <a:br>
              <a:rPr lang="en-US" b="1" dirty="0"/>
            </a:b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405605"/>
            <a:ext cx="9520158" cy="4283435"/>
          </a:xfrm>
        </p:spPr>
        <p:txBody>
          <a:bodyPr>
            <a:noAutofit/>
          </a:bodyPr>
          <a:lstStyle/>
          <a:p>
            <a:pPr algn="just">
              <a:lnSpc>
                <a:spcPct val="100000"/>
              </a:lnSpc>
              <a:spcBef>
                <a:spcPts val="0"/>
              </a:spcBef>
              <a:spcAft>
                <a:spcPts val="1200"/>
              </a:spcAft>
            </a:pPr>
            <a:r>
              <a:rPr lang="en-US" sz="1400" dirty="0"/>
              <a:t>A diabetic teacher requested an accommodation to eat lunch earlier in the day to maintain her blood sugar levels. The district assented to her request for one marking period, but the next marking period, assigned her to morning classes, so, she could not eat lunch until later in the day. Near the end of the period before lunch, she suffered a hypoglycemic event (seizure, lost consciousness, struck her head on a table and floor), resulting in lift-altering injuries. She filed a Workers’ Compensation claim and the board paid $77,200 for permanent disability, $19,000 for medical bills and $10,000 for temporary disability benefits.</a:t>
            </a:r>
          </a:p>
          <a:p>
            <a:pPr algn="just">
              <a:lnSpc>
                <a:spcPct val="100000"/>
              </a:lnSpc>
              <a:spcBef>
                <a:spcPts val="0"/>
              </a:spcBef>
              <a:spcAft>
                <a:spcPts val="1200"/>
              </a:spcAft>
            </a:pPr>
            <a:r>
              <a:rPr lang="en-US" sz="1400" dirty="0"/>
              <a:t>The teacher sued the board and principal, individually and in his capacity as principal, under the LAD for failure to accommodate, and for bodily injuries. Both parties moved for summary judgment, and the case was appealed to the New Jersey Supreme Court.</a:t>
            </a:r>
          </a:p>
          <a:p>
            <a:pPr marL="800100" lvl="1" indent="-342900" algn="just">
              <a:lnSpc>
                <a:spcPct val="100000"/>
              </a:lnSpc>
              <a:spcBef>
                <a:spcPts val="0"/>
              </a:spcBef>
              <a:spcAft>
                <a:spcPts val="1200"/>
              </a:spcAft>
              <a:buFont typeface="+mj-lt"/>
              <a:buAutoNum type="arabicPeriod"/>
            </a:pPr>
            <a:r>
              <a:rPr lang="en-US" sz="1300" dirty="0"/>
              <a:t>Does a plaintiff have to show adverse employment action to make a failure-to-accommodate claim? No, an employee who requested but did not receive a reasonable accommodation does not have to wait for an adverse employment action following denial, inaction, or refusal to engage in the interactive process, because the </a:t>
            </a:r>
            <a:r>
              <a:rPr lang="en-US" sz="1300" i="1" dirty="0"/>
              <a:t>silence, inaction or inadequate response is the actionable harm.</a:t>
            </a:r>
          </a:p>
          <a:p>
            <a:pPr marL="800100" lvl="1" indent="-342900" algn="just">
              <a:lnSpc>
                <a:spcPct val="100000"/>
              </a:lnSpc>
              <a:spcBef>
                <a:spcPts val="0"/>
              </a:spcBef>
              <a:spcAft>
                <a:spcPts val="1200"/>
              </a:spcAft>
              <a:buFont typeface="+mj-lt"/>
              <a:buAutoNum type="arabicPeriod"/>
            </a:pPr>
            <a:r>
              <a:rPr lang="en-US" sz="1300" dirty="0"/>
              <a:t>Is the LAD claim is barred by the exclusive remedy provision of the Workers’ Compensation Act? No, the exclusivity bar does not apply to failure-to-accommodate claims. The LAD provides relief for a separate wrong, i.e. </a:t>
            </a:r>
            <a:r>
              <a:rPr lang="en-US" sz="1300" i="1" dirty="0"/>
              <a:t>discrimination</a:t>
            </a:r>
            <a:r>
              <a:rPr lang="en-US" sz="1300" dirty="0"/>
              <a:t>.</a:t>
            </a:r>
          </a:p>
          <a:p>
            <a:pPr algn="just">
              <a:lnSpc>
                <a:spcPct val="100000"/>
              </a:lnSpc>
              <a:spcBef>
                <a:spcPts val="0"/>
              </a:spcBef>
              <a:spcAft>
                <a:spcPts val="1200"/>
              </a:spcAft>
            </a:pPr>
            <a:r>
              <a:rPr lang="en-US" sz="1400" b="1" dirty="0"/>
              <a:t>While the lack of demonstrable harm—whether in the form of adverse employment action or bodily injury—affect the </a:t>
            </a:r>
            <a:r>
              <a:rPr lang="en-US" sz="1400" b="1" i="1" dirty="0"/>
              <a:t>damages</a:t>
            </a:r>
            <a:r>
              <a:rPr lang="en-US" sz="1400" b="1" dirty="0"/>
              <a:t> calculation, the LAD claim does not depend on that harm. The failure to accommodate </a:t>
            </a:r>
            <a:r>
              <a:rPr lang="en-US" sz="1400" b="1" i="1" dirty="0"/>
              <a:t>itself</a:t>
            </a:r>
            <a:r>
              <a:rPr lang="en-US" sz="1400" b="1" dirty="0"/>
              <a:t> is the actionable harm</a:t>
            </a:r>
            <a:r>
              <a:rPr lang="en-US" sz="1400" b="1" i="1" dirty="0"/>
              <a:t>.</a:t>
            </a:r>
            <a:endParaRPr lang="en-US" sz="1400" dirty="0"/>
          </a:p>
          <a:p>
            <a:pPr algn="just">
              <a:lnSpc>
                <a:spcPct val="100000"/>
              </a:lnSpc>
              <a:spcBef>
                <a:spcPts val="0"/>
              </a:spcBef>
              <a:spcAft>
                <a:spcPts val="1200"/>
              </a:spcAft>
            </a:pPr>
            <a:endParaRPr lang="en-US" sz="1800"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178420" y="6353099"/>
            <a:ext cx="11909502" cy="369332"/>
          </a:xfrm>
          <a:prstGeom prst="rect">
            <a:avLst/>
          </a:prstGeom>
          <a:noFill/>
        </p:spPr>
        <p:txBody>
          <a:bodyPr wrap="square" rtlCol="0">
            <a:spAutoFit/>
          </a:bodyPr>
          <a:lstStyle/>
          <a:p>
            <a:pPr algn="ctr"/>
            <a:r>
              <a:rPr lang="en-US" i="1" dirty="0"/>
              <a:t>Richter v. Oakland Bd. of Educ.</a:t>
            </a:r>
            <a:r>
              <a:rPr lang="en-US" dirty="0"/>
              <a:t>, 246 N.J. 507 (June 15, 2021)</a:t>
            </a:r>
          </a:p>
        </p:txBody>
      </p:sp>
    </p:spTree>
    <p:extLst>
      <p:ext uri="{BB962C8B-B14F-4D97-AF65-F5344CB8AC3E}">
        <p14:creationId xmlns:p14="http://schemas.microsoft.com/office/powerpoint/2010/main" val="33423618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Tenure in Sixth Period Teaching Positions</a:t>
            </a:r>
            <a:br>
              <a:rPr lang="en-US" b="1" dirty="0"/>
            </a:b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707450"/>
            <a:ext cx="9520158" cy="4388550"/>
          </a:xfrm>
        </p:spPr>
        <p:txBody>
          <a:bodyPr>
            <a:noAutofit/>
          </a:bodyPr>
          <a:lstStyle/>
          <a:p>
            <a:pPr algn="just">
              <a:lnSpc>
                <a:spcPct val="100000"/>
              </a:lnSpc>
              <a:spcBef>
                <a:spcPts val="0"/>
              </a:spcBef>
              <a:spcAft>
                <a:spcPts val="1200"/>
              </a:spcAft>
            </a:pPr>
            <a:r>
              <a:rPr lang="en-US" sz="1500" dirty="0"/>
              <a:t>The CNA provides that high school teachers are assigned five teaching periods per day, and receive extra compensation if they teach a sixth period. For many years, instead of hiring new employees, the board had teachers agree to teach a sixth period. For the 2019-2020 school year, the board did not offer a sixth period, and the teachers argued that this was a reduction in compensation in violation of their tenure rights.</a:t>
            </a:r>
          </a:p>
          <a:p>
            <a:pPr algn="just">
              <a:lnSpc>
                <a:spcPct val="100000"/>
              </a:lnSpc>
              <a:spcBef>
                <a:spcPts val="0"/>
              </a:spcBef>
              <a:spcAft>
                <a:spcPts val="1200"/>
              </a:spcAft>
            </a:pPr>
            <a:r>
              <a:rPr lang="en-US" sz="1500" dirty="0"/>
              <a:t>The ALJ ruled that “temporary and conditional assignments” could not be used to form the basis for tenured compensation, even if a teacher had taught sixth period for the requisite number of years.</a:t>
            </a:r>
          </a:p>
          <a:p>
            <a:pPr algn="just">
              <a:lnSpc>
                <a:spcPct val="100000"/>
              </a:lnSpc>
              <a:spcBef>
                <a:spcPts val="0"/>
              </a:spcBef>
              <a:spcAft>
                <a:spcPts val="1200"/>
              </a:spcAft>
            </a:pPr>
            <a:r>
              <a:rPr lang="en-US" sz="1500" dirty="0"/>
              <a:t>The Commissioner reversed, finding that </a:t>
            </a:r>
            <a:r>
              <a:rPr lang="en-US" sz="1500" b="1" dirty="0"/>
              <a:t>because the sixth period position was a position for which a certificate is required, and there was no indication that the petitioners were acting as replacements for absent teachers, teachers could obtain tenure in that position.</a:t>
            </a:r>
          </a:p>
          <a:p>
            <a:pPr algn="just">
              <a:lnSpc>
                <a:spcPct val="100000"/>
              </a:lnSpc>
              <a:spcBef>
                <a:spcPts val="0"/>
              </a:spcBef>
              <a:spcAft>
                <a:spcPts val="1200"/>
              </a:spcAft>
            </a:pPr>
            <a:r>
              <a:rPr lang="en-US" sz="1500" dirty="0"/>
              <a:t>So, if the sixth period assignment is </a:t>
            </a:r>
            <a:r>
              <a:rPr lang="en-US" sz="1500" i="1" dirty="0"/>
              <a:t>legitimately </a:t>
            </a:r>
            <a:r>
              <a:rPr lang="en-US" sz="1500" dirty="0"/>
              <a:t>to replace an absent teacher, tenure cannot be acquired, </a:t>
            </a:r>
            <a:r>
              <a:rPr lang="en-US" sz="1500" i="1" dirty="0"/>
              <a:t>N.J.S.A.</a:t>
            </a:r>
            <a:r>
              <a:rPr lang="en-US" sz="1500" dirty="0"/>
              <a:t> 18A:16-1.1. But, </a:t>
            </a:r>
            <a:r>
              <a:rPr lang="en-US" sz="1500" b="1" dirty="0"/>
              <a:t>if the sixth period is in lieu of hiring a 0.20 FTE teacher, then it is a part-time, tenure-eligible position.</a:t>
            </a:r>
          </a:p>
          <a:p>
            <a:pPr algn="just">
              <a:lnSpc>
                <a:spcPct val="100000"/>
              </a:lnSpc>
              <a:spcBef>
                <a:spcPts val="0"/>
              </a:spcBef>
              <a:spcAft>
                <a:spcPts val="1200"/>
              </a:spcAft>
            </a:pPr>
            <a:r>
              <a:rPr lang="en-US" sz="1500" dirty="0"/>
              <a:t>Ex. If the assignment goes to Teacher A, and Teacher A has the assignment for five consecutive years (i.e., four years and one day), Teacher A will be tenured in the sixth period position. If there is no longer a need for the assignment, the board conducts a RIF and places Teacher A on a preferred eligibility list; if there is a need in the future, the board must offer it to Teacher A first.</a:t>
            </a:r>
          </a:p>
          <a:p>
            <a:pPr algn="just">
              <a:lnSpc>
                <a:spcPct val="100000"/>
              </a:lnSpc>
              <a:spcBef>
                <a:spcPts val="0"/>
              </a:spcBef>
              <a:spcAft>
                <a:spcPts val="1200"/>
              </a:spcAft>
            </a:pPr>
            <a:endParaRPr lang="en-US" dirty="0"/>
          </a:p>
          <a:p>
            <a:pPr algn="just">
              <a:lnSpc>
                <a:spcPct val="100000"/>
              </a:lnSpc>
              <a:spcBef>
                <a:spcPts val="0"/>
              </a:spcBef>
              <a:spcAft>
                <a:spcPts val="1200"/>
              </a:spcAft>
            </a:pPr>
            <a:endParaRPr lang="en-US"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332580" y="6353099"/>
            <a:ext cx="11526839" cy="369332"/>
          </a:xfrm>
          <a:prstGeom prst="rect">
            <a:avLst/>
          </a:prstGeom>
          <a:noFill/>
        </p:spPr>
        <p:txBody>
          <a:bodyPr wrap="square" rtlCol="0">
            <a:spAutoFit/>
          </a:bodyPr>
          <a:lstStyle/>
          <a:p>
            <a:pPr algn="ctr"/>
            <a:r>
              <a:rPr lang="en-US" i="1" dirty="0"/>
              <a:t>Carsdale v. Princeton Bd. of Educ.</a:t>
            </a:r>
            <a:r>
              <a:rPr lang="en-US" dirty="0"/>
              <a:t>, OAL Dkt. No. EDU-11500-19 (Nov. 4, 2020) adopted, Comm’r (Dec. 21, 2020)</a:t>
            </a:r>
          </a:p>
        </p:txBody>
      </p:sp>
    </p:spTree>
    <p:extLst>
      <p:ext uri="{BB962C8B-B14F-4D97-AF65-F5344CB8AC3E}">
        <p14:creationId xmlns:p14="http://schemas.microsoft.com/office/powerpoint/2010/main" val="3042047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ctrTitle"/>
          </p:nvPr>
        </p:nvSpPr>
        <p:spPr>
          <a:xfrm>
            <a:off x="2493105" y="1635617"/>
            <a:ext cx="8561747" cy="1708112"/>
          </a:xfrm>
        </p:spPr>
        <p:txBody>
          <a:bodyPr>
            <a:normAutofit fontScale="90000"/>
          </a:bodyPr>
          <a:lstStyle/>
          <a:p>
            <a:r>
              <a:rPr lang="en-US" b="1" dirty="0"/>
              <a:t>New and Revised Statutes and State Guidance</a:t>
            </a:r>
          </a:p>
        </p:txBody>
      </p:sp>
      <p:sp>
        <p:nvSpPr>
          <p:cNvPr id="7" name="Subtitle 6">
            <a:extLst>
              <a:ext uri="{FF2B5EF4-FFF2-40B4-BE49-F238E27FC236}">
                <a16:creationId xmlns:a16="http://schemas.microsoft.com/office/drawing/2014/main" xmlns="" id="{F2C1EE91-1158-4A16-A893-253CBC417961}"/>
              </a:ext>
            </a:extLst>
          </p:cNvPr>
          <p:cNvSpPr>
            <a:spLocks noGrp="1"/>
          </p:cNvSpPr>
          <p:nvPr>
            <p:ph type="subTitle" idx="1"/>
          </p:nvPr>
        </p:nvSpPr>
        <p:spPr/>
        <p:txBody>
          <a:bodyPr/>
          <a:lstStyle/>
          <a:p>
            <a:r>
              <a:rPr lang="en-US" b="1" i="1" cap="none" dirty="0"/>
              <a:t>August 2020 to October 2021</a:t>
            </a:r>
          </a:p>
        </p:txBody>
      </p:sp>
    </p:spTree>
    <p:extLst>
      <p:ext uri="{BB962C8B-B14F-4D97-AF65-F5344CB8AC3E}">
        <p14:creationId xmlns:p14="http://schemas.microsoft.com/office/powerpoint/2010/main" val="12074568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Tenure of Secretarial Staff Members</a:t>
            </a:r>
            <a:br>
              <a:rPr lang="en-US" b="1" dirty="0"/>
            </a:b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242246"/>
          </a:xfrm>
        </p:spPr>
        <p:txBody>
          <a:bodyPr>
            <a:noAutofit/>
          </a:bodyPr>
          <a:lstStyle/>
          <a:p>
            <a:pPr algn="just">
              <a:lnSpc>
                <a:spcPct val="100000"/>
              </a:lnSpc>
              <a:spcBef>
                <a:spcPts val="0"/>
              </a:spcBef>
              <a:spcAft>
                <a:spcPts val="1200"/>
              </a:spcAft>
            </a:pPr>
            <a:r>
              <a:rPr lang="en-US" sz="1500" dirty="0"/>
              <a:t>Saylor served as a secretary to the Business Department from January 2010 through November 2011, then as an Administrative Assistant to the Assistant Superintendent through June 2015. When the Assistant Superintendent became the Superintendent on July 1, 2015, Saylor worked as her secretary through June 2018, when she was terminated without a hearing.</a:t>
            </a:r>
          </a:p>
          <a:p>
            <a:pPr algn="just">
              <a:lnSpc>
                <a:spcPct val="100000"/>
              </a:lnSpc>
              <a:spcBef>
                <a:spcPts val="0"/>
              </a:spcBef>
              <a:spcAft>
                <a:spcPts val="1200"/>
              </a:spcAft>
            </a:pPr>
            <a:r>
              <a:rPr lang="en-US" sz="1500" dirty="0"/>
              <a:t>The ALJ and Commissioner found that Saylor’s duties as an Administrative Assistant were significantly different from her secretarial duties, such that she was employed as a “confidential employee,” “without union or statutory rights,” and that she had insufficient time as a secretary to qualify for tenure.</a:t>
            </a:r>
          </a:p>
          <a:p>
            <a:pPr algn="just">
              <a:lnSpc>
                <a:spcPct val="100000"/>
              </a:lnSpc>
              <a:spcBef>
                <a:spcPts val="0"/>
              </a:spcBef>
              <a:spcAft>
                <a:spcPts val="1200"/>
              </a:spcAft>
            </a:pPr>
            <a:r>
              <a:rPr lang="en-US" sz="1500" dirty="0"/>
              <a:t>Saylor appealed, arguing that although her responsibilities as an Assistant were </a:t>
            </a:r>
            <a:r>
              <a:rPr lang="en-US" sz="1500" b="1" i="1" dirty="0"/>
              <a:t>greater</a:t>
            </a:r>
            <a:r>
              <a:rPr lang="en-US" sz="1500" dirty="0"/>
              <a:t> than those as a secretary (i.e. preparing for board meetings, PD days, and Read Across America events, keeping records of contracts and accommodations for seminars), </a:t>
            </a:r>
            <a:r>
              <a:rPr lang="en-US" sz="1500" b="1" dirty="0"/>
              <a:t>both positions were secretarial in nature</a:t>
            </a:r>
            <a:r>
              <a:rPr lang="en-US" sz="1500" dirty="0"/>
              <a:t>. The board and Superintendent leaned into these differences. Oddly, there was no job description for either position.</a:t>
            </a:r>
          </a:p>
          <a:p>
            <a:pPr algn="just">
              <a:lnSpc>
                <a:spcPct val="100000"/>
              </a:lnSpc>
              <a:spcBef>
                <a:spcPts val="0"/>
              </a:spcBef>
              <a:spcAft>
                <a:spcPts val="1200"/>
              </a:spcAft>
            </a:pPr>
            <a:r>
              <a:rPr lang="en-US" sz="1500" dirty="0"/>
              <a:t>The Appellate Division found that Saylor qualified for tenure, citing </a:t>
            </a:r>
            <a:r>
              <a:rPr lang="en-US" sz="1500" i="1" dirty="0"/>
              <a:t>Quinlan v. Bd. of Educ. of the Twp. of N. Bergen</a:t>
            </a:r>
            <a:r>
              <a:rPr lang="en-US" sz="1500" dirty="0"/>
              <a:t>, 73 N.J. Super. 40 (1962), which states that </a:t>
            </a:r>
            <a:r>
              <a:rPr lang="en-US" sz="1500" b="1" dirty="0"/>
              <a:t>where an employee holding a tenure-eligible position is promoted to a position which encompasses his former duties and </a:t>
            </a:r>
            <a:r>
              <a:rPr lang="en-US" sz="1500" b="1" i="1" dirty="0"/>
              <a:t>additionally</a:t>
            </a:r>
            <a:r>
              <a:rPr lang="en-US" sz="1500" b="1" dirty="0"/>
              <a:t> requires services not covered by tenure, and thereafter continues to render services in both capacities</a:t>
            </a:r>
            <a:r>
              <a:rPr lang="en-US" sz="1500" dirty="0"/>
              <a:t>,</a:t>
            </a:r>
            <a:r>
              <a:rPr lang="en-US" sz="1500" b="1" i="1" dirty="0"/>
              <a:t> his rights in his tenure-eligible position continue until terminated in accordance with the statute.</a:t>
            </a:r>
            <a:endParaRPr lang="en-US" sz="1800" b="1" i="1" dirty="0"/>
          </a:p>
          <a:p>
            <a:pPr marL="0" indent="0" algn="just">
              <a:lnSpc>
                <a:spcPct val="100000"/>
              </a:lnSpc>
              <a:spcBef>
                <a:spcPts val="0"/>
              </a:spcBef>
              <a:spcAft>
                <a:spcPts val="1200"/>
              </a:spcAft>
              <a:buNone/>
            </a:pPr>
            <a:endParaRPr lang="en-US" sz="1800" dirty="0"/>
          </a:p>
          <a:p>
            <a:pPr algn="just">
              <a:lnSpc>
                <a:spcPct val="100000"/>
              </a:lnSpc>
              <a:spcBef>
                <a:spcPts val="0"/>
              </a:spcBef>
              <a:spcAft>
                <a:spcPts val="1200"/>
              </a:spcAft>
            </a:pPr>
            <a:endParaRPr lang="en-US" sz="2400"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332580" y="6353099"/>
            <a:ext cx="11526839" cy="369332"/>
          </a:xfrm>
          <a:prstGeom prst="rect">
            <a:avLst/>
          </a:prstGeom>
          <a:noFill/>
        </p:spPr>
        <p:txBody>
          <a:bodyPr wrap="square" rtlCol="0">
            <a:spAutoFit/>
          </a:bodyPr>
          <a:lstStyle/>
          <a:p>
            <a:pPr algn="ctr"/>
            <a:r>
              <a:rPr lang="en-US" i="1" dirty="0"/>
              <a:t>Saylor v. Bd. of Educ. of the Town of West New York, </a:t>
            </a:r>
            <a:r>
              <a:rPr lang="en-US" dirty="0"/>
              <a:t>Docket No. A-990-19 (App. Div. May 12, 2021) (unpublished)</a:t>
            </a:r>
          </a:p>
        </p:txBody>
      </p:sp>
    </p:spTree>
    <p:extLst>
      <p:ext uri="{BB962C8B-B14F-4D97-AF65-F5344CB8AC3E}">
        <p14:creationId xmlns:p14="http://schemas.microsoft.com/office/powerpoint/2010/main" val="12510050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School Ethics Commission Advisory Opinion:</a:t>
            </a:r>
            <a:br>
              <a:rPr lang="en-US" b="1" dirty="0"/>
            </a:br>
            <a:r>
              <a:rPr lang="en-US" b="1" dirty="0"/>
              <a:t>Superintendent Cannot Promote Sister-in-Law</a:t>
            </a: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3"/>
            <a:ext cx="9520158" cy="4291673"/>
          </a:xfrm>
        </p:spPr>
        <p:txBody>
          <a:bodyPr>
            <a:noAutofit/>
          </a:bodyPr>
          <a:lstStyle/>
          <a:p>
            <a:pPr algn="just">
              <a:lnSpc>
                <a:spcPct val="100000"/>
              </a:lnSpc>
              <a:spcBef>
                <a:spcPts val="0"/>
              </a:spcBef>
              <a:spcAft>
                <a:spcPts val="1200"/>
              </a:spcAft>
            </a:pPr>
            <a:endParaRPr lang="en-US" sz="1700" dirty="0"/>
          </a:p>
          <a:p>
            <a:pPr algn="just">
              <a:lnSpc>
                <a:spcPct val="100000"/>
              </a:lnSpc>
              <a:spcBef>
                <a:spcPts val="0"/>
              </a:spcBef>
              <a:spcAft>
                <a:spcPts val="1200"/>
              </a:spcAft>
            </a:pPr>
            <a:r>
              <a:rPr lang="en-US" sz="1700" dirty="0"/>
              <a:t>The Superintendent sought an advisory opinion about promoting his sister-in-law, who was an aide, to a secretary. Her employment in the district predated his.</a:t>
            </a:r>
          </a:p>
          <a:p>
            <a:pPr algn="just">
              <a:lnSpc>
                <a:spcPct val="100000"/>
              </a:lnSpc>
              <a:spcBef>
                <a:spcPts val="0"/>
              </a:spcBef>
              <a:spcAft>
                <a:spcPts val="1200"/>
              </a:spcAft>
            </a:pPr>
            <a:r>
              <a:rPr lang="en-US" sz="1700" dirty="0"/>
              <a:t>The Superintendent said that she was recommended by both building principals as the finalist, he had not supervised her in the past and would not supervise her in her new position.</a:t>
            </a:r>
          </a:p>
          <a:p>
            <a:pPr algn="just">
              <a:lnSpc>
                <a:spcPct val="100000"/>
              </a:lnSpc>
              <a:spcBef>
                <a:spcPts val="0"/>
              </a:spcBef>
              <a:spcAft>
                <a:spcPts val="1200"/>
              </a:spcAft>
            </a:pPr>
            <a:r>
              <a:rPr lang="en-US" sz="1700" dirty="0"/>
              <a:t>The Commission found “there is no question that the public would perceive your action as securing an unwarranted privilege, advantage or employment for an ‘other,’ and it would create a justifiable impression among the public that their trust was being violated.” </a:t>
            </a:r>
          </a:p>
          <a:p>
            <a:pPr algn="just">
              <a:lnSpc>
                <a:spcPct val="100000"/>
              </a:lnSpc>
              <a:spcBef>
                <a:spcPts val="0"/>
              </a:spcBef>
              <a:spcAft>
                <a:spcPts val="1200"/>
              </a:spcAft>
            </a:pPr>
            <a:r>
              <a:rPr lang="en-US" sz="1700" dirty="0"/>
              <a:t>Oddly, the opinion makes no mention of </a:t>
            </a:r>
            <a:r>
              <a:rPr lang="pt-BR" sz="1700" i="1" dirty="0"/>
              <a:t>N.J.A.C.</a:t>
            </a:r>
            <a:r>
              <a:rPr lang="pt-BR" sz="1700" dirty="0"/>
              <a:t> 6A:23A-6.2(a)(2)(i), which requires boards of education to adopt anti-nepotism policies preventing relatives of board members or the chief school administrator from being employed in the district, </a:t>
            </a:r>
            <a:r>
              <a:rPr lang="pt-BR" sz="1700" b="1" dirty="0"/>
              <a:t>but makes an exception for relatives who are </a:t>
            </a:r>
            <a:r>
              <a:rPr lang="pt-BR" sz="1700" b="1" i="1" dirty="0"/>
              <a:t>already employed</a:t>
            </a:r>
            <a:r>
              <a:rPr lang="pt-BR" sz="1700" dirty="0"/>
              <a:t>, who “shall not be prohibited from continuing to be employed or to be promoted in the school district.”</a:t>
            </a:r>
            <a:endParaRPr lang="en-US" sz="1700"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3445436" y="6330795"/>
            <a:ext cx="5301131" cy="369332"/>
          </a:xfrm>
          <a:prstGeom prst="rect">
            <a:avLst/>
          </a:prstGeom>
          <a:noFill/>
        </p:spPr>
        <p:txBody>
          <a:bodyPr wrap="none" rtlCol="0">
            <a:spAutoFit/>
          </a:bodyPr>
          <a:lstStyle/>
          <a:p>
            <a:pPr algn="ctr"/>
            <a:r>
              <a:rPr lang="en-US" i="1" dirty="0"/>
              <a:t>In re Public Advisory Opinion A13-20 </a:t>
            </a:r>
            <a:r>
              <a:rPr lang="en-US" dirty="0"/>
              <a:t>(July 21, 2020)</a:t>
            </a:r>
          </a:p>
        </p:txBody>
      </p:sp>
    </p:spTree>
    <p:extLst>
      <p:ext uri="{BB962C8B-B14F-4D97-AF65-F5344CB8AC3E}">
        <p14:creationId xmlns:p14="http://schemas.microsoft.com/office/powerpoint/2010/main" val="854403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School Ethics and Hiring of Friends/Acquaintances</a:t>
            </a:r>
            <a:br>
              <a:rPr lang="en-US" b="1" dirty="0"/>
            </a:b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199727"/>
          </a:xfrm>
        </p:spPr>
        <p:txBody>
          <a:bodyPr>
            <a:noAutofit/>
          </a:bodyPr>
          <a:lstStyle/>
          <a:p>
            <a:pPr algn="just">
              <a:lnSpc>
                <a:spcPct val="100000"/>
              </a:lnSpc>
              <a:spcBef>
                <a:spcPts val="0"/>
              </a:spcBef>
              <a:spcAft>
                <a:spcPts val="1200"/>
              </a:spcAft>
            </a:pPr>
            <a:r>
              <a:rPr lang="en-US" sz="1800" dirty="0"/>
              <a:t>The Chief School Administrator for a charter school knew an individual who applied for an assistant principal position at the school. The CSA had known the applicant since the applicant was a seventh grade student in the Orange School District, when the CSA was a special education teacher there, and the two kept in touch through the applicant’s high school and college careers. The applicant referred to the CSA as “her aunt,” but used the word as a term of endearment; the two are not related.</a:t>
            </a:r>
          </a:p>
          <a:p>
            <a:pPr algn="just">
              <a:lnSpc>
                <a:spcPct val="100000"/>
              </a:lnSpc>
              <a:spcBef>
                <a:spcPts val="0"/>
              </a:spcBef>
              <a:spcAft>
                <a:spcPts val="1200"/>
              </a:spcAft>
            </a:pPr>
            <a:r>
              <a:rPr lang="en-US" sz="1800" dirty="0"/>
              <a:t>The CSA did not know that the applicant had applied until the interview team provided her with the recommendation, which she forwarded to the Board. She had no part in the selection or recommendation of the applicant.</a:t>
            </a:r>
          </a:p>
          <a:p>
            <a:pPr algn="just">
              <a:lnSpc>
                <a:spcPct val="100000"/>
              </a:lnSpc>
              <a:spcBef>
                <a:spcPts val="0"/>
              </a:spcBef>
              <a:spcAft>
                <a:spcPts val="1200"/>
              </a:spcAft>
            </a:pPr>
            <a:r>
              <a:rPr lang="en-US" sz="1800" dirty="0"/>
              <a:t>The ALJ concluded that while the relationship extends beyond mere acquaintances, there was no evidence that the CSA attempted to secure “unwarranted privileges, advantages or employment” for another in violation of </a:t>
            </a:r>
            <a:r>
              <a:rPr lang="en-US" sz="1800" i="1" dirty="0"/>
              <a:t>N.J.S.A.</a:t>
            </a:r>
            <a:r>
              <a:rPr lang="en-US" sz="1800" dirty="0"/>
              <a:t> 18A:12-24(b). Nor did she prejudice her independent judgment by recommending the applicant in violation of </a:t>
            </a:r>
            <a:r>
              <a:rPr lang="en-US" sz="1800" i="1" dirty="0"/>
              <a:t>N.J.S.A.</a:t>
            </a:r>
            <a:r>
              <a:rPr lang="en-US" sz="1800" dirty="0"/>
              <a:t> 18A:12-24(d), as the applicant was qualified for the position. The Commission agreed.</a:t>
            </a:r>
          </a:p>
        </p:txBody>
      </p:sp>
      <p:sp>
        <p:nvSpPr>
          <p:cNvPr id="4" name="TextBox 3">
            <a:extLst>
              <a:ext uri="{FF2B5EF4-FFF2-40B4-BE49-F238E27FC236}">
                <a16:creationId xmlns:a16="http://schemas.microsoft.com/office/drawing/2014/main" xmlns="" id="{D10B1DA6-1364-4DE9-82B5-43660F85E679}"/>
              </a:ext>
            </a:extLst>
          </p:cNvPr>
          <p:cNvSpPr txBox="1"/>
          <p:nvPr/>
        </p:nvSpPr>
        <p:spPr>
          <a:xfrm>
            <a:off x="332580" y="6353099"/>
            <a:ext cx="11526839" cy="369332"/>
          </a:xfrm>
          <a:prstGeom prst="rect">
            <a:avLst/>
          </a:prstGeom>
          <a:noFill/>
        </p:spPr>
        <p:txBody>
          <a:bodyPr wrap="square" rtlCol="0">
            <a:spAutoFit/>
          </a:bodyPr>
          <a:lstStyle/>
          <a:p>
            <a:pPr algn="ctr"/>
            <a:r>
              <a:rPr lang="en-US" i="1" dirty="0"/>
              <a:t>In re Rhonda Wilson and New Horizons Community Charter Sch.</a:t>
            </a:r>
            <a:r>
              <a:rPr lang="en-US" dirty="0"/>
              <a:t>, OAL Dkt No. EEC-215-19 (Nov. 24, 2020) </a:t>
            </a:r>
            <a:r>
              <a:rPr lang="en-US" i="1" dirty="0"/>
              <a:t> </a:t>
            </a:r>
            <a:endParaRPr lang="en-US" dirty="0"/>
          </a:p>
        </p:txBody>
      </p:sp>
    </p:spTree>
    <p:extLst>
      <p:ext uri="{BB962C8B-B14F-4D97-AF65-F5344CB8AC3E}">
        <p14:creationId xmlns:p14="http://schemas.microsoft.com/office/powerpoint/2010/main" val="18796359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a:xfrm>
            <a:off x="1534696" y="247021"/>
            <a:ext cx="9520158" cy="1049235"/>
          </a:xfrm>
        </p:spPr>
        <p:txBody>
          <a:bodyPr>
            <a:normAutofit fontScale="90000"/>
          </a:bodyPr>
          <a:lstStyle/>
          <a:p>
            <a:pPr>
              <a:lnSpc>
                <a:spcPct val="100000"/>
              </a:lnSpc>
            </a:pPr>
            <a:r>
              <a:rPr lang="en-US" b="1" dirty="0"/>
              <a:t>Board’s Discretion to Dismiss Non-Tenured Employees</a:t>
            </a: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242246"/>
          </a:xfrm>
        </p:spPr>
        <p:txBody>
          <a:bodyPr>
            <a:noAutofit/>
          </a:bodyPr>
          <a:lstStyle/>
          <a:p>
            <a:pPr algn="just"/>
            <a:r>
              <a:rPr lang="en-US" sz="1500" dirty="0"/>
              <a:t>A non-tenured supervisor of elementary math was appointed in August 2016 and remained through the end of the 2019-2020 school year. He then requested and received a statement of reasons for his non-renewal from the superintendent. The letter stated that the termination was based on “the fact that the district’s Mathematics scores had not shown significant improvement on standardized (testing).” The supervisor then requested and received a </a:t>
            </a:r>
            <a:r>
              <a:rPr lang="en-US" sz="1500" i="1" dirty="0"/>
              <a:t>Donaldson</a:t>
            </a:r>
            <a:r>
              <a:rPr lang="en-US" sz="1500" dirty="0"/>
              <a:t> hearing, following which the board declined to overturn the superintendent’s non-renewal.</a:t>
            </a:r>
          </a:p>
          <a:p>
            <a:pPr algn="just"/>
            <a:r>
              <a:rPr lang="en-US" sz="1500" dirty="0"/>
              <a:t>On appeal to the Commissioner, the supervisor argued the board’s decision was arbitrary, capricious and unreasonable because he was never advised that his supervisors were dissatisfied with his performance, test scores in other grades also remained unimproved, and he was not fully evaluated during the 2019-2020 school year due to school closure.</a:t>
            </a:r>
          </a:p>
          <a:p>
            <a:pPr algn="just"/>
            <a:r>
              <a:rPr lang="en-US" sz="1500" dirty="0"/>
              <a:t>The Commissioner held that even if the board did commit the procedural violations as alleged, the supervisor was not entitled to reinstatement or back pay. The supervisor sought to place the burden on the board to justify the non-renewal, when established precedent clearly requires the non-renewed employee to demonstrate that the board violated his constitutional or statutory rights. Here, there was no such violation.</a:t>
            </a:r>
          </a:p>
          <a:p>
            <a:pPr algn="just">
              <a:lnSpc>
                <a:spcPct val="100000"/>
              </a:lnSpc>
              <a:spcBef>
                <a:spcPts val="0"/>
              </a:spcBef>
              <a:spcAft>
                <a:spcPts val="1200"/>
              </a:spcAft>
            </a:pPr>
            <a:endParaRPr lang="en-US" sz="2400"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361155" y="6211669"/>
            <a:ext cx="11526839" cy="646331"/>
          </a:xfrm>
          <a:prstGeom prst="rect">
            <a:avLst/>
          </a:prstGeom>
          <a:noFill/>
        </p:spPr>
        <p:txBody>
          <a:bodyPr wrap="square" rtlCol="0">
            <a:spAutoFit/>
          </a:bodyPr>
          <a:lstStyle/>
          <a:p>
            <a:pPr algn="ctr"/>
            <a:r>
              <a:rPr lang="en-US" i="1" dirty="0"/>
              <a:t>Moncur v. Bd. of Educ. of City of East Orange</a:t>
            </a:r>
            <a:r>
              <a:rPr lang="en-US" dirty="0"/>
              <a:t>,</a:t>
            </a:r>
          </a:p>
          <a:p>
            <a:pPr algn="ctr"/>
            <a:r>
              <a:rPr lang="en-US" dirty="0"/>
              <a:t>OAL Dkt. No. EDU 10105-20 (May 26, 2021), adopted, Comm’r (July 12, 2021)</a:t>
            </a:r>
          </a:p>
        </p:txBody>
      </p:sp>
    </p:spTree>
    <p:extLst>
      <p:ext uri="{BB962C8B-B14F-4D97-AF65-F5344CB8AC3E}">
        <p14:creationId xmlns:p14="http://schemas.microsoft.com/office/powerpoint/2010/main" val="32707980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a:xfrm>
            <a:off x="1534696" y="340879"/>
            <a:ext cx="9927501" cy="1049235"/>
          </a:xfrm>
        </p:spPr>
        <p:txBody>
          <a:bodyPr>
            <a:normAutofit fontScale="90000"/>
          </a:bodyPr>
          <a:lstStyle/>
          <a:p>
            <a:pPr>
              <a:lnSpc>
                <a:spcPct val="100000"/>
              </a:lnSpc>
            </a:pPr>
            <a:r>
              <a:rPr lang="en-US" b="1" dirty="0"/>
              <a:t>Tenure Charge Discussions Exempt from Public Meetings</a:t>
            </a: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242246"/>
          </a:xfrm>
        </p:spPr>
        <p:txBody>
          <a:bodyPr>
            <a:noAutofit/>
          </a:bodyPr>
          <a:lstStyle/>
          <a:p>
            <a:pPr algn="just"/>
            <a:r>
              <a:rPr lang="en-US" sz="1500" dirty="0"/>
              <a:t>A teacher challenged the board’s vote to certify tenure charges to the Commissioner in </a:t>
            </a:r>
            <a:r>
              <a:rPr lang="en-US" sz="1500" b="1" dirty="0"/>
              <a:t>closed session</a:t>
            </a:r>
            <a:r>
              <a:rPr lang="en-US" sz="1500" dirty="0"/>
              <a:t>. The teacher relied on that part of the OPMA that allows boards to discuss certain personnel matters in closed session, unless the affected employee makes a written request that the discussion be held in public.</a:t>
            </a:r>
          </a:p>
          <a:p>
            <a:pPr algn="just"/>
            <a:r>
              <a:rPr lang="en-US" sz="1500" dirty="0"/>
              <a:t>The Tenure Employees Hearing Law specifically exempts discussion of certification of tenure charges from open public meetings.</a:t>
            </a:r>
          </a:p>
          <a:p>
            <a:pPr algn="just"/>
            <a:r>
              <a:rPr lang="en-US" sz="1500" dirty="0"/>
              <a:t>The trial court sided with the teacher, finding that the board should have issued a </a:t>
            </a:r>
            <a:r>
              <a:rPr lang="en-US" sz="1500" i="1" dirty="0"/>
              <a:t>Rice</a:t>
            </a:r>
            <a:r>
              <a:rPr lang="en-US" sz="1500" dirty="0"/>
              <a:t> notice.</a:t>
            </a:r>
          </a:p>
          <a:p>
            <a:pPr algn="just"/>
            <a:r>
              <a:rPr lang="en-US" sz="1500" dirty="0"/>
              <a:t>The Appellate Division reversed, ruling that because the board may not discuss certification of tenure charges in open public meetings, it had no obligation to provide a </a:t>
            </a:r>
            <a:r>
              <a:rPr lang="en-US" sz="1500" i="1" dirty="0"/>
              <a:t>Rice</a:t>
            </a:r>
            <a:r>
              <a:rPr lang="en-US" sz="1500" dirty="0"/>
              <a:t> notice prior to such discussion in closed session. Further, once boards certify tenure charges, the charges are forwarded to the </a:t>
            </a:r>
            <a:r>
              <a:rPr lang="en-US" sz="1500" b="1" i="1" dirty="0"/>
              <a:t>Commissioner</a:t>
            </a:r>
            <a:r>
              <a:rPr lang="en-US" sz="1500" dirty="0"/>
              <a:t> for a hearing and determination, </a:t>
            </a:r>
            <a:r>
              <a:rPr lang="en-US" sz="1500" b="1" dirty="0"/>
              <a:t>unlike most other employment actions where the board itself makes the determination.</a:t>
            </a:r>
          </a:p>
          <a:p>
            <a:pPr algn="just">
              <a:spcBef>
                <a:spcPts val="0"/>
              </a:spcBef>
              <a:spcAft>
                <a:spcPts val="1200"/>
              </a:spcAft>
            </a:pPr>
            <a:r>
              <a:rPr lang="en-US" sz="1500" dirty="0"/>
              <a:t>On September 9, 2021, the N.J. Supreme Court declined to hear the case, therefore not disturbing the Appellate Division’s decision affirming this common practice.</a:t>
            </a:r>
          </a:p>
        </p:txBody>
      </p:sp>
      <p:sp>
        <p:nvSpPr>
          <p:cNvPr id="4" name="TextBox 3">
            <a:extLst>
              <a:ext uri="{FF2B5EF4-FFF2-40B4-BE49-F238E27FC236}">
                <a16:creationId xmlns:a16="http://schemas.microsoft.com/office/drawing/2014/main" xmlns="" id="{D10B1DA6-1364-4DE9-82B5-43660F85E679}"/>
              </a:ext>
            </a:extLst>
          </p:cNvPr>
          <p:cNvSpPr txBox="1"/>
          <p:nvPr/>
        </p:nvSpPr>
        <p:spPr>
          <a:xfrm>
            <a:off x="374033" y="6374974"/>
            <a:ext cx="11526839" cy="369332"/>
          </a:xfrm>
          <a:prstGeom prst="rect">
            <a:avLst/>
          </a:prstGeom>
          <a:noFill/>
        </p:spPr>
        <p:txBody>
          <a:bodyPr wrap="square" rtlCol="0">
            <a:spAutoFit/>
          </a:bodyPr>
          <a:lstStyle/>
          <a:p>
            <a:pPr algn="ctr"/>
            <a:r>
              <a:rPr lang="en-US" i="1" dirty="0"/>
              <a:t>Simadiris v. Paterson Pub. Sch. Dist.</a:t>
            </a:r>
            <a:r>
              <a:rPr lang="en-US" dirty="0"/>
              <a:t>, A-0197-19T3 (Jan. 21, 2021)</a:t>
            </a:r>
          </a:p>
        </p:txBody>
      </p:sp>
    </p:spTree>
    <p:extLst>
      <p:ext uri="{BB962C8B-B14F-4D97-AF65-F5344CB8AC3E}">
        <p14:creationId xmlns:p14="http://schemas.microsoft.com/office/powerpoint/2010/main" val="12770670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HIB and One-Time Use of Racial Epithet</a:t>
            </a:r>
            <a:br>
              <a:rPr lang="en-US" b="1" dirty="0"/>
            </a:b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199727"/>
          </a:xfrm>
        </p:spPr>
        <p:txBody>
          <a:bodyPr>
            <a:normAutofit fontScale="92500" lnSpcReduction="20000"/>
          </a:bodyPr>
          <a:lstStyle/>
          <a:p>
            <a:pPr algn="just">
              <a:lnSpc>
                <a:spcPct val="100000"/>
              </a:lnSpc>
              <a:spcBef>
                <a:spcPts val="0"/>
              </a:spcBef>
              <a:spcAft>
                <a:spcPts val="1200"/>
              </a:spcAft>
            </a:pPr>
            <a:r>
              <a:rPr lang="en-US" dirty="0"/>
              <a:t>Five fifth-grade female students were texting in a group chat outside of school, some of whom were persons of color. J.D. and B.A. pretended to fight about homework, calling each other various obscene terms. After the prank was over, the students, including G.D., encouraged one another to continue the name-calling and continued using inappropriate language at and about each other. Then, J.D. said to G.D., "Fuck ur dad you little n******.” G.D. replied, “that's racist[,]” and the conversation ended.</a:t>
            </a:r>
          </a:p>
          <a:p>
            <a:pPr algn="just">
              <a:lnSpc>
                <a:spcPct val="100000"/>
              </a:lnSpc>
              <a:spcBef>
                <a:spcPts val="0"/>
              </a:spcBef>
              <a:spcAft>
                <a:spcPts val="1200"/>
              </a:spcAft>
            </a:pPr>
            <a:r>
              <a:rPr lang="en-US" dirty="0"/>
              <a:t>Subsequently, G.D. was upset and told B.A. that she was surprised that J.D. used the n-word, she regarded J.D. as a good person, and it made her angry that someone she was friends with was “actually really mean.” G.D.’s parent requested that J.D. be removed from G.D.’s class and considered keeping her home from school.</a:t>
            </a:r>
          </a:p>
          <a:p>
            <a:pPr algn="just">
              <a:lnSpc>
                <a:spcPct val="100000"/>
              </a:lnSpc>
              <a:spcBef>
                <a:spcPts val="0"/>
              </a:spcBef>
              <a:spcAft>
                <a:spcPts val="1200"/>
              </a:spcAft>
            </a:pPr>
            <a:r>
              <a:rPr lang="en-US" b="1" dirty="0"/>
              <a:t>The ABS investigated and did not find HIB.</a:t>
            </a:r>
            <a:r>
              <a:rPr lang="en-US" dirty="0"/>
              <a:t> The incident took place away from home and did not substantially impact the orderly operations of the school or the rights of others. G.D. appeared to be her “happy, normal self” the Monday after the incident, and her attendance and grades were not affected.</a:t>
            </a:r>
          </a:p>
          <a:p>
            <a:pPr algn="just">
              <a:lnSpc>
                <a:spcPct val="100000"/>
              </a:lnSpc>
              <a:spcBef>
                <a:spcPts val="0"/>
              </a:spcBef>
              <a:spcAft>
                <a:spcPts val="1200"/>
              </a:spcAft>
            </a:pPr>
            <a:r>
              <a:rPr lang="en-US" dirty="0"/>
              <a:t>G.D.’s parent appealed and the Board denied her request to overturn the decision…</a:t>
            </a:r>
          </a:p>
          <a:p>
            <a:pPr algn="just">
              <a:lnSpc>
                <a:spcPct val="100000"/>
              </a:lnSpc>
              <a:spcBef>
                <a:spcPts val="0"/>
              </a:spcBef>
              <a:spcAft>
                <a:spcPts val="1200"/>
              </a:spcAft>
            </a:pPr>
            <a:endParaRPr lang="en-US" dirty="0"/>
          </a:p>
          <a:p>
            <a:pPr algn="just">
              <a:lnSpc>
                <a:spcPct val="100000"/>
              </a:lnSpc>
              <a:spcBef>
                <a:spcPts val="0"/>
              </a:spcBef>
              <a:spcAft>
                <a:spcPts val="1200"/>
              </a:spcAft>
            </a:pPr>
            <a:endParaRPr lang="en-US" dirty="0"/>
          </a:p>
          <a:p>
            <a:pPr algn="just">
              <a:lnSpc>
                <a:spcPct val="100000"/>
              </a:lnSpc>
              <a:spcBef>
                <a:spcPts val="0"/>
              </a:spcBef>
              <a:spcAft>
                <a:spcPts val="1200"/>
              </a:spcAft>
            </a:pPr>
            <a:endParaRPr lang="en-US" dirty="0"/>
          </a:p>
          <a:p>
            <a:pPr algn="just">
              <a:lnSpc>
                <a:spcPct val="100000"/>
              </a:lnSpc>
              <a:spcBef>
                <a:spcPts val="0"/>
              </a:spcBef>
              <a:spcAft>
                <a:spcPts val="1200"/>
              </a:spcAft>
            </a:pPr>
            <a:endParaRPr lang="en-US"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85344" y="6313399"/>
            <a:ext cx="11972380" cy="369332"/>
          </a:xfrm>
          <a:prstGeom prst="rect">
            <a:avLst/>
          </a:prstGeom>
          <a:noFill/>
        </p:spPr>
        <p:txBody>
          <a:bodyPr wrap="none" rtlCol="0">
            <a:spAutoFit/>
          </a:bodyPr>
          <a:lstStyle/>
          <a:p>
            <a:pPr algn="ctr"/>
            <a:r>
              <a:rPr lang="en-US" i="1" dirty="0"/>
              <a:t>W.D. and J.D. o/b/o G.D. v. Bd. of Educ. of Twp. of Jefferson, </a:t>
            </a:r>
            <a:r>
              <a:rPr lang="en-US" dirty="0"/>
              <a:t>Dkt. No. A-1993-18 (App. Div. Sept. 29, 2020) (unpublished)</a:t>
            </a:r>
          </a:p>
        </p:txBody>
      </p:sp>
    </p:spTree>
    <p:extLst>
      <p:ext uri="{BB962C8B-B14F-4D97-AF65-F5344CB8AC3E}">
        <p14:creationId xmlns:p14="http://schemas.microsoft.com/office/powerpoint/2010/main" val="15349878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HIB and One-Time Use of Racial Epithet</a:t>
            </a:r>
            <a:br>
              <a:rPr lang="en-US" b="1" dirty="0"/>
            </a:br>
            <a:r>
              <a:rPr lang="en-US" b="1" i="1" dirty="0"/>
              <a:t>(continued)</a:t>
            </a:r>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2243899"/>
            <a:ext cx="9520158" cy="3400998"/>
          </a:xfrm>
        </p:spPr>
        <p:txBody>
          <a:bodyPr>
            <a:normAutofit/>
          </a:bodyPr>
          <a:lstStyle/>
          <a:p>
            <a:pPr algn="just">
              <a:lnSpc>
                <a:spcPct val="100000"/>
              </a:lnSpc>
              <a:spcBef>
                <a:spcPts val="0"/>
              </a:spcBef>
              <a:spcAft>
                <a:spcPts val="1200"/>
              </a:spcAft>
            </a:pPr>
            <a:r>
              <a:rPr lang="en-US" dirty="0"/>
              <a:t>The ALJ and Commissioner sustained the Board’s decision, finding that while the use of the n-word is “abhorrent and cannot be tolerated,” </a:t>
            </a:r>
            <a:r>
              <a:rPr lang="en-US" b="1" dirty="0"/>
              <a:t>the students were involved in the chat voluntarily</a:t>
            </a:r>
            <a:r>
              <a:rPr lang="en-US" dirty="0"/>
              <a:t> and engaged in </a:t>
            </a:r>
            <a:r>
              <a:rPr lang="en-US" b="1" dirty="0"/>
              <a:t>“mutually egregious behavior aimed at the others.” </a:t>
            </a:r>
            <a:r>
              <a:rPr lang="en-US" dirty="0"/>
              <a:t>Further, G.D. </a:t>
            </a:r>
            <a:r>
              <a:rPr lang="en-US" b="1" dirty="0"/>
              <a:t>“appeared to suffer no detrimental effect,” </a:t>
            </a:r>
            <a:r>
              <a:rPr lang="en-US" dirty="0"/>
              <a:t>as her grades “were virtually unaffected” and she appeared “nonplussed by the incident.”</a:t>
            </a:r>
          </a:p>
          <a:p>
            <a:pPr algn="just">
              <a:lnSpc>
                <a:spcPct val="100000"/>
              </a:lnSpc>
              <a:spcBef>
                <a:spcPts val="0"/>
              </a:spcBef>
              <a:spcAft>
                <a:spcPts val="1200"/>
              </a:spcAft>
            </a:pPr>
            <a:r>
              <a:rPr lang="en-US" dirty="0"/>
              <a:t>The Appellate Division affirmed. While the use of the n-word is serious, and especially against a ten-year-old child, the incident was </a:t>
            </a:r>
            <a:r>
              <a:rPr lang="en-US" b="1" dirty="0"/>
              <a:t>“a conflict among a group of fifth-grade students using vulgar language and pretending to fight</a:t>
            </a:r>
            <a:r>
              <a:rPr lang="en-US" dirty="0"/>
              <a:t>, rather than an act of HIB.” Further, </a:t>
            </a:r>
            <a:r>
              <a:rPr lang="en-US" b="1" dirty="0"/>
              <a:t>G.D. did not suffer any significant impact.</a:t>
            </a:r>
          </a:p>
        </p:txBody>
      </p:sp>
      <p:sp>
        <p:nvSpPr>
          <p:cNvPr id="4" name="TextBox 3">
            <a:extLst>
              <a:ext uri="{FF2B5EF4-FFF2-40B4-BE49-F238E27FC236}">
                <a16:creationId xmlns:a16="http://schemas.microsoft.com/office/drawing/2014/main" xmlns="" id="{D10B1DA6-1364-4DE9-82B5-43660F85E679}"/>
              </a:ext>
            </a:extLst>
          </p:cNvPr>
          <p:cNvSpPr txBox="1"/>
          <p:nvPr/>
        </p:nvSpPr>
        <p:spPr>
          <a:xfrm>
            <a:off x="107410" y="6313399"/>
            <a:ext cx="11914672" cy="369332"/>
          </a:xfrm>
          <a:prstGeom prst="rect">
            <a:avLst/>
          </a:prstGeom>
          <a:noFill/>
        </p:spPr>
        <p:txBody>
          <a:bodyPr wrap="none" rtlCol="0">
            <a:spAutoFit/>
          </a:bodyPr>
          <a:lstStyle/>
          <a:p>
            <a:pPr algn="ctr"/>
            <a:r>
              <a:rPr lang="en-US" i="1" dirty="0"/>
              <a:t>W.D. and J.D. o/b/o G.D. v. Bd. of Educ. of Twp. of Jefferson, </a:t>
            </a:r>
            <a:r>
              <a:rPr lang="en-US" dirty="0"/>
              <a:t>Dkt. No. A-1993-18 (App. Div. Sept. 29, 2020) (unpublished)</a:t>
            </a:r>
          </a:p>
        </p:txBody>
      </p:sp>
    </p:spTree>
    <p:extLst>
      <p:ext uri="{BB962C8B-B14F-4D97-AF65-F5344CB8AC3E}">
        <p14:creationId xmlns:p14="http://schemas.microsoft.com/office/powerpoint/2010/main" val="33417196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HIB Appeal Rights</a:t>
            </a:r>
            <a:br>
              <a:rPr lang="en-US" b="1" dirty="0"/>
            </a:b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754900"/>
            <a:ext cx="9520158" cy="4199727"/>
          </a:xfrm>
        </p:spPr>
        <p:txBody>
          <a:bodyPr>
            <a:noAutofit/>
          </a:bodyPr>
          <a:lstStyle/>
          <a:p>
            <a:pPr algn="just">
              <a:lnSpc>
                <a:spcPct val="100000"/>
              </a:lnSpc>
              <a:spcBef>
                <a:spcPts val="0"/>
              </a:spcBef>
              <a:spcAft>
                <a:spcPts val="1200"/>
              </a:spcAft>
            </a:pPr>
            <a:r>
              <a:rPr lang="en-US" sz="1500" dirty="0"/>
              <a:t>Parents appealed a determination that their seven-year-old daughter committed HIB against a transgender student in her class stemming from repeatedly asking the student inappropriate questions concerning her gender expression as a female, despite having been told by staff and the parent not to question the student, as it was hurting her.</a:t>
            </a:r>
          </a:p>
          <a:p>
            <a:pPr algn="just">
              <a:lnSpc>
                <a:spcPct val="100000"/>
              </a:lnSpc>
              <a:spcBef>
                <a:spcPts val="0"/>
              </a:spcBef>
              <a:spcAft>
                <a:spcPts val="1200"/>
              </a:spcAft>
            </a:pPr>
            <a:r>
              <a:rPr lang="en-US" sz="1500" dirty="0"/>
              <a:t>The ALJ discounted the credibility of the board’s evidence and ordered the board’s decision reversed. The Commissioner rejected the ALJ’s decision. The parents appealed.</a:t>
            </a:r>
          </a:p>
          <a:p>
            <a:pPr algn="just">
              <a:lnSpc>
                <a:spcPct val="100000"/>
              </a:lnSpc>
              <a:spcBef>
                <a:spcPts val="0"/>
              </a:spcBef>
              <a:spcAft>
                <a:spcPts val="1200"/>
              </a:spcAft>
            </a:pPr>
            <a:r>
              <a:rPr lang="en-US" sz="1500" dirty="0"/>
              <a:t>Parents challenged the HIB appeal process before the Appellate Division, arguing that the consequences of a HIB finding are comparable to those of a long-term suspension, therefore, students charged with HIB should be afforded comparable procedural rights (i.e., pre-hearing notice of testimony and charges, right to confront and cross-examine witnesses).</a:t>
            </a:r>
          </a:p>
          <a:p>
            <a:pPr algn="just">
              <a:lnSpc>
                <a:spcPct val="100000"/>
              </a:lnSpc>
              <a:spcBef>
                <a:spcPts val="0"/>
              </a:spcBef>
              <a:spcAft>
                <a:spcPts val="1200"/>
              </a:spcAft>
            </a:pPr>
            <a:r>
              <a:rPr lang="en-US" sz="1500" dirty="0"/>
              <a:t>The Appellate Division disagreed. In enacting the ABBRA, the Legislature could have mirrored the procedures used for adjudicating long-term suspensions, but did not. The parents’ argument that the impact of a HIB finding on a future college application was “far more deleterious” than a suspension was too speculative to raise constitutional concern.</a:t>
            </a:r>
          </a:p>
          <a:p>
            <a:pPr algn="just">
              <a:lnSpc>
                <a:spcPct val="100000"/>
              </a:lnSpc>
              <a:spcBef>
                <a:spcPts val="0"/>
              </a:spcBef>
              <a:spcAft>
                <a:spcPts val="1200"/>
              </a:spcAft>
            </a:pPr>
            <a:r>
              <a:rPr lang="en-US" sz="1500" dirty="0"/>
              <a:t>Note: The Appellate Division remanded the case to the Commissioner for factual findings on the underlying conduct, since the Commissioner was not clear as to his rejection of the ALJ’s decision.</a:t>
            </a:r>
          </a:p>
        </p:txBody>
      </p:sp>
      <p:sp>
        <p:nvSpPr>
          <p:cNvPr id="4" name="TextBox 3">
            <a:extLst>
              <a:ext uri="{FF2B5EF4-FFF2-40B4-BE49-F238E27FC236}">
                <a16:creationId xmlns:a16="http://schemas.microsoft.com/office/drawing/2014/main" xmlns="" id="{D10B1DA6-1364-4DE9-82B5-43660F85E679}"/>
              </a:ext>
            </a:extLst>
          </p:cNvPr>
          <p:cNvSpPr txBox="1"/>
          <p:nvPr/>
        </p:nvSpPr>
        <p:spPr>
          <a:xfrm>
            <a:off x="332580" y="6211669"/>
            <a:ext cx="11526839" cy="646331"/>
          </a:xfrm>
          <a:prstGeom prst="rect">
            <a:avLst/>
          </a:prstGeom>
          <a:noFill/>
        </p:spPr>
        <p:txBody>
          <a:bodyPr wrap="square" rtlCol="0">
            <a:spAutoFit/>
          </a:bodyPr>
          <a:lstStyle/>
          <a:p>
            <a:pPr algn="ctr"/>
            <a:r>
              <a:rPr lang="en-US" i="1" dirty="0"/>
              <a:t>L.K. o/b/o A.K. v. Bd. of Educ. of Twp. of Mansfield</a:t>
            </a:r>
            <a:r>
              <a:rPr lang="en-US" dirty="0"/>
              <a:t>,</a:t>
            </a:r>
          </a:p>
          <a:p>
            <a:pPr algn="ctr"/>
            <a:r>
              <a:rPr lang="en-US" dirty="0"/>
              <a:t>Docket No. A-4290-18T1 (App. Div. Nov. 2, 2020), cert. denied, 242 N.J. 32 (May 21, 2021) (unpublished)</a:t>
            </a:r>
          </a:p>
        </p:txBody>
      </p:sp>
    </p:spTree>
    <p:extLst>
      <p:ext uri="{BB962C8B-B14F-4D97-AF65-F5344CB8AC3E}">
        <p14:creationId xmlns:p14="http://schemas.microsoft.com/office/powerpoint/2010/main" val="41420162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HIB Due Process Rights</a:t>
            </a:r>
            <a:br>
              <a:rPr lang="en-US" b="1" dirty="0"/>
            </a:b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199727"/>
          </a:xfrm>
        </p:spPr>
        <p:txBody>
          <a:bodyPr>
            <a:noAutofit/>
          </a:bodyPr>
          <a:lstStyle/>
          <a:p>
            <a:pPr algn="just">
              <a:lnSpc>
                <a:spcPct val="100000"/>
              </a:lnSpc>
              <a:spcBef>
                <a:spcPts val="0"/>
              </a:spcBef>
              <a:spcAft>
                <a:spcPts val="1200"/>
              </a:spcAft>
            </a:pPr>
            <a:r>
              <a:rPr lang="en-US" sz="1800" dirty="0"/>
              <a:t>A teacher told an overweight student walking to the front of the class that “if there was a cupcake up there, you would move faster,” in addition to “other food-related comments.” The investigation resulted in a HIB finding.</a:t>
            </a:r>
          </a:p>
          <a:p>
            <a:pPr algn="just">
              <a:lnSpc>
                <a:spcPct val="100000"/>
              </a:lnSpc>
              <a:spcBef>
                <a:spcPts val="0"/>
              </a:spcBef>
              <a:spcAft>
                <a:spcPts val="1200"/>
              </a:spcAft>
            </a:pPr>
            <a:r>
              <a:rPr lang="en-US" sz="1800" dirty="0"/>
              <a:t>The Superintendent issued a notice letter regarding the HIB findings and requiring that the teacher undergo sensitivity training. In addition, the principal issued a reprimand letter, recounting that the teacher admitted the conduct during her interview. The teacher responded that the student took it the wrong way; the student had previously asked for snacks and complained of being hungry, and many students are motivated by snacks.</a:t>
            </a:r>
          </a:p>
          <a:p>
            <a:pPr algn="just">
              <a:lnSpc>
                <a:spcPct val="100000"/>
              </a:lnSpc>
              <a:spcBef>
                <a:spcPts val="0"/>
              </a:spcBef>
              <a:spcAft>
                <a:spcPts val="1200"/>
              </a:spcAft>
            </a:pPr>
            <a:r>
              <a:rPr lang="en-US" sz="1800" dirty="0"/>
              <a:t>Prior to the Board hearing, the Superintendent submitted to the Board a summary of the HIB investigation and determination, but did not discuss discipline. The teacher appeared with her attorney at the board meeting, where no testimony was presented. The Board affirmed the HIB finding, which the Superintendent confirmed in a subsequent letter, and the teacher appealed…</a:t>
            </a:r>
          </a:p>
          <a:p>
            <a:pPr algn="just">
              <a:lnSpc>
                <a:spcPct val="100000"/>
              </a:lnSpc>
              <a:spcBef>
                <a:spcPts val="0"/>
              </a:spcBef>
              <a:spcAft>
                <a:spcPts val="1200"/>
              </a:spcAft>
            </a:pPr>
            <a:endParaRPr lang="en-US" sz="1800" dirty="0"/>
          </a:p>
          <a:p>
            <a:pPr algn="just">
              <a:lnSpc>
                <a:spcPct val="100000"/>
              </a:lnSpc>
              <a:spcBef>
                <a:spcPts val="0"/>
              </a:spcBef>
              <a:spcAft>
                <a:spcPts val="1200"/>
              </a:spcAft>
            </a:pPr>
            <a:endParaRPr lang="en-US" sz="1800" dirty="0"/>
          </a:p>
          <a:p>
            <a:pPr algn="just">
              <a:lnSpc>
                <a:spcPct val="100000"/>
              </a:lnSpc>
              <a:spcBef>
                <a:spcPts val="0"/>
              </a:spcBef>
              <a:spcAft>
                <a:spcPts val="1200"/>
              </a:spcAft>
            </a:pPr>
            <a:endParaRPr lang="en-US"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178420" y="6353099"/>
            <a:ext cx="11909502" cy="369332"/>
          </a:xfrm>
          <a:prstGeom prst="rect">
            <a:avLst/>
          </a:prstGeom>
          <a:noFill/>
        </p:spPr>
        <p:txBody>
          <a:bodyPr wrap="square" rtlCol="0">
            <a:spAutoFit/>
          </a:bodyPr>
          <a:lstStyle/>
          <a:p>
            <a:pPr algn="ctr"/>
            <a:r>
              <a:rPr lang="en-US" i="1" dirty="0"/>
              <a:t>Sohl v. Bd. of Educ. of the Town of Boonton</a:t>
            </a:r>
            <a:r>
              <a:rPr lang="en-US" dirty="0"/>
              <a:t>, Docket No. EDU-05070-20 (Comm’r of Educ., May 18, 2021)</a:t>
            </a:r>
          </a:p>
        </p:txBody>
      </p:sp>
    </p:spTree>
    <p:extLst>
      <p:ext uri="{BB962C8B-B14F-4D97-AF65-F5344CB8AC3E}">
        <p14:creationId xmlns:p14="http://schemas.microsoft.com/office/powerpoint/2010/main" val="6728023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HIB Due Process Rights</a:t>
            </a:r>
            <a:br>
              <a:rPr lang="en-US" b="1" dirty="0"/>
            </a:br>
            <a:r>
              <a:rPr lang="en-US" b="1" i="1" dirty="0"/>
              <a:t>(continued)</a:t>
            </a:r>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199727"/>
          </a:xfrm>
        </p:spPr>
        <p:txBody>
          <a:bodyPr>
            <a:noAutofit/>
          </a:bodyPr>
          <a:lstStyle/>
          <a:p>
            <a:pPr algn="just">
              <a:lnSpc>
                <a:spcPct val="100000"/>
              </a:lnSpc>
              <a:spcBef>
                <a:spcPts val="0"/>
              </a:spcBef>
              <a:spcAft>
                <a:spcPts val="1200"/>
              </a:spcAft>
            </a:pPr>
            <a:r>
              <a:rPr lang="en-US" sz="1400" dirty="0"/>
              <a:t>The ALJ found that the Board violated the teacher’s due process rights: (1) that the teacher had the right to review the investigatory report, witness statements and evidence; (2) the Superintendent’s written summary to the Board should have included any discipline imposed; and (3) the Board (not the Superintendent) should have issued a detailed, written decision after the meeting. The ALJ </a:t>
            </a:r>
            <a:r>
              <a:rPr lang="en-US" sz="1400" b="1" dirty="0"/>
              <a:t>did not find </a:t>
            </a:r>
            <a:r>
              <a:rPr lang="en-US" sz="1400" dirty="0"/>
              <a:t>that the teacher had the right to confront and cross-examine witnesses.</a:t>
            </a:r>
          </a:p>
          <a:p>
            <a:pPr algn="just">
              <a:lnSpc>
                <a:spcPct val="100000"/>
              </a:lnSpc>
              <a:spcBef>
                <a:spcPts val="0"/>
              </a:spcBef>
              <a:spcAft>
                <a:spcPts val="1200"/>
              </a:spcAft>
            </a:pPr>
            <a:r>
              <a:rPr lang="en-US" sz="1400" dirty="0"/>
              <a:t>The Commissioner reversed, but he did agree that there is no right to an adversarial hearing.</a:t>
            </a:r>
          </a:p>
          <a:p>
            <a:pPr lvl="1" algn="just">
              <a:lnSpc>
                <a:spcPct val="100000"/>
              </a:lnSpc>
              <a:spcBef>
                <a:spcPts val="0"/>
              </a:spcBef>
              <a:spcAft>
                <a:spcPts val="1200"/>
              </a:spcAft>
            </a:pPr>
            <a:r>
              <a:rPr lang="en-US" sz="1400" dirty="0"/>
              <a:t>The letters from the Superintendent and Principal, read in conjunction, met the requirements of the Act, as they informed the teacher of the nature of the investigation, the specific facts alleged, the rationale for the finding, and the discipline.</a:t>
            </a:r>
          </a:p>
          <a:p>
            <a:pPr lvl="1" algn="just">
              <a:lnSpc>
                <a:spcPct val="100000"/>
              </a:lnSpc>
              <a:spcBef>
                <a:spcPts val="0"/>
              </a:spcBef>
              <a:spcAft>
                <a:spcPts val="1200"/>
              </a:spcAft>
            </a:pPr>
            <a:r>
              <a:rPr lang="en-US" sz="1400" dirty="0"/>
              <a:t>While the Act requires the Superintendent to report the investigation results together with any discipline imposed, it does not mandate the </a:t>
            </a:r>
            <a:r>
              <a:rPr lang="en-US" sz="1400" b="1" dirty="0"/>
              <a:t>manner in which </a:t>
            </a:r>
            <a:r>
              <a:rPr lang="en-US" sz="1400" dirty="0"/>
              <a:t>the Superintendent does so, and it was unclear from the record what happened verbally at the Board meeting, so the Commissioner could not find a violation.</a:t>
            </a:r>
          </a:p>
          <a:p>
            <a:pPr lvl="1" algn="just">
              <a:lnSpc>
                <a:spcPct val="100000"/>
              </a:lnSpc>
              <a:spcBef>
                <a:spcPts val="0"/>
              </a:spcBef>
              <a:spcAft>
                <a:spcPts val="1200"/>
              </a:spcAft>
            </a:pPr>
            <a:r>
              <a:rPr lang="en-US" sz="1400" dirty="0"/>
              <a:t>Finally, the Act does not require a written decision nor prohibit the Superintendent from communicating the Board’s decision. It only requires that the Board affirm, reject or modify the Superintendent’s decision. Thus, the Superintendent’s letter stating that the board upheld the findings was legally sufficient. </a:t>
            </a:r>
          </a:p>
          <a:p>
            <a:pPr algn="just">
              <a:lnSpc>
                <a:spcPct val="100000"/>
              </a:lnSpc>
              <a:spcBef>
                <a:spcPts val="0"/>
              </a:spcBef>
              <a:spcAft>
                <a:spcPts val="1200"/>
              </a:spcAft>
            </a:pPr>
            <a:endParaRPr lang="en-US" sz="1600" dirty="0"/>
          </a:p>
          <a:p>
            <a:pPr algn="just">
              <a:lnSpc>
                <a:spcPct val="100000"/>
              </a:lnSpc>
              <a:spcBef>
                <a:spcPts val="0"/>
              </a:spcBef>
              <a:spcAft>
                <a:spcPts val="1200"/>
              </a:spcAft>
            </a:pPr>
            <a:endParaRPr lang="en-US" dirty="0"/>
          </a:p>
          <a:p>
            <a:pPr algn="just">
              <a:lnSpc>
                <a:spcPct val="100000"/>
              </a:lnSpc>
              <a:spcBef>
                <a:spcPts val="0"/>
              </a:spcBef>
              <a:spcAft>
                <a:spcPts val="1200"/>
              </a:spcAft>
            </a:pPr>
            <a:endParaRPr lang="en-US" dirty="0"/>
          </a:p>
          <a:p>
            <a:pPr algn="just">
              <a:lnSpc>
                <a:spcPct val="100000"/>
              </a:lnSpc>
              <a:spcBef>
                <a:spcPts val="0"/>
              </a:spcBef>
              <a:spcAft>
                <a:spcPts val="1200"/>
              </a:spcAft>
            </a:pPr>
            <a:endParaRPr lang="en-US" dirty="0"/>
          </a:p>
          <a:p>
            <a:pPr algn="just">
              <a:lnSpc>
                <a:spcPct val="100000"/>
              </a:lnSpc>
              <a:spcBef>
                <a:spcPts val="0"/>
              </a:spcBef>
              <a:spcAft>
                <a:spcPts val="1200"/>
              </a:spcAft>
            </a:pPr>
            <a:endParaRPr lang="en-US"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178420" y="6353099"/>
            <a:ext cx="11909502" cy="369332"/>
          </a:xfrm>
          <a:prstGeom prst="rect">
            <a:avLst/>
          </a:prstGeom>
          <a:noFill/>
        </p:spPr>
        <p:txBody>
          <a:bodyPr wrap="square" rtlCol="0">
            <a:spAutoFit/>
          </a:bodyPr>
          <a:lstStyle/>
          <a:p>
            <a:pPr algn="ctr"/>
            <a:r>
              <a:rPr lang="en-US" i="1" dirty="0"/>
              <a:t>Sohl v. Bd. of Educ. of the Town of Boonton</a:t>
            </a:r>
            <a:r>
              <a:rPr lang="en-US" dirty="0"/>
              <a:t>, Docket No. EDU-05070-20 (Comm’r of Educ., May 18, 2021)</a:t>
            </a:r>
          </a:p>
        </p:txBody>
      </p:sp>
    </p:spTree>
    <p:extLst>
      <p:ext uri="{BB962C8B-B14F-4D97-AF65-F5344CB8AC3E}">
        <p14:creationId xmlns:p14="http://schemas.microsoft.com/office/powerpoint/2010/main" val="6252203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lstStyle/>
          <a:p>
            <a:r>
              <a:rPr lang="en-US" b="1" dirty="0"/>
              <a:t>Arbitration for Non-Teaching Staff Members</a:t>
            </a:r>
            <a:br>
              <a:rPr lang="en-US" b="1" dirty="0"/>
            </a:br>
            <a:endParaRPr lang="en-US"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Autofit/>
          </a:bodyPr>
          <a:lstStyle/>
          <a:p>
            <a:pPr algn="just"/>
            <a:r>
              <a:rPr lang="en-US" sz="1500" dirty="0"/>
              <a:t>An employee who is not a teaching staff member now has the right to submit to binding arbitration any dispute regarding </a:t>
            </a:r>
            <a:r>
              <a:rPr lang="en-US" sz="1500" b="1" dirty="0"/>
              <a:t>whether there is just cause for a disciplinary action</a:t>
            </a:r>
            <a:r>
              <a:rPr lang="en-US" sz="1500" dirty="0"/>
              <a:t>, including, but not limited to:</a:t>
            </a:r>
          </a:p>
          <a:p>
            <a:pPr lvl="1" algn="just"/>
            <a:r>
              <a:rPr lang="en-US" sz="1500" dirty="0"/>
              <a:t>Reprimands,</a:t>
            </a:r>
          </a:p>
          <a:p>
            <a:pPr lvl="1" algn="just"/>
            <a:r>
              <a:rPr lang="en-US" sz="1500" dirty="0"/>
              <a:t>Withholding of increments, </a:t>
            </a:r>
          </a:p>
          <a:p>
            <a:pPr lvl="1" algn="just"/>
            <a:r>
              <a:rPr lang="en-US" sz="1500" dirty="0"/>
              <a:t>Termination or non-renewal of an employment contract, and</a:t>
            </a:r>
          </a:p>
          <a:p>
            <a:pPr lvl="1" algn="just"/>
            <a:r>
              <a:rPr lang="en-US" sz="1500" dirty="0"/>
              <a:t>Expiration or lapse of an employment contract or term, or lack of continuation of employment.</a:t>
            </a:r>
            <a:endParaRPr lang="en-US" sz="1500" b="1" dirty="0"/>
          </a:p>
          <a:p>
            <a:pPr algn="just"/>
            <a:r>
              <a:rPr lang="en-US" sz="1500" dirty="0"/>
              <a:t>The employee may submit the dispute to binding arbitration </a:t>
            </a:r>
            <a:r>
              <a:rPr lang="en-US" sz="1500" b="1" dirty="0"/>
              <a:t>irrespective of the reason for the employer's action or failure to act</a:t>
            </a:r>
            <a:r>
              <a:rPr lang="en-US" sz="1500" dirty="0"/>
              <a:t>, </a:t>
            </a:r>
            <a:r>
              <a:rPr lang="en-US" sz="1500" b="1" dirty="0"/>
              <a:t>and irrespective of any contractual or negotiated provision or lack thereof. </a:t>
            </a:r>
            <a:endParaRPr lang="en-US" sz="1500" dirty="0"/>
          </a:p>
          <a:p>
            <a:pPr algn="just"/>
            <a:r>
              <a:rPr lang="en-US" sz="1500" dirty="0"/>
              <a:t>The </a:t>
            </a:r>
            <a:r>
              <a:rPr lang="en-US" sz="1500" b="1" dirty="0"/>
              <a:t>burden of proof </a:t>
            </a:r>
            <a:r>
              <a:rPr lang="en-US" sz="1500" dirty="0"/>
              <a:t>shall be on the </a:t>
            </a:r>
            <a:r>
              <a:rPr lang="en-US" sz="1500" b="1" dirty="0"/>
              <a:t>employer</a:t>
            </a:r>
            <a:r>
              <a:rPr lang="en-US" sz="1500" dirty="0"/>
              <a:t> to demonstrate just cause.</a:t>
            </a:r>
          </a:p>
          <a:p>
            <a:pPr algn="just"/>
            <a:r>
              <a:rPr lang="en-US" sz="1500" dirty="0"/>
              <a:t>Open question as to whether or not this applies to straight performance-related action. It should not, but the language appears</a:t>
            </a:r>
            <a:r>
              <a:rPr lang="en-US" sz="1500" i="1" dirty="0"/>
              <a:t> </a:t>
            </a:r>
            <a:r>
              <a:rPr lang="en-US" sz="1500" dirty="0"/>
              <a:t>to include “termination” and “non-renewal” in its definition of disciplinary action. This reinforces the need to have documentation of performance issues and thorough, detailed evaluations.</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3022530" y="6388100"/>
            <a:ext cx="6146939" cy="369332"/>
          </a:xfrm>
          <a:prstGeom prst="rect">
            <a:avLst/>
          </a:prstGeom>
          <a:noFill/>
        </p:spPr>
        <p:txBody>
          <a:bodyPr wrap="none" rtlCol="0">
            <a:spAutoFit/>
          </a:bodyPr>
          <a:lstStyle/>
          <a:p>
            <a:pPr algn="ctr"/>
            <a:r>
              <a:rPr lang="en-US" i="1" dirty="0"/>
              <a:t>P.L</a:t>
            </a:r>
            <a:r>
              <a:rPr lang="en-US" dirty="0"/>
              <a:t>. 2020, </a:t>
            </a:r>
            <a:r>
              <a:rPr lang="en-US" i="1" dirty="0"/>
              <a:t>c. </a:t>
            </a:r>
            <a:r>
              <a:rPr lang="en-US" dirty="0"/>
              <a:t>66 (</a:t>
            </a:r>
            <a:r>
              <a:rPr lang="en-US" dirty="0" smtClean="0"/>
              <a:t>Aug. </a:t>
            </a:r>
            <a:r>
              <a:rPr lang="en-US" dirty="0"/>
              <a:t>13, 2020) – </a:t>
            </a:r>
            <a:r>
              <a:rPr lang="en-US" i="1" dirty="0"/>
              <a:t>N.J.S.A.</a:t>
            </a:r>
            <a:r>
              <a:rPr lang="en-US" dirty="0"/>
              <a:t> 34:13A-22 and -29 </a:t>
            </a:r>
          </a:p>
        </p:txBody>
      </p:sp>
    </p:spTree>
    <p:extLst>
      <p:ext uri="{BB962C8B-B14F-4D97-AF65-F5344CB8AC3E}">
        <p14:creationId xmlns:p14="http://schemas.microsoft.com/office/powerpoint/2010/main" val="40755310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a:xfrm>
            <a:off x="1534696" y="353759"/>
            <a:ext cx="9520158" cy="1049235"/>
          </a:xfrm>
        </p:spPr>
        <p:txBody>
          <a:bodyPr>
            <a:normAutofit/>
          </a:bodyPr>
          <a:lstStyle/>
          <a:p>
            <a:pPr>
              <a:lnSpc>
                <a:spcPct val="100000"/>
              </a:lnSpc>
            </a:pPr>
            <a:r>
              <a:rPr lang="en-US" b="1" dirty="0"/>
              <a:t>No Independent Tort Liability for HIB</a:t>
            </a: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225074"/>
          </a:xfrm>
        </p:spPr>
        <p:txBody>
          <a:bodyPr>
            <a:noAutofit/>
          </a:bodyPr>
          <a:lstStyle/>
          <a:p>
            <a:pPr algn="just">
              <a:spcBef>
                <a:spcPts val="0"/>
              </a:spcBef>
              <a:spcAft>
                <a:spcPts val="1200"/>
              </a:spcAft>
            </a:pPr>
            <a:r>
              <a:rPr lang="en-US" sz="1600" dirty="0"/>
              <a:t>In June 2019, the board approved the superintendent’s HIB finding. In response to the HIB, the district moved the offender’s seat away from the complainant-classmate’s seat.</a:t>
            </a:r>
          </a:p>
          <a:p>
            <a:pPr algn="just">
              <a:spcBef>
                <a:spcPts val="0"/>
              </a:spcBef>
              <a:spcAft>
                <a:spcPts val="1200"/>
              </a:spcAft>
            </a:pPr>
            <a:r>
              <a:rPr lang="en-US" sz="1600" dirty="0"/>
              <a:t>In August 2019, following a meeting with the parents, the board rescinded its decision. Nonetheless, the parents enrolled their child in another school.</a:t>
            </a:r>
          </a:p>
          <a:p>
            <a:pPr algn="just">
              <a:spcBef>
                <a:spcPts val="0"/>
              </a:spcBef>
              <a:spcAft>
                <a:spcPts val="1200"/>
              </a:spcAft>
            </a:pPr>
            <a:r>
              <a:rPr lang="en-US" sz="1600" dirty="0"/>
              <a:t>Nearly two years later, the parents filed a lawsuit in Bergen County Superior Court, claiming that the board’s procedure was in and of itself a form of HIB.</a:t>
            </a:r>
          </a:p>
          <a:p>
            <a:pPr algn="just">
              <a:lnSpc>
                <a:spcPct val="100000"/>
              </a:lnSpc>
              <a:spcBef>
                <a:spcPts val="0"/>
              </a:spcBef>
              <a:spcAft>
                <a:spcPts val="1200"/>
              </a:spcAft>
            </a:pPr>
            <a:r>
              <a:rPr lang="en-US" sz="1600" dirty="0"/>
              <a:t>On the board’s motion, Judge Wilson dismissed the claim on the grounds that </a:t>
            </a:r>
            <a:r>
              <a:rPr lang="en-US" sz="1600" b="1" dirty="0"/>
              <a:t>a board’s HIB determination is appealable to an ALJ, not the Law Division. </a:t>
            </a:r>
            <a:r>
              <a:rPr lang="en-US" sz="1600" dirty="0"/>
              <a:t>Further, the ABBRA does not create any tort liability. In other words, </a:t>
            </a:r>
            <a:r>
              <a:rPr lang="en-US" sz="1600" b="1" dirty="0"/>
              <a:t>New Jersey law does not recognize a violation of the ABBRA as an independent tort entitling a plaintiff to monetary damages.</a:t>
            </a:r>
          </a:p>
          <a:p>
            <a:pPr algn="just">
              <a:lnSpc>
                <a:spcPct val="100000"/>
              </a:lnSpc>
              <a:spcBef>
                <a:spcPts val="0"/>
              </a:spcBef>
              <a:spcAft>
                <a:spcPts val="1200"/>
              </a:spcAft>
            </a:pPr>
            <a:r>
              <a:rPr lang="en-US" sz="1600" dirty="0"/>
              <a:t>In any event, the Judge noted, the parents pled no facts suggesting that the child was a victim of bullying as a result of the district conducting the required investigation and taking action to resolve the issue (i.e., moving the child’s seat away from the complainant-classmate).</a:t>
            </a:r>
          </a:p>
        </p:txBody>
      </p:sp>
      <p:sp>
        <p:nvSpPr>
          <p:cNvPr id="4" name="TextBox 3">
            <a:extLst>
              <a:ext uri="{FF2B5EF4-FFF2-40B4-BE49-F238E27FC236}">
                <a16:creationId xmlns:a16="http://schemas.microsoft.com/office/drawing/2014/main" xmlns="" id="{D10B1DA6-1364-4DE9-82B5-43660F85E679}"/>
              </a:ext>
            </a:extLst>
          </p:cNvPr>
          <p:cNvSpPr txBox="1"/>
          <p:nvPr/>
        </p:nvSpPr>
        <p:spPr>
          <a:xfrm>
            <a:off x="332580" y="6353099"/>
            <a:ext cx="11526839" cy="369332"/>
          </a:xfrm>
          <a:prstGeom prst="rect">
            <a:avLst/>
          </a:prstGeom>
          <a:noFill/>
        </p:spPr>
        <p:txBody>
          <a:bodyPr wrap="square" rtlCol="0">
            <a:spAutoFit/>
          </a:bodyPr>
          <a:lstStyle/>
          <a:p>
            <a:pPr algn="ctr"/>
            <a:r>
              <a:rPr lang="en-US" i="1" dirty="0"/>
              <a:t>Messerian-Esper v. Fort Lee Bd. of Educ.</a:t>
            </a:r>
            <a:r>
              <a:rPr lang="en-US" dirty="0"/>
              <a:t>, Docket No. BER-L-1547-21 (June 29, 2021)</a:t>
            </a:r>
          </a:p>
        </p:txBody>
      </p:sp>
    </p:spTree>
    <p:extLst>
      <p:ext uri="{BB962C8B-B14F-4D97-AF65-F5344CB8AC3E}">
        <p14:creationId xmlns:p14="http://schemas.microsoft.com/office/powerpoint/2010/main" val="4454549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Student Discipline, First Amendment, and Conduct Away from School Grounds</a:t>
            </a:r>
            <a:endParaRPr lang="en-US" b="1" i="1" dirty="0"/>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534696" y="1853754"/>
            <a:ext cx="9520158" cy="4199727"/>
          </a:xfrm>
        </p:spPr>
        <p:txBody>
          <a:bodyPr>
            <a:noAutofit/>
          </a:bodyPr>
          <a:lstStyle/>
          <a:p>
            <a:pPr algn="just">
              <a:lnSpc>
                <a:spcPct val="100000"/>
              </a:lnSpc>
              <a:spcBef>
                <a:spcPts val="0"/>
              </a:spcBef>
              <a:spcAft>
                <a:spcPts val="1200"/>
              </a:spcAft>
            </a:pPr>
            <a:r>
              <a:rPr lang="en-US" sz="1400" dirty="0"/>
              <a:t>A rising sophomore did not make the varsity cheerleading team or her preferred position on the softball team, and was frustrated that certain freshmen made varsity. While at a local convenience store, she posted two photos on Snapchat:</a:t>
            </a:r>
          </a:p>
          <a:p>
            <a:pPr lvl="1" algn="just">
              <a:lnSpc>
                <a:spcPct val="100000"/>
              </a:lnSpc>
              <a:spcBef>
                <a:spcPts val="0"/>
              </a:spcBef>
              <a:spcAft>
                <a:spcPts val="1200"/>
              </a:spcAft>
            </a:pPr>
            <a:r>
              <a:rPr lang="en-US" sz="1400" dirty="0"/>
              <a:t>One was an image of her and her friend flipping the bird with the caption, “Fuck school fuck softball fuck cheer fuck everything.”</a:t>
            </a:r>
          </a:p>
          <a:p>
            <a:pPr lvl="1" algn="just">
              <a:lnSpc>
                <a:spcPct val="100000"/>
              </a:lnSpc>
              <a:spcBef>
                <a:spcPts val="0"/>
              </a:spcBef>
              <a:spcAft>
                <a:spcPts val="1200"/>
              </a:spcAft>
            </a:pPr>
            <a:r>
              <a:rPr lang="en-US" sz="1400" dirty="0"/>
              <a:t>The second was just text that said, “Love how me and [another student] get told we need a year of jv before we make varsity but that[t] doesn’t matter to anyone else?”</a:t>
            </a:r>
            <a:endParaRPr lang="en-US" sz="1400" dirty="0">
              <a:sym typeface="Wingdings" panose="05000000000000000000" pitchFamily="2" charset="2"/>
            </a:endParaRPr>
          </a:p>
          <a:p>
            <a:pPr algn="just">
              <a:lnSpc>
                <a:spcPct val="100000"/>
              </a:lnSpc>
              <a:spcBef>
                <a:spcPts val="0"/>
              </a:spcBef>
              <a:spcAft>
                <a:spcPts val="1200"/>
              </a:spcAft>
            </a:pPr>
            <a:r>
              <a:rPr lang="en-US" sz="1400" dirty="0">
                <a:sym typeface="Wingdings" panose="05000000000000000000" pitchFamily="2" charset="2"/>
              </a:rPr>
              <a:t>Several cheerleaders and students saw the Snapchats, took screenshots and shared them. </a:t>
            </a:r>
            <a:r>
              <a:rPr lang="en-US" sz="1400" dirty="0"/>
              <a:t>The coaches decided that the use of profanity in connection with an extracurricular activity violated team and school rules, and suspended her from the cheerleading squad for the upcoming year.</a:t>
            </a:r>
          </a:p>
          <a:p>
            <a:pPr algn="just">
              <a:lnSpc>
                <a:spcPct val="100000"/>
              </a:lnSpc>
              <a:spcBef>
                <a:spcPts val="0"/>
              </a:spcBef>
              <a:spcAft>
                <a:spcPts val="1200"/>
              </a:spcAft>
            </a:pPr>
            <a:r>
              <a:rPr lang="en-US" sz="1400" dirty="0"/>
              <a:t>The district court found that the photos did not cause a substantial disruption in school (the discussion took a few minutes of an Algebra class for a few days, some</a:t>
            </a:r>
            <a:r>
              <a:rPr lang="en-US" sz="1400" i="1" dirty="0"/>
              <a:t> </a:t>
            </a:r>
            <a:r>
              <a:rPr lang="en-US" sz="1400" dirty="0"/>
              <a:t>members of the cheerleading team were upset, and while there was an expressed concern for team morale, there was no serious decline). Thus, in accordance with </a:t>
            </a:r>
            <a:r>
              <a:rPr lang="en-US" sz="1400" i="1" dirty="0"/>
              <a:t>Tinker v. Des Moines</a:t>
            </a:r>
            <a:r>
              <a:rPr lang="en-US" sz="1400" dirty="0"/>
              <a:t>, the punishment violated the First Amendment.</a:t>
            </a:r>
          </a:p>
          <a:p>
            <a:pPr algn="just">
              <a:lnSpc>
                <a:spcPct val="100000"/>
              </a:lnSpc>
              <a:spcBef>
                <a:spcPts val="0"/>
              </a:spcBef>
              <a:spcAft>
                <a:spcPts val="1200"/>
              </a:spcAft>
            </a:pPr>
            <a:r>
              <a:rPr lang="en-US" sz="1400" dirty="0"/>
              <a:t>The Third Circuit affirmed, but seemingly held that the board’s ability to discipline students for speech that causes a substantial disruption (the </a:t>
            </a:r>
            <a:r>
              <a:rPr lang="en-US" sz="1400" i="1" dirty="0"/>
              <a:t>Tinker </a:t>
            </a:r>
            <a:r>
              <a:rPr lang="en-US" sz="1400" dirty="0"/>
              <a:t>standard) </a:t>
            </a:r>
            <a:r>
              <a:rPr lang="en-US" sz="1400" b="1" dirty="0"/>
              <a:t>did not apply to off-campus speech</a:t>
            </a:r>
            <a:r>
              <a:rPr lang="en-US" sz="1400" dirty="0"/>
              <a:t>…</a:t>
            </a:r>
          </a:p>
          <a:p>
            <a:pPr algn="just">
              <a:lnSpc>
                <a:spcPct val="100000"/>
              </a:lnSpc>
              <a:spcBef>
                <a:spcPts val="0"/>
              </a:spcBef>
              <a:spcAft>
                <a:spcPts val="1200"/>
              </a:spcAft>
            </a:pPr>
            <a:endParaRPr lang="en-US"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178420" y="6353099"/>
            <a:ext cx="11909502" cy="369332"/>
          </a:xfrm>
          <a:prstGeom prst="rect">
            <a:avLst/>
          </a:prstGeom>
          <a:noFill/>
        </p:spPr>
        <p:txBody>
          <a:bodyPr wrap="square" rtlCol="0">
            <a:spAutoFit/>
          </a:bodyPr>
          <a:lstStyle/>
          <a:p>
            <a:pPr algn="ctr"/>
            <a:r>
              <a:rPr lang="en-US" i="1" dirty="0"/>
              <a:t>Mahanoy Area Sch. Dist. v. Levy, </a:t>
            </a:r>
            <a:r>
              <a:rPr lang="en-US" dirty="0"/>
              <a:t>141 U.S. 2038 (June 23, 2021)</a:t>
            </a:r>
          </a:p>
        </p:txBody>
      </p:sp>
    </p:spTree>
    <p:extLst>
      <p:ext uri="{BB962C8B-B14F-4D97-AF65-F5344CB8AC3E}">
        <p14:creationId xmlns:p14="http://schemas.microsoft.com/office/powerpoint/2010/main" val="29423991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992A1-ED0B-4767-BDEC-23669B5AEE76}"/>
              </a:ext>
            </a:extLst>
          </p:cNvPr>
          <p:cNvSpPr>
            <a:spLocks noGrp="1"/>
          </p:cNvSpPr>
          <p:nvPr>
            <p:ph type="title"/>
          </p:nvPr>
        </p:nvSpPr>
        <p:spPr/>
        <p:txBody>
          <a:bodyPr>
            <a:normAutofit fontScale="90000"/>
          </a:bodyPr>
          <a:lstStyle/>
          <a:p>
            <a:pPr>
              <a:lnSpc>
                <a:spcPct val="100000"/>
              </a:lnSpc>
            </a:pPr>
            <a:r>
              <a:rPr lang="en-US" b="1" dirty="0"/>
              <a:t>Student Discipline, First Amendment, and Conduct Away from School Grounds </a:t>
            </a:r>
            <a:r>
              <a:rPr lang="en-US" b="1" i="1" dirty="0"/>
              <a:t>(continued)</a:t>
            </a:r>
          </a:p>
        </p:txBody>
      </p:sp>
      <p:sp>
        <p:nvSpPr>
          <p:cNvPr id="3" name="Content Placeholder 2">
            <a:extLst>
              <a:ext uri="{FF2B5EF4-FFF2-40B4-BE49-F238E27FC236}">
                <a16:creationId xmlns:a16="http://schemas.microsoft.com/office/drawing/2014/main" xmlns="" id="{B46EB977-4AFE-4396-BC38-D13F38CB559A}"/>
              </a:ext>
            </a:extLst>
          </p:cNvPr>
          <p:cNvSpPr>
            <a:spLocks noGrp="1"/>
          </p:cNvSpPr>
          <p:nvPr>
            <p:ph idx="1"/>
          </p:nvPr>
        </p:nvSpPr>
        <p:spPr>
          <a:xfrm>
            <a:off x="1373092" y="1853754"/>
            <a:ext cx="9520158" cy="4199727"/>
          </a:xfrm>
        </p:spPr>
        <p:txBody>
          <a:bodyPr>
            <a:noAutofit/>
          </a:bodyPr>
          <a:lstStyle/>
          <a:p>
            <a:pPr algn="just">
              <a:lnSpc>
                <a:spcPct val="100000"/>
              </a:lnSpc>
              <a:spcBef>
                <a:spcPts val="0"/>
              </a:spcBef>
              <a:spcAft>
                <a:spcPts val="1200"/>
              </a:spcAft>
            </a:pPr>
            <a:r>
              <a:rPr lang="en-US" sz="1400" dirty="0"/>
              <a:t>The United States Supreme Court declined to establish a bright-line rule for what constitutes off-campus speech, but set forth three features distinguishing a school district’s efforts to regulate off-campus speech.</a:t>
            </a:r>
          </a:p>
          <a:p>
            <a:pPr lvl="1" algn="just">
              <a:lnSpc>
                <a:spcPct val="100000"/>
              </a:lnSpc>
              <a:spcBef>
                <a:spcPts val="0"/>
              </a:spcBef>
              <a:spcAft>
                <a:spcPts val="1200"/>
              </a:spcAft>
            </a:pPr>
            <a:r>
              <a:rPr lang="en-US" sz="1400" dirty="0"/>
              <a:t>(1) In relation to off-campus speech, a school will rarely stand </a:t>
            </a:r>
            <a:r>
              <a:rPr lang="en-US" sz="1400" i="1" dirty="0"/>
              <a:t>in loco parentis</a:t>
            </a:r>
            <a:r>
              <a:rPr lang="en-US" sz="1400" dirty="0"/>
              <a:t>, so such speech is generally not subject to regulation.</a:t>
            </a:r>
          </a:p>
          <a:p>
            <a:pPr lvl="1" algn="just">
              <a:lnSpc>
                <a:spcPct val="100000"/>
              </a:lnSpc>
              <a:spcBef>
                <a:spcPts val="0"/>
              </a:spcBef>
              <a:spcAft>
                <a:spcPts val="1200"/>
              </a:spcAft>
            </a:pPr>
            <a:r>
              <a:rPr lang="en-US" sz="1400" dirty="0"/>
              <a:t>(2) Since off-campus speech includes </a:t>
            </a:r>
            <a:r>
              <a:rPr lang="en-US" sz="1400" i="1" dirty="0"/>
              <a:t>all </a:t>
            </a:r>
            <a:r>
              <a:rPr lang="en-US" sz="1400" dirty="0"/>
              <a:t>speech uttered by a student, 24/7, courts must be skeptical of efforts to regulate it.</a:t>
            </a:r>
          </a:p>
          <a:p>
            <a:pPr lvl="1" algn="just">
              <a:lnSpc>
                <a:spcPct val="100000"/>
              </a:lnSpc>
              <a:spcBef>
                <a:spcPts val="0"/>
              </a:spcBef>
              <a:spcAft>
                <a:spcPts val="1200"/>
              </a:spcAft>
            </a:pPr>
            <a:r>
              <a:rPr lang="en-US" sz="1400" dirty="0"/>
              <a:t>(3) Public schools, as “nurseries of democracy,” have an interest in protecting a student’s unpopular expression,</a:t>
            </a:r>
            <a:r>
              <a:rPr lang="en-US" sz="1400" b="1" dirty="0"/>
              <a:t> </a:t>
            </a:r>
            <a:r>
              <a:rPr lang="en-US" sz="1400" i="1" dirty="0"/>
              <a:t>especially when </a:t>
            </a:r>
            <a:r>
              <a:rPr lang="en-US" sz="1400" dirty="0"/>
              <a:t>that speech takes place off-campus. (“I disapprove of what you say, but I will defend your right to say it.”)</a:t>
            </a:r>
          </a:p>
          <a:p>
            <a:pPr algn="just">
              <a:lnSpc>
                <a:spcPct val="100000"/>
              </a:lnSpc>
              <a:spcBef>
                <a:spcPts val="0"/>
              </a:spcBef>
              <a:spcAft>
                <a:spcPts val="1200"/>
              </a:spcAft>
            </a:pPr>
            <a:r>
              <a:rPr lang="en-US" sz="1400" dirty="0"/>
              <a:t>Here, the speech did not have any features that would place it outside the First Amendment’s ordinary protection (i.e., not fighting words, not obscene,</a:t>
            </a:r>
            <a:r>
              <a:rPr lang="en-US" sz="1400" i="1" dirty="0"/>
              <a:t> </a:t>
            </a:r>
            <a:r>
              <a:rPr lang="en-US" sz="1400" dirty="0"/>
              <a:t>did not identify the school or target anyone specific in the school community, and was sent privately to Snapchat friends).</a:t>
            </a:r>
          </a:p>
          <a:p>
            <a:pPr algn="just">
              <a:lnSpc>
                <a:spcPct val="100000"/>
              </a:lnSpc>
              <a:spcBef>
                <a:spcPts val="0"/>
              </a:spcBef>
              <a:spcAft>
                <a:spcPts val="1200"/>
              </a:spcAft>
            </a:pPr>
            <a:r>
              <a:rPr lang="en-US" sz="1400" dirty="0"/>
              <a:t>Further, the district’s interests in punishing the speech were diminished by the fact that the speech was made outside of school on the student’s own time, the parents had not delegated control to the district over the student’s behavior outside of school and the school made no efforts to prevent vulgar language outside of school, and there was no substantial disruption within the school.</a:t>
            </a:r>
          </a:p>
          <a:p>
            <a:pPr lvl="1" algn="just">
              <a:lnSpc>
                <a:spcPct val="100000"/>
              </a:lnSpc>
              <a:spcBef>
                <a:spcPts val="0"/>
              </a:spcBef>
              <a:spcAft>
                <a:spcPts val="1200"/>
              </a:spcAft>
            </a:pPr>
            <a:endParaRPr lang="en-US" dirty="0"/>
          </a:p>
          <a:p>
            <a:pPr algn="just">
              <a:lnSpc>
                <a:spcPct val="100000"/>
              </a:lnSpc>
              <a:spcBef>
                <a:spcPts val="0"/>
              </a:spcBef>
              <a:spcAft>
                <a:spcPts val="1200"/>
              </a:spcAft>
            </a:pPr>
            <a:endParaRPr lang="en-US" dirty="0"/>
          </a:p>
        </p:txBody>
      </p:sp>
      <p:sp>
        <p:nvSpPr>
          <p:cNvPr id="4" name="TextBox 3">
            <a:extLst>
              <a:ext uri="{FF2B5EF4-FFF2-40B4-BE49-F238E27FC236}">
                <a16:creationId xmlns:a16="http://schemas.microsoft.com/office/drawing/2014/main" xmlns="" id="{D10B1DA6-1364-4DE9-82B5-43660F85E679}"/>
              </a:ext>
            </a:extLst>
          </p:cNvPr>
          <p:cNvSpPr txBox="1"/>
          <p:nvPr/>
        </p:nvSpPr>
        <p:spPr>
          <a:xfrm>
            <a:off x="178420" y="6353099"/>
            <a:ext cx="11909502" cy="369332"/>
          </a:xfrm>
          <a:prstGeom prst="rect">
            <a:avLst/>
          </a:prstGeom>
          <a:noFill/>
        </p:spPr>
        <p:txBody>
          <a:bodyPr wrap="square" rtlCol="0">
            <a:spAutoFit/>
          </a:bodyPr>
          <a:lstStyle/>
          <a:p>
            <a:pPr algn="ctr"/>
            <a:r>
              <a:rPr lang="en-US" i="1" dirty="0"/>
              <a:t>Mahanoy Area Sch. Dist. v. Levy, </a:t>
            </a:r>
            <a:r>
              <a:rPr lang="en-US" dirty="0"/>
              <a:t>141 U.S. 2038 (June 23, 2021)</a:t>
            </a:r>
          </a:p>
        </p:txBody>
      </p:sp>
    </p:spTree>
    <p:extLst>
      <p:ext uri="{BB962C8B-B14F-4D97-AF65-F5344CB8AC3E}">
        <p14:creationId xmlns:p14="http://schemas.microsoft.com/office/powerpoint/2010/main" val="5468350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 Suspended Without Pay for</a:t>
            </a:r>
            <a:br>
              <a:rPr lang="en-US" b="1" dirty="0"/>
            </a:br>
            <a:r>
              <a:rPr lang="en-US" b="1" dirty="0"/>
              <a:t>One School Year</a:t>
            </a:r>
          </a:p>
        </p:txBody>
      </p:sp>
      <p:sp>
        <p:nvSpPr>
          <p:cNvPr id="3" name="Content Placeholder 2"/>
          <p:cNvSpPr>
            <a:spLocks noGrp="1"/>
          </p:cNvSpPr>
          <p:nvPr>
            <p:ph idx="1"/>
          </p:nvPr>
        </p:nvSpPr>
        <p:spPr>
          <a:xfrm>
            <a:off x="1534696" y="2015732"/>
            <a:ext cx="9520158" cy="4001610"/>
          </a:xfrm>
        </p:spPr>
        <p:txBody>
          <a:bodyPr>
            <a:normAutofit fontScale="92500" lnSpcReduction="20000"/>
          </a:bodyPr>
          <a:lstStyle/>
          <a:p>
            <a:pPr algn="just"/>
            <a:r>
              <a:rPr lang="en-US" dirty="0"/>
              <a:t>Morrison, a physical education teacher, was charged with unbecoming conduct for his communications with former students.</a:t>
            </a:r>
          </a:p>
          <a:p>
            <a:pPr lvl="1" algn="just"/>
            <a:r>
              <a:rPr lang="en-US" sz="2100" dirty="0"/>
              <a:t>In 2016, he texted a former student who he coached and taught in drivers education and physical education. She was 20 years old when he texted her, and the string of messages ended “I want to fuck u. I saw u were sleeping.” He apparently served a month-long suspension for that violation of board policies and got help for his drinking problems.</a:t>
            </a:r>
          </a:p>
          <a:p>
            <a:pPr lvl="1" algn="just"/>
            <a:r>
              <a:rPr lang="en-US" sz="2100" dirty="0"/>
              <a:t>In 2020, he contacted another former student (24 years old), via Facebook, stating that he was at the beach at his parents’ house, asking what her plans were, and stating “I should’ve gotten u earlier.” The arbitrator found that it was reasonable for the former student to interpret the message as an overture that was highly inappropriate and violated the board’s policies.</a:t>
            </a:r>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In re Morrison and Willingboro Bd. of Educ., </a:t>
            </a:r>
            <a:r>
              <a:rPr lang="en-US" dirty="0"/>
              <a:t>Docket No. 251-12/20 (Apr. 29,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2987015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 Suspended Without Pay for</a:t>
            </a:r>
            <a:br>
              <a:rPr lang="en-US" b="1" dirty="0"/>
            </a:br>
            <a:r>
              <a:rPr lang="en-US" b="1" dirty="0"/>
              <a:t>One School Year</a:t>
            </a:r>
          </a:p>
        </p:txBody>
      </p:sp>
      <p:sp>
        <p:nvSpPr>
          <p:cNvPr id="3" name="Content Placeholder 2"/>
          <p:cNvSpPr>
            <a:spLocks noGrp="1"/>
          </p:cNvSpPr>
          <p:nvPr>
            <p:ph idx="1"/>
          </p:nvPr>
        </p:nvSpPr>
        <p:spPr>
          <a:xfrm>
            <a:off x="1534696" y="2015732"/>
            <a:ext cx="9520158" cy="4001610"/>
          </a:xfrm>
        </p:spPr>
        <p:txBody>
          <a:bodyPr>
            <a:normAutofit fontScale="92500" lnSpcReduction="20000"/>
          </a:bodyPr>
          <a:lstStyle/>
          <a:p>
            <a:pPr algn="just"/>
            <a:r>
              <a:rPr lang="en-US" dirty="0"/>
              <a:t>The arbitrator regarded the charges as very serious, “particularly in light of Respondent’s failure to appreciate the consequences of his actions or understand how his actions could be perceived and be hurtful to others, even after receiving discipline in 2016.</a:t>
            </a:r>
          </a:p>
          <a:p>
            <a:pPr algn="just"/>
            <a:r>
              <a:rPr lang="en-US" dirty="0"/>
              <a:t>However, he concluded that </a:t>
            </a:r>
            <a:r>
              <a:rPr lang="en-US" b="1" dirty="0"/>
              <a:t>discharge was too severe</a:t>
            </a:r>
            <a:r>
              <a:rPr lang="en-US" dirty="0"/>
              <a:t>. The 2020 messages were not lewd or vulgar, but merely insensitive and overly casual; they were addressed to an adult; the former student, to her credit, reacted with maturity, discontinuing the correspondence; and even if Respondent was trying to set up some sort of tryst, it did not come to that, and the former student was not unduly harmed.</a:t>
            </a:r>
          </a:p>
          <a:p>
            <a:pPr algn="just"/>
            <a:r>
              <a:rPr lang="en-US" dirty="0"/>
              <a:t>“I will not deprive a teacher of his livelihood forever, because he sought casual friendships with a former student, when he did not use lewd or vulgar language and did not pursue the relationship when the student dropped it.”</a:t>
            </a:r>
          </a:p>
          <a:p>
            <a:pPr algn="just"/>
            <a:endParaRPr lang="en-US" dirty="0"/>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In re Morrison and Willingboro Bd. of Educ., </a:t>
            </a:r>
            <a:r>
              <a:rPr lang="en-US" dirty="0"/>
              <a:t>Docket No. 251-12/20 (Apr. 29,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311773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 Dismissed for Inappropriate Communications with 8</a:t>
            </a:r>
            <a:r>
              <a:rPr lang="en-US" b="1" baseline="30000" dirty="0"/>
              <a:t>th</a:t>
            </a:r>
            <a:r>
              <a:rPr lang="en-US" b="1" dirty="0"/>
              <a:t> Grade Student</a:t>
            </a:r>
          </a:p>
        </p:txBody>
      </p:sp>
      <p:sp>
        <p:nvSpPr>
          <p:cNvPr id="3" name="Content Placeholder 2"/>
          <p:cNvSpPr>
            <a:spLocks noGrp="1"/>
          </p:cNvSpPr>
          <p:nvPr>
            <p:ph idx="1"/>
          </p:nvPr>
        </p:nvSpPr>
        <p:spPr>
          <a:xfrm>
            <a:off x="1534696" y="2015732"/>
            <a:ext cx="9520158" cy="4001610"/>
          </a:xfrm>
        </p:spPr>
        <p:txBody>
          <a:bodyPr>
            <a:normAutofit lnSpcReduction="10000"/>
          </a:bodyPr>
          <a:lstStyle/>
          <a:p>
            <a:pPr algn="just"/>
            <a:r>
              <a:rPr lang="en-US" dirty="0"/>
              <a:t>Lota was assigned to teach eighth grade mathematics for the 2019-2020 school year. When the pandemic and virtual instruction started, Lota engaged in a pattern of inappropriate electronic communications with one of his female students, including messages like:</a:t>
            </a:r>
          </a:p>
          <a:p>
            <a:pPr lvl="1" algn="just"/>
            <a:r>
              <a:rPr lang="en-US" sz="1600" dirty="0"/>
              <a:t>“you are so sweet”; “no worries love…whenever you can…”; “…are you angry with me?”; “Haven’t talked to you much today </a:t>
            </a:r>
            <a:r>
              <a:rPr lang="en-US" sz="1600" dirty="0">
                <a:sym typeface="Wingdings" panose="05000000000000000000" pitchFamily="2" charset="2"/>
              </a:rPr>
              <a:t>”; discussing his wife with her; “lol…I truly miss you”; “whenever’s convenient dear ”; “Yes dear, thank you!”; “Hello beautiful!”; “lol…you kill me, dont worry anything you do or ask is ok ”; “Anything for you dear ”; “lol…just saying that your very mature for your age ”; “hi love ;” “ love helping you…never a problem”; asked her what time she woke up; etc.</a:t>
            </a:r>
          </a:p>
          <a:p>
            <a:pPr lvl="1" algn="just"/>
            <a:r>
              <a:rPr lang="en-US" sz="1600" dirty="0"/>
              <a:t>He also exchanged the following messages with another student: “Thanks love!”; “You’re awesome”; “…no ones better than you love!”; “Thanks dear u are awesome!”; “Thanks…you rock Star you!”; “Thanks love…You’re still awesome!”; and “Thanks love </a:t>
            </a:r>
            <a:r>
              <a:rPr lang="en-US" sz="1600" dirty="0">
                <a:sym typeface="Wingdings" panose="05000000000000000000" pitchFamily="2" charset="2"/>
              </a:rPr>
              <a:t>.”</a:t>
            </a:r>
          </a:p>
          <a:p>
            <a:pPr marL="457200" lvl="1" indent="0" algn="just">
              <a:buNone/>
            </a:pPr>
            <a:endParaRPr lang="en-US" sz="1600" dirty="0">
              <a:sym typeface="Wingdings" panose="05000000000000000000" pitchFamily="2" charset="2"/>
            </a:endParaRPr>
          </a:p>
          <a:p>
            <a:pPr algn="just"/>
            <a:endParaRPr lang="en-US" dirty="0"/>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In re Lota and Dover Sch. Dist., </a:t>
            </a:r>
            <a:r>
              <a:rPr lang="en-US" dirty="0"/>
              <a:t>Docket No. 216-10/20 (May 28,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18582244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 Dismissed for Inappropriate Communications with 8</a:t>
            </a:r>
            <a:r>
              <a:rPr lang="en-US" b="1" baseline="30000" dirty="0"/>
              <a:t>th</a:t>
            </a:r>
            <a:r>
              <a:rPr lang="en-US" b="1" dirty="0"/>
              <a:t> Grade Student</a:t>
            </a:r>
          </a:p>
        </p:txBody>
      </p:sp>
      <p:sp>
        <p:nvSpPr>
          <p:cNvPr id="3" name="Content Placeholder 2"/>
          <p:cNvSpPr>
            <a:spLocks noGrp="1"/>
          </p:cNvSpPr>
          <p:nvPr>
            <p:ph idx="1"/>
          </p:nvPr>
        </p:nvSpPr>
        <p:spPr>
          <a:xfrm>
            <a:off x="1534696" y="2015732"/>
            <a:ext cx="9520158" cy="4001610"/>
          </a:xfrm>
        </p:spPr>
        <p:txBody>
          <a:bodyPr>
            <a:normAutofit fontScale="92500" lnSpcReduction="10000"/>
          </a:bodyPr>
          <a:lstStyle/>
          <a:p>
            <a:pPr algn="just"/>
            <a:r>
              <a:rPr lang="en-US" sz="1800" dirty="0">
                <a:sym typeface="Wingdings" panose="05000000000000000000" pitchFamily="2" charset="2"/>
              </a:rPr>
              <a:t>The district found out through a Google Alert when the teacher and the first student engaged in a lengthy conversation, and at the end, in jest, the student replied (about a nail in her foot), “It’s okay I think I will just </a:t>
            </a:r>
            <a:r>
              <a:rPr lang="en-US" sz="1800" i="1" dirty="0">
                <a:sym typeface="Wingdings" panose="05000000000000000000" pitchFamily="2" charset="2"/>
              </a:rPr>
              <a:t>die</a:t>
            </a:r>
            <a:r>
              <a:rPr lang="en-US" sz="1800" dirty="0">
                <a:sym typeface="Wingdings" panose="05000000000000000000" pitchFamily="2" charset="2"/>
              </a:rPr>
              <a:t>,” which triggered the alert.</a:t>
            </a:r>
          </a:p>
          <a:p>
            <a:pPr algn="just"/>
            <a:r>
              <a:rPr lang="en-US" sz="1800" dirty="0">
                <a:sym typeface="Wingdings" panose="05000000000000000000" pitchFamily="2" charset="2"/>
              </a:rPr>
              <a:t>The Superintendent reviewed the exchanges and initiated an investigation. IAIU investigated but did not find any harm. The police department did not find a crime.</a:t>
            </a:r>
          </a:p>
          <a:p>
            <a:pPr algn="just"/>
            <a:r>
              <a:rPr lang="en-US" sz="1800" dirty="0">
                <a:sym typeface="Wingdings" panose="05000000000000000000" pitchFamily="2" charset="2"/>
              </a:rPr>
              <a:t>On cross-examination during the hearing, the teacher was not particularly remorseful and was argumentative.</a:t>
            </a:r>
          </a:p>
          <a:p>
            <a:pPr algn="just"/>
            <a:r>
              <a:rPr lang="en-US" sz="1800" dirty="0">
                <a:sym typeface="Wingdings" panose="05000000000000000000" pitchFamily="2" charset="2"/>
              </a:rPr>
              <a:t>Although the arbitrator found that the email exchanges were inappropriate, she did not find that they were “grooming.” Still, she found the messages to go beyond a teacher’s professional responsibility and to be an “egregious violation” of board policies. Since the teacher did not recognize that his conduct was inappropriate, it remained a likelihood that his behavior, with reinstatement, could occur. Accordingly, the teacher was dismissed.</a:t>
            </a:r>
            <a:endParaRPr lang="en-US" sz="1600" dirty="0">
              <a:sym typeface="Wingdings" panose="05000000000000000000" pitchFamily="2" charset="2"/>
            </a:endParaRPr>
          </a:p>
          <a:p>
            <a:pPr marL="457200" lvl="1" indent="0" algn="just">
              <a:buNone/>
            </a:pPr>
            <a:endParaRPr lang="en-US" sz="1600" dirty="0">
              <a:sym typeface="Wingdings" panose="05000000000000000000" pitchFamily="2" charset="2"/>
            </a:endParaRPr>
          </a:p>
          <a:p>
            <a:pPr algn="just"/>
            <a:endParaRPr lang="en-US" dirty="0"/>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In re Lota and Dover Sch. Dist., </a:t>
            </a:r>
            <a:r>
              <a:rPr lang="en-US" dirty="0"/>
              <a:t>Docket No. 216-10/20 (May 28,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2510133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 Subject to Fitness for Duty Examination and Increment Withheld</a:t>
            </a:r>
          </a:p>
        </p:txBody>
      </p:sp>
      <p:sp>
        <p:nvSpPr>
          <p:cNvPr id="3" name="Content Placeholder 2"/>
          <p:cNvSpPr>
            <a:spLocks noGrp="1"/>
          </p:cNvSpPr>
          <p:nvPr>
            <p:ph idx="1"/>
          </p:nvPr>
        </p:nvSpPr>
        <p:spPr>
          <a:xfrm>
            <a:off x="1534696" y="2015732"/>
            <a:ext cx="9520158" cy="4075352"/>
          </a:xfrm>
        </p:spPr>
        <p:txBody>
          <a:bodyPr>
            <a:normAutofit fontScale="92500"/>
          </a:bodyPr>
          <a:lstStyle/>
          <a:p>
            <a:pPr algn="just"/>
            <a:r>
              <a:rPr lang="en-US" sz="1500" dirty="0">
                <a:sym typeface="Wingdings" panose="05000000000000000000" pitchFamily="2" charset="2"/>
              </a:rPr>
              <a:t>In May 2019, the teacher was transferred to a middle school position and during the first month of the school year, was involved in thirteen incidents where her behavior violated board policy and/or district rules.</a:t>
            </a:r>
          </a:p>
          <a:p>
            <a:pPr algn="just"/>
            <a:r>
              <a:rPr lang="en-US" sz="1500" dirty="0">
                <a:sym typeface="Wingdings" panose="05000000000000000000" pitchFamily="2" charset="2"/>
              </a:rPr>
              <a:t>Among the allegations were that a district supervisor entered the teacher’s classroom and observed there was no instruction taking place, the teacher was sitting at her desk, and the teacher told the supervisor to give her a zero.</a:t>
            </a:r>
          </a:p>
          <a:p>
            <a:pPr algn="just"/>
            <a:r>
              <a:rPr lang="en-US" sz="1500" dirty="0">
                <a:sym typeface="Wingdings" panose="05000000000000000000" pitchFamily="2" charset="2"/>
              </a:rPr>
              <a:t>On another occasion, the supervisor observed that while the teacher was on her cellphone, students were on computers, listening to music, and some students were looking at a website that contained inappropriate images. The supervisor observed the classroom for 5 minutes and when she approached the teacher, the teacher screamed and threw a pencil as the teacher had no idea the supervisor was in her classroom.</a:t>
            </a:r>
          </a:p>
          <a:p>
            <a:pPr algn="just"/>
            <a:r>
              <a:rPr lang="en-US" sz="1500" dirty="0">
                <a:sym typeface="Wingdings" panose="05000000000000000000" pitchFamily="2" charset="2"/>
              </a:rPr>
              <a:t>In addition, a charge that the teacher failed to attend a Fitness for Duty examination as required by the Board was sustained.</a:t>
            </a:r>
          </a:p>
          <a:p>
            <a:pPr algn="just"/>
            <a:r>
              <a:rPr lang="en-US" sz="1500" dirty="0">
                <a:sym typeface="Wingdings" panose="05000000000000000000" pitchFamily="2" charset="2"/>
              </a:rPr>
              <a:t>The arbitrator indicated that the misconduct warranted discipline, but not termination, and that withholding the teacher’s increment for the 2021-2022 school year should serve as progressive discipline. The arbitrator also ordered a successful completion of a Fitness for Duty examination before the teacher is permitted to return to the classroom.</a:t>
            </a:r>
          </a:p>
          <a:p>
            <a:pPr algn="just"/>
            <a:endParaRPr lang="en-US" dirty="0"/>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In re Camilo and West New York Sch. Dist., </a:t>
            </a:r>
            <a:r>
              <a:rPr lang="en-US" dirty="0"/>
              <a:t>Docket No. 189-9/20 (June 3,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1173877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Receiving District has Exclusive Right to Establish Tuition Rate (Not Exceeding Certified Rate)</a:t>
            </a:r>
          </a:p>
        </p:txBody>
      </p:sp>
      <p:sp>
        <p:nvSpPr>
          <p:cNvPr id="3" name="Content Placeholder 2"/>
          <p:cNvSpPr>
            <a:spLocks noGrp="1"/>
          </p:cNvSpPr>
          <p:nvPr>
            <p:ph idx="1"/>
          </p:nvPr>
        </p:nvSpPr>
        <p:spPr>
          <a:xfrm>
            <a:off x="1534696" y="2015732"/>
            <a:ext cx="9520158" cy="4001610"/>
          </a:xfrm>
        </p:spPr>
        <p:txBody>
          <a:bodyPr>
            <a:normAutofit fontScale="85000" lnSpcReduction="20000"/>
          </a:bodyPr>
          <a:lstStyle/>
          <a:p>
            <a:pPr algn="just"/>
            <a:r>
              <a:rPr lang="en-US" sz="1800" dirty="0">
                <a:sym typeface="Wingdings" panose="05000000000000000000" pitchFamily="2" charset="2"/>
              </a:rPr>
              <a:t>Pursuant to a longstanding sending-receiving relationship, the students in Little Ferry (“LF”) attend school in Ridgefield Park (“RP”) on a tuition basis. The written agreement has historically provided for a tuition rate less than the certified tuition rate yielded by the regulatory formula. The certified rate was more than the agreed upon contractual rate by $309,626 in 2014; $332,593 in 2015; $589,723 in 2016; $194,786 in 2017; and $277,373 in 2018.</a:t>
            </a:r>
          </a:p>
          <a:p>
            <a:pPr algn="just"/>
            <a:r>
              <a:rPr lang="en-US" sz="1800" dirty="0">
                <a:sym typeface="Wingdings" panose="05000000000000000000" pitchFamily="2" charset="2"/>
              </a:rPr>
              <a:t>RP never attempted to recoup the difference in past years, but in the spring of 2019, presented a contract providing for tuition adjustments and reserving RP’s right to demand the full certified tuition amount for each student. LF refused to sign the new contract.</a:t>
            </a:r>
          </a:p>
          <a:p>
            <a:pPr algn="just"/>
            <a:r>
              <a:rPr lang="en-US" sz="1800" dirty="0">
                <a:sym typeface="Wingdings" panose="05000000000000000000" pitchFamily="2" charset="2"/>
              </a:rPr>
              <a:t>The ALJ explained that </a:t>
            </a:r>
            <a:r>
              <a:rPr lang="en-US" sz="1800" i="1" dirty="0">
                <a:sym typeface="Wingdings" panose="05000000000000000000" pitchFamily="2" charset="2"/>
              </a:rPr>
              <a:t>N.J.S.A. </a:t>
            </a:r>
            <a:r>
              <a:rPr lang="en-US" sz="1800" dirty="0">
                <a:sym typeface="Wingdings" panose="05000000000000000000" pitchFamily="2" charset="2"/>
              </a:rPr>
              <a:t>18A:38-19 clearly indicates that a receiving district “shall” set the tuition rate and does not state that the sending district may dictate the amount. Further, the argument that prior agreements did not contain similar language was immaterial because the well-established statutory and regulatory scheme governs the sending-receiving relationship relative to tuition payments, and not the contractual language.</a:t>
            </a:r>
          </a:p>
          <a:p>
            <a:pPr algn="just"/>
            <a:r>
              <a:rPr lang="en-US" sz="1800" dirty="0">
                <a:sym typeface="Wingdings" panose="05000000000000000000" pitchFamily="2" charset="2"/>
              </a:rPr>
              <a:t>Finally, </a:t>
            </a:r>
            <a:r>
              <a:rPr lang="en-US" sz="1800" i="1" dirty="0">
                <a:sym typeface="Wingdings" panose="05000000000000000000" pitchFamily="2" charset="2"/>
              </a:rPr>
              <a:t>N.J.S.A.</a:t>
            </a:r>
            <a:r>
              <a:rPr lang="en-US" sz="1800" dirty="0">
                <a:sym typeface="Wingdings" panose="05000000000000000000" pitchFamily="2" charset="2"/>
              </a:rPr>
              <a:t> 6A:23A-17.1(f) requires the a written contract, therefore, the ALJ ordered LF to execute the contract. The Commissioner concurred.</a:t>
            </a:r>
            <a:endParaRPr lang="en-US" sz="1600" dirty="0">
              <a:sym typeface="Wingdings" panose="05000000000000000000" pitchFamily="2" charset="2"/>
            </a:endParaRPr>
          </a:p>
          <a:p>
            <a:pPr algn="just"/>
            <a:endParaRPr lang="en-US" dirty="0"/>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Bd. of Educ. of Ridgefield Park v. Bd. of Educ. of Little Ferry, </a:t>
            </a:r>
            <a:r>
              <a:rPr lang="en-US" dirty="0"/>
              <a:t>Docket No. 165-8/20 (Apr. 22,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41548369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696" y="804519"/>
            <a:ext cx="9730354" cy="1049235"/>
          </a:xfrm>
        </p:spPr>
        <p:txBody>
          <a:bodyPr/>
          <a:lstStyle/>
          <a:p>
            <a:r>
              <a:rPr lang="en-US" b="1" dirty="0"/>
              <a:t>Creating Appearance of Board Endorsed Candidates Called for Censure</a:t>
            </a:r>
            <a:endParaRPr lang="en-US" b="1" i="1" dirty="0"/>
          </a:p>
        </p:txBody>
      </p:sp>
      <p:sp>
        <p:nvSpPr>
          <p:cNvPr id="3" name="Content Placeholder 2"/>
          <p:cNvSpPr>
            <a:spLocks noGrp="1"/>
          </p:cNvSpPr>
          <p:nvPr>
            <p:ph idx="1"/>
          </p:nvPr>
        </p:nvSpPr>
        <p:spPr>
          <a:xfrm>
            <a:off x="1534696" y="2015732"/>
            <a:ext cx="9520158" cy="4001610"/>
          </a:xfrm>
        </p:spPr>
        <p:txBody>
          <a:bodyPr>
            <a:normAutofit fontScale="77500" lnSpcReduction="20000"/>
          </a:bodyPr>
          <a:lstStyle/>
          <a:p>
            <a:pPr algn="just"/>
            <a:r>
              <a:rPr lang="en-US" sz="1800" dirty="0">
                <a:sym typeface="Wingdings" panose="05000000000000000000" pitchFamily="2" charset="2"/>
              </a:rPr>
              <a:t>A board member wrote an Op-Ed endorsing four candidates for the upcoming board election and openly advocating for the complainant’s non-election, using a disclaimer that stated, “The author is writing this endorsement on his own personal behalf. His opinions are his own.” The board member also admitted that he did not seek approval from the board before writing the Op-Ed.</a:t>
            </a:r>
          </a:p>
          <a:p>
            <a:pPr algn="just"/>
            <a:r>
              <a:rPr lang="en-US" sz="1800" dirty="0">
                <a:sym typeface="Wingdings" panose="05000000000000000000" pitchFamily="2" charset="2"/>
              </a:rPr>
              <a:t>The ALJ concluded that the board member’s insufficient disclaimer and statements in the Op-Ed were made outside the scope of his duties as a board member and had the potential to compromise the board in violation of </a:t>
            </a:r>
            <a:r>
              <a:rPr lang="en-US" sz="1800" i="1" dirty="0">
                <a:sym typeface="Wingdings" panose="05000000000000000000" pitchFamily="2" charset="2"/>
              </a:rPr>
              <a:t>N.J.S.A.</a:t>
            </a:r>
            <a:r>
              <a:rPr lang="en-US" sz="1800" dirty="0">
                <a:sym typeface="Wingdings" panose="05000000000000000000" pitchFamily="2" charset="2"/>
              </a:rPr>
              <a:t> 18A:12-24.1(e).</a:t>
            </a:r>
          </a:p>
          <a:p>
            <a:pPr algn="just"/>
            <a:r>
              <a:rPr lang="en-US" sz="1800" dirty="0">
                <a:sym typeface="Wingdings" panose="05000000000000000000" pitchFamily="2" charset="2"/>
              </a:rPr>
              <a:t>The ALJ also concluded that the board member violated </a:t>
            </a:r>
            <a:r>
              <a:rPr lang="en-US" sz="1800" i="1" dirty="0">
                <a:sym typeface="Wingdings" panose="05000000000000000000" pitchFamily="2" charset="2"/>
              </a:rPr>
              <a:t>N.J.S.A.</a:t>
            </a:r>
            <a:r>
              <a:rPr lang="en-US" sz="1800" dirty="0">
                <a:sym typeface="Wingdings" panose="05000000000000000000" pitchFamily="2" charset="2"/>
              </a:rPr>
              <a:t> 18A:12-24(b), as there was an unwarranted advantage to the candidates who the board member endorsed by virtue of the appearance that they were receiving a board endorsement.</a:t>
            </a:r>
          </a:p>
          <a:p>
            <a:pPr algn="just"/>
            <a:r>
              <a:rPr lang="en-US" sz="1800" dirty="0">
                <a:sym typeface="Wingdings" panose="05000000000000000000" pitchFamily="2" charset="2"/>
              </a:rPr>
              <a:t>However, the ALJ indicated that the complainant failed to establish a violation of </a:t>
            </a:r>
            <a:r>
              <a:rPr lang="en-US" sz="1800" i="1" dirty="0">
                <a:sym typeface="Wingdings" panose="05000000000000000000" pitchFamily="2" charset="2"/>
              </a:rPr>
              <a:t>N.J.S.A.</a:t>
            </a:r>
            <a:r>
              <a:rPr lang="en-US" sz="1800" dirty="0">
                <a:sym typeface="Wingdings" panose="05000000000000000000" pitchFamily="2" charset="2"/>
              </a:rPr>
              <a:t> 18A:12-24.1(f) (regarding independent judgment).</a:t>
            </a:r>
          </a:p>
          <a:p>
            <a:pPr algn="just"/>
            <a:r>
              <a:rPr lang="en-US" sz="1800" dirty="0">
                <a:sym typeface="Wingdings" panose="05000000000000000000" pitchFamily="2" charset="2"/>
              </a:rPr>
              <a:t>In terms of a penalty, the ALJ stated that a reprimand is appropriate. The SEC adopted the ALJ’s findings of fact and legal conclusions, but recommended that the penalty of reprimand be modified and for the board member to be censured for the violations.</a:t>
            </a:r>
            <a:endParaRPr lang="en-US" sz="1600" dirty="0">
              <a:sym typeface="Wingdings" panose="05000000000000000000" pitchFamily="2" charset="2"/>
            </a:endParaRPr>
          </a:p>
          <a:p>
            <a:pPr algn="just"/>
            <a:endParaRPr lang="en-US" dirty="0"/>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In re Treston and Randolph Twp. Bd. of Educ., </a:t>
            </a:r>
            <a:r>
              <a:rPr lang="en-US" dirty="0"/>
              <a:t>SED Docket No. C71-18 (Apr. 27,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412276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normAutofit/>
          </a:bodyPr>
          <a:lstStyle/>
          <a:p>
            <a:r>
              <a:rPr lang="en-US" b="1" dirty="0"/>
              <a:t>Anti-Subcontracting Law</a:t>
            </a:r>
            <a:br>
              <a:rPr lang="en-US" b="1" dirty="0"/>
            </a:br>
            <a:endParaRPr lang="en-US"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291673"/>
          </a:xfrm>
        </p:spPr>
        <p:txBody>
          <a:bodyPr>
            <a:normAutofit fontScale="62500" lnSpcReduction="20000"/>
          </a:bodyPr>
          <a:lstStyle/>
          <a:p>
            <a:pPr algn="just">
              <a:lnSpc>
                <a:spcPct val="100000"/>
              </a:lnSpc>
              <a:spcBef>
                <a:spcPts val="0"/>
              </a:spcBef>
              <a:spcAft>
                <a:spcPts val="1200"/>
              </a:spcAft>
            </a:pPr>
            <a:r>
              <a:rPr lang="en-US" sz="2400" dirty="0"/>
              <a:t>Makes “all aspects or actions relating to or resulting from an employer's decision to </a:t>
            </a:r>
            <a:r>
              <a:rPr lang="en-US" sz="2400" b="1" dirty="0"/>
              <a:t>subcontract</a:t>
            </a:r>
            <a:r>
              <a:rPr lang="en-US" sz="2400" dirty="0"/>
              <a:t>” including, but not limited to, “whether or not severance pay is provided,” </a:t>
            </a:r>
            <a:r>
              <a:rPr lang="en-US" sz="2400" b="1" dirty="0"/>
              <a:t>mandatory subjects of negotiations</a:t>
            </a:r>
            <a:r>
              <a:rPr lang="en-US" sz="2400" dirty="0"/>
              <a:t>, except for employer actions that are expressly required or prohibited by the provisions of the EERA.</a:t>
            </a:r>
          </a:p>
          <a:p>
            <a:pPr algn="just">
              <a:lnSpc>
                <a:spcPct val="100000"/>
              </a:lnSpc>
              <a:spcBef>
                <a:spcPts val="0"/>
              </a:spcBef>
              <a:spcAft>
                <a:spcPts val="1200"/>
              </a:spcAft>
            </a:pPr>
            <a:r>
              <a:rPr lang="en-US" sz="2400" dirty="0"/>
              <a:t>Covers all kinds of subcontracting where employees are currently</a:t>
            </a:r>
            <a:r>
              <a:rPr lang="en-US" sz="2400" i="1" dirty="0"/>
              <a:t> </a:t>
            </a:r>
            <a:r>
              <a:rPr lang="en-US" sz="2400" dirty="0"/>
              <a:t>providing services, including buildings and grounds or custodial services, food services, student transportation services, paraprofessionals, etc.</a:t>
            </a:r>
          </a:p>
          <a:p>
            <a:pPr algn="just">
              <a:lnSpc>
                <a:spcPct val="100000"/>
              </a:lnSpc>
              <a:spcBef>
                <a:spcPts val="0"/>
              </a:spcBef>
              <a:spcAft>
                <a:spcPts val="1200"/>
              </a:spcAft>
            </a:pPr>
            <a:r>
              <a:rPr lang="en-US" sz="2400" dirty="0"/>
              <a:t>Prohibits subcontracting during the term that a CNA is in effect, and permits subcontracting</a:t>
            </a:r>
            <a:r>
              <a:rPr lang="en-US" sz="2400" b="1" dirty="0"/>
              <a:t> only after</a:t>
            </a:r>
            <a:r>
              <a:rPr lang="en-US" sz="2400" b="1" i="1" dirty="0"/>
              <a:t> </a:t>
            </a:r>
            <a:r>
              <a:rPr lang="en-US" sz="2400" b="1" dirty="0"/>
              <a:t>the expiration of the CNA if the board:</a:t>
            </a:r>
          </a:p>
          <a:p>
            <a:pPr lvl="1" algn="just">
              <a:lnSpc>
                <a:spcPct val="100000"/>
              </a:lnSpc>
              <a:spcBef>
                <a:spcPts val="0"/>
              </a:spcBef>
              <a:spcAft>
                <a:spcPts val="1200"/>
              </a:spcAft>
            </a:pPr>
            <a:r>
              <a:rPr lang="en-US" sz="2400" dirty="0"/>
              <a:t>Provides </a:t>
            </a:r>
            <a:r>
              <a:rPr lang="en-US" sz="2400" b="1" dirty="0"/>
              <a:t>written notice at least 90 days prior to soliciting bids </a:t>
            </a:r>
            <a:r>
              <a:rPr lang="en-US" sz="2400" dirty="0"/>
              <a:t>for a subcontracting agreement to any union that may be impacted by the decision to subcontract;   </a:t>
            </a:r>
          </a:p>
          <a:p>
            <a:pPr lvl="1" algn="just">
              <a:lnSpc>
                <a:spcPct val="100000"/>
              </a:lnSpc>
              <a:spcBef>
                <a:spcPts val="0"/>
              </a:spcBef>
              <a:spcAft>
                <a:spcPts val="1200"/>
              </a:spcAft>
            </a:pPr>
            <a:r>
              <a:rPr lang="en-US" sz="2400" dirty="0"/>
              <a:t>Provides each affected union the right to </a:t>
            </a:r>
            <a:r>
              <a:rPr lang="en-US" sz="2400" b="1" dirty="0"/>
              <a:t>meet and consult </a:t>
            </a:r>
            <a:r>
              <a:rPr lang="en-US" sz="2400" dirty="0"/>
              <a:t>to discuss the decision to subcontract and the opportunity to engage in negotiations over the impact of subcontracting; and   </a:t>
            </a:r>
          </a:p>
          <a:p>
            <a:pPr lvl="1" algn="just">
              <a:lnSpc>
                <a:spcPct val="100000"/>
              </a:lnSpc>
              <a:spcBef>
                <a:spcPts val="0"/>
              </a:spcBef>
              <a:spcAft>
                <a:spcPts val="1200"/>
              </a:spcAft>
            </a:pPr>
            <a:r>
              <a:rPr lang="en-US" sz="2400" dirty="0"/>
              <a:t>Ensures that each employee replaced or displaced by the subcontracting agreement </a:t>
            </a:r>
            <a:r>
              <a:rPr lang="en-US" sz="2400" b="1" dirty="0"/>
              <a:t>retains all previously acquired seniority</a:t>
            </a:r>
            <a:r>
              <a:rPr lang="en-US" sz="2400" dirty="0"/>
              <a:t> during that period and have</a:t>
            </a:r>
            <a:r>
              <a:rPr lang="en-US" sz="2400" b="1" dirty="0"/>
              <a:t> recall rights </a:t>
            </a:r>
            <a:r>
              <a:rPr lang="en-US" sz="2400" dirty="0"/>
              <a:t>whenever the subcontracting ends.</a:t>
            </a:r>
          </a:p>
          <a:p>
            <a:pPr algn="just">
              <a:lnSpc>
                <a:spcPct val="100000"/>
              </a:lnSpc>
              <a:spcBef>
                <a:spcPts val="0"/>
              </a:spcBef>
              <a:spcAft>
                <a:spcPts val="1200"/>
              </a:spcAft>
            </a:pPr>
            <a:r>
              <a:rPr lang="en-US" sz="2400" dirty="0"/>
              <a:t>Violations of this provision constitute unfair labor practice and remedies can include reinstatement, back pay and benefits, tenure and seniority credit, and attorney’s fees.</a:t>
            </a:r>
          </a:p>
          <a:p>
            <a:pPr algn="just">
              <a:lnSpc>
                <a:spcPct val="100000"/>
              </a:lnSpc>
              <a:spcBef>
                <a:spcPts val="0"/>
              </a:spcBef>
              <a:spcAft>
                <a:spcPts val="1200"/>
              </a:spcAft>
            </a:pPr>
            <a:endParaRPr lang="en-US" dirty="0"/>
          </a:p>
        </p:txBody>
      </p:sp>
      <p:sp>
        <p:nvSpPr>
          <p:cNvPr id="4" name="TextBox 3">
            <a:extLst>
              <a:ext uri="{FF2B5EF4-FFF2-40B4-BE49-F238E27FC236}">
                <a16:creationId xmlns:a16="http://schemas.microsoft.com/office/drawing/2014/main" xmlns="" id="{C3CB9FB6-26CF-484D-8B85-218EFAE7E30C}"/>
              </a:ext>
            </a:extLst>
          </p:cNvPr>
          <p:cNvSpPr txBox="1"/>
          <p:nvPr/>
        </p:nvSpPr>
        <p:spPr>
          <a:xfrm>
            <a:off x="2690231" y="6367347"/>
            <a:ext cx="6811537" cy="369332"/>
          </a:xfrm>
          <a:prstGeom prst="rect">
            <a:avLst/>
          </a:prstGeom>
          <a:noFill/>
        </p:spPr>
        <p:txBody>
          <a:bodyPr wrap="square" rtlCol="0">
            <a:spAutoFit/>
          </a:bodyPr>
          <a:lstStyle/>
          <a:p>
            <a:pPr algn="ctr"/>
            <a:r>
              <a:rPr lang="en-US" i="1" dirty="0"/>
              <a:t>P.L. </a:t>
            </a:r>
            <a:r>
              <a:rPr lang="en-US" dirty="0"/>
              <a:t>2020, </a:t>
            </a:r>
            <a:r>
              <a:rPr lang="en-US" i="1" dirty="0" smtClean="0"/>
              <a:t>c</a:t>
            </a:r>
            <a:r>
              <a:rPr lang="en-US" dirty="0" smtClean="0"/>
              <a:t>. </a:t>
            </a:r>
            <a:r>
              <a:rPr lang="en-US" dirty="0"/>
              <a:t>79 (Sept. 11, 2020) – </a:t>
            </a:r>
            <a:r>
              <a:rPr lang="en-US" i="1" dirty="0"/>
              <a:t>N.J.S.A.</a:t>
            </a:r>
            <a:r>
              <a:rPr lang="en-US" dirty="0"/>
              <a:t> 34:13A-44 through -49</a:t>
            </a:r>
          </a:p>
        </p:txBody>
      </p:sp>
    </p:spTree>
    <p:extLst>
      <p:ext uri="{BB962C8B-B14F-4D97-AF65-F5344CB8AC3E}">
        <p14:creationId xmlns:p14="http://schemas.microsoft.com/office/powerpoint/2010/main" val="24807839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Voting on MOAs After Terms Finalized Did Not Violate Code of Ethics</a:t>
            </a:r>
          </a:p>
        </p:txBody>
      </p:sp>
      <p:sp>
        <p:nvSpPr>
          <p:cNvPr id="3" name="Content Placeholder 2"/>
          <p:cNvSpPr>
            <a:spLocks noGrp="1"/>
          </p:cNvSpPr>
          <p:nvPr>
            <p:ph idx="1"/>
          </p:nvPr>
        </p:nvSpPr>
        <p:spPr>
          <a:xfrm>
            <a:off x="1534696" y="2015732"/>
            <a:ext cx="9520158" cy="4001610"/>
          </a:xfrm>
        </p:spPr>
        <p:txBody>
          <a:bodyPr>
            <a:normAutofit fontScale="77500" lnSpcReduction="20000"/>
          </a:bodyPr>
          <a:lstStyle/>
          <a:p>
            <a:pPr algn="just"/>
            <a:r>
              <a:rPr lang="en-US" sz="1800" dirty="0">
                <a:sym typeface="Wingdings" panose="05000000000000000000" pitchFamily="2" charset="2"/>
              </a:rPr>
              <a:t>The board member is employed by the Borough Zoning Department and has a child employed as a teacher in the district. The district also employs the Mayor’s brother (Building &amp; Grounds Supervisor) and a Borough Councilman’s brother (Account Clerk).</a:t>
            </a:r>
          </a:p>
          <a:p>
            <a:pPr algn="just"/>
            <a:r>
              <a:rPr lang="en-US" sz="1800" dirty="0">
                <a:sym typeface="Wingdings" panose="05000000000000000000" pitchFamily="2" charset="2"/>
              </a:rPr>
              <a:t>According to the complainant, the Mayor and Councilman “represents and votes on all actions taken by the Borough, including all decisions on employment, salaries, benefits, and promotions.”</a:t>
            </a:r>
          </a:p>
          <a:p>
            <a:pPr algn="just"/>
            <a:r>
              <a:rPr lang="en-US" sz="1800" dirty="0">
                <a:sym typeface="Wingdings" panose="05000000000000000000" pitchFamily="2" charset="2"/>
              </a:rPr>
              <a:t>The complaint alleged that the board member voted in the affirmative on MOAs which pertained to the Mayor’s brother and Borough Councilman’s brother </a:t>
            </a:r>
            <a:r>
              <a:rPr lang="en-US" sz="1800" b="1" dirty="0">
                <a:sym typeface="Wingdings" panose="05000000000000000000" pitchFamily="2" charset="2"/>
              </a:rPr>
              <a:t>(which were not teacher contracts),</a:t>
            </a:r>
            <a:r>
              <a:rPr lang="en-US" sz="1800" dirty="0">
                <a:sym typeface="Wingdings" panose="05000000000000000000" pitchFamily="2" charset="2"/>
              </a:rPr>
              <a:t> and did not recuse herself from voting on new contracts for school staff members that would be direct supervisors of the Mayor’s brother and Borough Councilman’s brother.</a:t>
            </a:r>
          </a:p>
          <a:p>
            <a:pPr algn="just"/>
            <a:r>
              <a:rPr lang="en-US" sz="1800" dirty="0">
                <a:sym typeface="Wingdings" panose="05000000000000000000" pitchFamily="2" charset="2"/>
              </a:rPr>
              <a:t>The board had allegedly completed a conflict of interest review and advised the member that she did not have any conflicts pertaining to her Borough employment in terms of negotiations or personnel issues.</a:t>
            </a:r>
          </a:p>
          <a:p>
            <a:pPr algn="just"/>
            <a:r>
              <a:rPr lang="en-US" sz="1800" dirty="0">
                <a:sym typeface="Wingdings" panose="05000000000000000000" pitchFamily="2" charset="2"/>
              </a:rPr>
              <a:t>The SEC dismissed the complaint, finding no violation of </a:t>
            </a:r>
            <a:r>
              <a:rPr lang="en-US" sz="1800" i="1" dirty="0">
                <a:sym typeface="Wingdings" panose="05000000000000000000" pitchFamily="2" charset="2"/>
              </a:rPr>
              <a:t>N.J.S.A.</a:t>
            </a:r>
            <a:r>
              <a:rPr lang="en-US" sz="1800" dirty="0">
                <a:sym typeface="Wingdings" panose="05000000000000000000" pitchFamily="2" charset="2"/>
              </a:rPr>
              <a:t> 18A:12-24(b) (unwarranted advantages) or (c) (financial interest of family member). The SEC found that the board member was not </a:t>
            </a:r>
            <a:r>
              <a:rPr lang="en-US" sz="1800" i="1" dirty="0">
                <a:sym typeface="Wingdings" panose="05000000000000000000" pitchFamily="2" charset="2"/>
              </a:rPr>
              <a:t>involved</a:t>
            </a:r>
            <a:r>
              <a:rPr lang="en-US" sz="1800" dirty="0">
                <a:sym typeface="Wingdings" panose="05000000000000000000" pitchFamily="2" charset="2"/>
              </a:rPr>
              <a:t> in the negotiations of any of the MOAs </a:t>
            </a:r>
            <a:r>
              <a:rPr lang="en-US" sz="1800" i="1" dirty="0">
                <a:sym typeface="Wingdings" panose="05000000000000000000" pitchFamily="2" charset="2"/>
              </a:rPr>
              <a:t>(that would have been a conflict)</a:t>
            </a:r>
            <a:r>
              <a:rPr lang="en-US" sz="1800" dirty="0">
                <a:sym typeface="Wingdings" panose="05000000000000000000" pitchFamily="2" charset="2"/>
              </a:rPr>
              <a:t> and voted to approve the MOAs only </a:t>
            </a:r>
            <a:r>
              <a:rPr lang="en-US" sz="1800" i="1" dirty="0">
                <a:sym typeface="Wingdings" panose="05000000000000000000" pitchFamily="2" charset="2"/>
              </a:rPr>
              <a:t>after</a:t>
            </a:r>
            <a:r>
              <a:rPr lang="en-US" sz="1800" dirty="0">
                <a:sym typeface="Wingdings" panose="05000000000000000000" pitchFamily="2" charset="2"/>
              </a:rPr>
              <a:t> all terms and conditions were finalized. </a:t>
            </a:r>
            <a:endParaRPr lang="en-US" dirty="0"/>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Mastrofilipo v. Salvacion, </a:t>
            </a:r>
            <a:r>
              <a:rPr lang="en-US" dirty="0"/>
              <a:t>SEC Docket No. C52-20 (May 25,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1682645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No Violation for Prohibiting Board Member from Participating in Meeting via Phone</a:t>
            </a:r>
            <a:endParaRPr lang="en-US" b="1" i="1" dirty="0"/>
          </a:p>
        </p:txBody>
      </p:sp>
      <p:sp>
        <p:nvSpPr>
          <p:cNvPr id="3" name="Content Placeholder 2"/>
          <p:cNvSpPr>
            <a:spLocks noGrp="1"/>
          </p:cNvSpPr>
          <p:nvPr>
            <p:ph idx="1"/>
          </p:nvPr>
        </p:nvSpPr>
        <p:spPr>
          <a:xfrm>
            <a:off x="1534696" y="2015732"/>
            <a:ext cx="9520158" cy="4001610"/>
          </a:xfrm>
        </p:spPr>
        <p:txBody>
          <a:bodyPr>
            <a:normAutofit lnSpcReduction="10000"/>
          </a:bodyPr>
          <a:lstStyle/>
          <a:p>
            <a:pPr algn="just"/>
            <a:r>
              <a:rPr lang="en-US" dirty="0">
                <a:sym typeface="Wingdings" panose="05000000000000000000" pitchFamily="2" charset="2"/>
              </a:rPr>
              <a:t>The board held several in-person meetings to discuss the superintendent’s evaluations, which the complainant failed to attend. The complainant then sought to participate in the final meeting to finalize the superintendent’s annual summary report via telephone.</a:t>
            </a:r>
          </a:p>
          <a:p>
            <a:pPr algn="just"/>
            <a:r>
              <a:rPr lang="en-US" dirty="0">
                <a:sym typeface="Wingdings" panose="05000000000000000000" pitchFamily="2" charset="2"/>
              </a:rPr>
              <a:t>By majority vote, the board voted to exclude the complainant’s participation via telephone out of concern for confidentiality, as there was no guarantee of the complainant’s location.</a:t>
            </a:r>
          </a:p>
          <a:p>
            <a:pPr algn="just"/>
            <a:r>
              <a:rPr lang="en-US" dirty="0">
                <a:sym typeface="Wingdings" panose="05000000000000000000" pitchFamily="2" charset="2"/>
              </a:rPr>
              <a:t>The SEC dismissed the complaint in its entirety because the complainant failed to provide sufficient evidence that the board members violated various standards of ethical conduct (</a:t>
            </a:r>
            <a:r>
              <a:rPr lang="en-US" i="1" dirty="0">
                <a:sym typeface="Wingdings" panose="05000000000000000000" pitchFamily="2" charset="2"/>
              </a:rPr>
              <a:t>N.J.S.A.</a:t>
            </a:r>
            <a:r>
              <a:rPr lang="en-US" dirty="0">
                <a:sym typeface="Wingdings" panose="05000000000000000000" pitchFamily="2" charset="2"/>
              </a:rPr>
              <a:t> 18A:12-24.1(a), (b), (c), (e) and (g)).</a:t>
            </a:r>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Daughtry v. Cabido et al., </a:t>
            </a:r>
            <a:r>
              <a:rPr lang="en-US" dirty="0"/>
              <a:t>SEC Docket No. C01-21 (May 25,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38091524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Failing to Disclaim Personal Statements Violated Code of Ethics</a:t>
            </a:r>
            <a:endParaRPr lang="en-US" b="1" i="1" dirty="0"/>
          </a:p>
        </p:txBody>
      </p:sp>
      <p:sp>
        <p:nvSpPr>
          <p:cNvPr id="3" name="Content Placeholder 2"/>
          <p:cNvSpPr>
            <a:spLocks noGrp="1"/>
          </p:cNvSpPr>
          <p:nvPr>
            <p:ph idx="1"/>
          </p:nvPr>
        </p:nvSpPr>
        <p:spPr>
          <a:xfrm>
            <a:off x="1534696" y="2015732"/>
            <a:ext cx="9520158" cy="4001610"/>
          </a:xfrm>
        </p:spPr>
        <p:txBody>
          <a:bodyPr>
            <a:normAutofit/>
          </a:bodyPr>
          <a:lstStyle/>
          <a:p>
            <a:pPr algn="just"/>
            <a:r>
              <a:rPr lang="en-US" sz="1500" dirty="0">
                <a:sym typeface="Wingdings" panose="05000000000000000000" pitchFamily="2" charset="2"/>
              </a:rPr>
              <a:t>A board member signed his name on a political flyer, which included his picture and name followed by the words, “Board of Education.” The flyer mentioned that the persons on the flyer support South Asian persons and culture, and stated that the complainant, as the leader of a “radical group,” was challenging the controlling political party and trying to “take over our township government.”</a:t>
            </a:r>
          </a:p>
          <a:p>
            <a:pPr algn="just"/>
            <a:r>
              <a:rPr lang="en-US" sz="1500" dirty="0">
                <a:sym typeface="Wingdings" panose="05000000000000000000" pitchFamily="2" charset="2"/>
              </a:rPr>
              <a:t>The SEC found the board member violated the following Code of Ethics provisions:</a:t>
            </a:r>
          </a:p>
          <a:p>
            <a:pPr lvl="1" algn="just"/>
            <a:r>
              <a:rPr lang="en-US" sz="1500" i="1" dirty="0">
                <a:sym typeface="Wingdings" panose="05000000000000000000" pitchFamily="2" charset="2"/>
              </a:rPr>
              <a:t>N.J.S.A.</a:t>
            </a:r>
            <a:r>
              <a:rPr lang="en-US" sz="1500" dirty="0">
                <a:sym typeface="Wingdings" panose="05000000000000000000" pitchFamily="2" charset="2"/>
              </a:rPr>
              <a:t> 18A:12-24.1(e) by taking action beyond the scope of his duties as a board member and such action having the potential to compromise the board, and failing to include the appropriate disclaimer.</a:t>
            </a:r>
          </a:p>
          <a:p>
            <a:pPr lvl="1" algn="just"/>
            <a:r>
              <a:rPr lang="en-US" sz="1500" i="1" dirty="0">
                <a:sym typeface="Wingdings" panose="05000000000000000000" pitchFamily="2" charset="2"/>
              </a:rPr>
              <a:t>N.J.S.A.</a:t>
            </a:r>
            <a:r>
              <a:rPr lang="en-US" sz="1500" dirty="0">
                <a:sym typeface="Wingdings" panose="05000000000000000000" pitchFamily="2" charset="2"/>
              </a:rPr>
              <a:t> 18A:12-24.1(f) by surrendering “his independent judgment to a partisan political group by collaborating with other individuals to support candidates in the Democratic primary.”</a:t>
            </a:r>
          </a:p>
          <a:p>
            <a:pPr lvl="1" algn="just"/>
            <a:r>
              <a:rPr lang="en-US" sz="1500" i="1" dirty="0">
                <a:sym typeface="Wingdings" panose="05000000000000000000" pitchFamily="2" charset="2"/>
              </a:rPr>
              <a:t>N.J.S.A.</a:t>
            </a:r>
            <a:r>
              <a:rPr lang="en-US" sz="1500" dirty="0">
                <a:sym typeface="Wingdings" panose="05000000000000000000" pitchFamily="2" charset="2"/>
              </a:rPr>
              <a:t> 18A:12-24.1(g) by failing to verify the accuracy of the information set forth on the flyer.</a:t>
            </a:r>
          </a:p>
          <a:p>
            <a:pPr algn="just"/>
            <a:r>
              <a:rPr lang="en-US" sz="1500" dirty="0">
                <a:sym typeface="Wingdings" panose="05000000000000000000" pitchFamily="2" charset="2"/>
              </a:rPr>
              <a:t>The SEC issued a reprimand in favor of censure for the board member’s multiple violations.</a:t>
            </a:r>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Nazir v. Patel, Piscatawy Twp. Bd. of Educ., </a:t>
            </a:r>
            <a:r>
              <a:rPr lang="en-US" dirty="0"/>
              <a:t>SEC Docket No. C43-19 (May 25,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34039076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Insufficient Evidence to Demonstrate Breach of Confidentiality</a:t>
            </a:r>
            <a:endParaRPr lang="en-US" b="1" i="1" dirty="0"/>
          </a:p>
        </p:txBody>
      </p:sp>
      <p:sp>
        <p:nvSpPr>
          <p:cNvPr id="3" name="Content Placeholder 2"/>
          <p:cNvSpPr>
            <a:spLocks noGrp="1"/>
          </p:cNvSpPr>
          <p:nvPr>
            <p:ph idx="1"/>
          </p:nvPr>
        </p:nvSpPr>
        <p:spPr>
          <a:xfrm>
            <a:off x="1534696" y="2015732"/>
            <a:ext cx="9520158" cy="4001610"/>
          </a:xfrm>
        </p:spPr>
        <p:txBody>
          <a:bodyPr>
            <a:normAutofit/>
          </a:bodyPr>
          <a:lstStyle/>
          <a:p>
            <a:pPr algn="just"/>
            <a:r>
              <a:rPr lang="en-US" sz="1800" dirty="0">
                <a:sym typeface="Wingdings" panose="05000000000000000000" pitchFamily="2" charset="2"/>
              </a:rPr>
              <a:t>According to the complainant, a teacher in the district, who is also a private fitness trainer, posted to her personal social media page that she received information from a fitness training “client” about a letter written to the board by the parent of another child involved in a HIB investigation.</a:t>
            </a:r>
          </a:p>
          <a:p>
            <a:pPr algn="just"/>
            <a:r>
              <a:rPr lang="en-US" sz="1800" dirty="0">
                <a:sym typeface="Wingdings" panose="05000000000000000000" pitchFamily="2" charset="2"/>
              </a:rPr>
              <a:t>The complainant maintained that the only people who would have known about the letter were members of the Board, and indicated that the board member is a fitness training “client” of the teacher, attends her fitness classes, and “likes” and “comments” on the teacher’s personal social media posts.</a:t>
            </a:r>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O’Hara v. Chambers, Pinelands Reg’l Bd. of Educ., </a:t>
            </a:r>
            <a:r>
              <a:rPr lang="en-US" dirty="0"/>
              <a:t>SEC Docket No. C13-21 (Aug. 30,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30356597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Insufficient Evidence to Demonstrate Breach of Confidentiality, </a:t>
            </a:r>
            <a:r>
              <a:rPr lang="en-US" b="1" i="1" dirty="0"/>
              <a:t>continued</a:t>
            </a:r>
          </a:p>
        </p:txBody>
      </p:sp>
      <p:sp>
        <p:nvSpPr>
          <p:cNvPr id="3" name="Content Placeholder 2"/>
          <p:cNvSpPr>
            <a:spLocks noGrp="1"/>
          </p:cNvSpPr>
          <p:nvPr>
            <p:ph idx="1"/>
          </p:nvPr>
        </p:nvSpPr>
        <p:spPr>
          <a:xfrm>
            <a:off x="1534696" y="2015732"/>
            <a:ext cx="9520158" cy="4001610"/>
          </a:xfrm>
        </p:spPr>
        <p:txBody>
          <a:bodyPr>
            <a:normAutofit/>
          </a:bodyPr>
          <a:lstStyle/>
          <a:p>
            <a:pPr algn="just"/>
            <a:r>
              <a:rPr lang="en-US" sz="1800" dirty="0">
                <a:sym typeface="Wingdings" panose="05000000000000000000" pitchFamily="2" charset="2"/>
              </a:rPr>
              <a:t>Result: complaint dismissed. While there was ample evidence that the teacher, in her role as a fitness trainer, posted information on her personal social media page about the HIB matter, there was not sufficient evidence that the board member took action to make public, reveal, or disclose information to the fitness trainer that was confidential.</a:t>
            </a:r>
          </a:p>
          <a:p>
            <a:pPr lvl="1" algn="just"/>
            <a:r>
              <a:rPr lang="en-US" i="1" dirty="0">
                <a:sym typeface="Wingdings" panose="05000000000000000000" pitchFamily="2" charset="2"/>
              </a:rPr>
              <a:t>N.J.S.A. </a:t>
            </a:r>
            <a:r>
              <a:rPr lang="en-US" dirty="0">
                <a:sym typeface="Wingdings" panose="05000000000000000000" pitchFamily="2" charset="2"/>
              </a:rPr>
              <a:t>18A:12-24.1(g) – the complainant did not cite any law, regulation, or policy that codifies the confidential nature of the letter and/or its contents.</a:t>
            </a:r>
          </a:p>
          <a:p>
            <a:pPr lvl="1" algn="just"/>
            <a:r>
              <a:rPr lang="en-US" i="1" dirty="0">
                <a:sym typeface="Wingdings" panose="05000000000000000000" pitchFamily="2" charset="2"/>
              </a:rPr>
              <a:t>N.J.S.A. </a:t>
            </a:r>
            <a:r>
              <a:rPr lang="en-US" dirty="0">
                <a:sym typeface="Wingdings" panose="05000000000000000000" pitchFamily="2" charset="2"/>
              </a:rPr>
              <a:t>18A:12-14.1(j) – the complainant did not provide sufficient evidence that the board member acted on or attempted to resolve a specific “complaint” or conducted an investigation or inquiry before it was referred to the superintendent or at a time or place other than a public board meeting.</a:t>
            </a:r>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O’Hara v. Chambers, Pinelands Reg’l Bd. of Educ., </a:t>
            </a:r>
            <a:r>
              <a:rPr lang="en-US" dirty="0"/>
              <a:t>SEC Docket No. C13-21 (Aug. 30,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37309607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180-Day Filing Timeframe Enforced</a:t>
            </a:r>
            <a:endParaRPr lang="en-US" b="1" i="1" dirty="0"/>
          </a:p>
        </p:txBody>
      </p:sp>
      <p:sp>
        <p:nvSpPr>
          <p:cNvPr id="3" name="Content Placeholder 2"/>
          <p:cNvSpPr>
            <a:spLocks noGrp="1"/>
          </p:cNvSpPr>
          <p:nvPr>
            <p:ph idx="1"/>
          </p:nvPr>
        </p:nvSpPr>
        <p:spPr>
          <a:xfrm>
            <a:off x="1534696" y="2015732"/>
            <a:ext cx="9520158" cy="4001610"/>
          </a:xfrm>
        </p:spPr>
        <p:txBody>
          <a:bodyPr>
            <a:normAutofit fontScale="92500" lnSpcReduction="20000"/>
          </a:bodyPr>
          <a:lstStyle/>
          <a:p>
            <a:pPr algn="just"/>
            <a:r>
              <a:rPr lang="en-US" sz="1800" dirty="0">
                <a:sym typeface="Wingdings" panose="05000000000000000000" pitchFamily="2" charset="2"/>
              </a:rPr>
              <a:t>A board member forwarded a confidential email from the complainant, who was the board president, to the Mayor, without the board’s knowledge.</a:t>
            </a:r>
          </a:p>
          <a:p>
            <a:pPr algn="just"/>
            <a:r>
              <a:rPr lang="en-US" sz="1800" dirty="0">
                <a:sym typeface="Wingdings" panose="05000000000000000000" pitchFamily="2" charset="2"/>
              </a:rPr>
              <a:t>The complainant discovered this when the Mayor emailed the complainant, including members of the board, board counsel, the superintendent, and the board secretary, and included the original email. The Mayor’s email detailed “unfounded accusations and insults” directed at the complainant, surrounding a referendum which the complainant co-sponsored.</a:t>
            </a:r>
          </a:p>
          <a:p>
            <a:pPr algn="just"/>
            <a:r>
              <a:rPr lang="en-US" sz="1800" dirty="0">
                <a:sym typeface="Wingdings" panose="05000000000000000000" pitchFamily="2" charset="2"/>
              </a:rPr>
              <a:t>A few months later, in January 2021, the complainant filed an OPRA request relative to the issue. Although he received a response, either the response did not include the complete and intact emails, or incomplete emails were never corrected and forwarded by the records custodian and/or board counsel.</a:t>
            </a:r>
          </a:p>
          <a:p>
            <a:pPr algn="just"/>
            <a:r>
              <a:rPr lang="en-US" sz="1800" dirty="0">
                <a:sym typeface="Wingdings" panose="05000000000000000000" pitchFamily="2" charset="2"/>
              </a:rPr>
              <a:t>However, included in the response was an email that was allegedly improperly forwarded from the same board member to the Mayor, a Township Councilperson, and the Township Counsel. The complainant filed a complaint thereafter.</a:t>
            </a:r>
          </a:p>
          <a:p>
            <a:pPr algn="just"/>
            <a:endParaRPr lang="en-US" sz="1800" dirty="0">
              <a:sym typeface="Wingdings" panose="05000000000000000000" pitchFamily="2" charset="2"/>
            </a:endParaRPr>
          </a:p>
          <a:p>
            <a:pPr algn="just"/>
            <a:endParaRPr lang="en-US" sz="1600" dirty="0">
              <a:sym typeface="Wingdings" panose="05000000000000000000" pitchFamily="2" charset="2"/>
            </a:endParaRPr>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Tarver v. Wingfield, Orange Bd. of Educ., </a:t>
            </a:r>
            <a:r>
              <a:rPr lang="en-US" dirty="0"/>
              <a:t>SEC Docket No. C08-21 (Aug. 30,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30047285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180-Day Filing Timeframe Enforced, </a:t>
            </a:r>
            <a:r>
              <a:rPr lang="en-US" b="1" i="1" dirty="0"/>
              <a:t>continued</a:t>
            </a:r>
          </a:p>
        </p:txBody>
      </p:sp>
      <p:sp>
        <p:nvSpPr>
          <p:cNvPr id="3" name="Content Placeholder 2"/>
          <p:cNvSpPr>
            <a:spLocks noGrp="1"/>
          </p:cNvSpPr>
          <p:nvPr>
            <p:ph idx="1"/>
          </p:nvPr>
        </p:nvSpPr>
        <p:spPr>
          <a:xfrm>
            <a:off x="1534696" y="2015732"/>
            <a:ext cx="9520158" cy="4001610"/>
          </a:xfrm>
        </p:spPr>
        <p:txBody>
          <a:bodyPr>
            <a:normAutofit/>
          </a:bodyPr>
          <a:lstStyle/>
          <a:p>
            <a:pPr algn="just"/>
            <a:r>
              <a:rPr lang="en-US" sz="1800" dirty="0">
                <a:sym typeface="Wingdings" panose="05000000000000000000" pitchFamily="2" charset="2"/>
              </a:rPr>
              <a:t>It was undisputed that the complainant knew of the improper disclosure of the first email since at latest August 27, 2020, and therefore had 180 days, or until February 23, 2021, to file a complaint with respect to that disclosure.</a:t>
            </a:r>
          </a:p>
          <a:p>
            <a:pPr algn="just"/>
            <a:r>
              <a:rPr lang="en-US" sz="1800" dirty="0">
                <a:sym typeface="Wingdings" panose="05000000000000000000" pitchFamily="2" charset="2"/>
              </a:rPr>
              <a:t>The record also indicated that the complainant was aware of the second email as early as September 29, 2020, as a result of the Township Councilperson’s response to multiple recipients including the complainant, and therefore had until March 29, 2021 to file in connection with that disclosure.</a:t>
            </a:r>
          </a:p>
          <a:p>
            <a:pPr algn="just"/>
            <a:r>
              <a:rPr lang="en-US" sz="1800" dirty="0">
                <a:sym typeface="Wingdings" panose="05000000000000000000" pitchFamily="2" charset="2"/>
              </a:rPr>
              <a:t>The complaint, which was filed on April 1, 2021, was therefore untimely, and accordingly dismissed.</a:t>
            </a:r>
          </a:p>
          <a:p>
            <a:pPr algn="just"/>
            <a:endParaRPr lang="en-US" dirty="0"/>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Tarver v. Wingfield, Orange Bd. of Educ., </a:t>
            </a:r>
            <a:r>
              <a:rPr lang="en-US" dirty="0"/>
              <a:t>SEC Docket No. C08-21 (Aug. 30, 2021)</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26264617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Modification to 7-Business Day Response Deadline Effectively Repealed</a:t>
            </a:r>
            <a:endParaRPr lang="en-US" b="1" i="1" dirty="0"/>
          </a:p>
        </p:txBody>
      </p:sp>
      <p:sp>
        <p:nvSpPr>
          <p:cNvPr id="3" name="Content Placeholder 2"/>
          <p:cNvSpPr>
            <a:spLocks noGrp="1"/>
          </p:cNvSpPr>
          <p:nvPr>
            <p:ph idx="1"/>
          </p:nvPr>
        </p:nvSpPr>
        <p:spPr>
          <a:xfrm>
            <a:off x="1534696" y="2015732"/>
            <a:ext cx="9520158" cy="4001610"/>
          </a:xfrm>
        </p:spPr>
        <p:txBody>
          <a:bodyPr>
            <a:normAutofit/>
          </a:bodyPr>
          <a:lstStyle/>
          <a:p>
            <a:pPr algn="just"/>
            <a:r>
              <a:rPr lang="en-US" dirty="0">
                <a:sym typeface="Wingdings" panose="05000000000000000000" pitchFamily="2" charset="2"/>
              </a:rPr>
              <a:t>In March 2020, the Legislature amended OPRA to provide that during a period declared to be a state of emergency, public healthy emergency, or state of local disaster emergency, (such as the COVID-19 pandemic), the 7-business day response deadline does not apply.</a:t>
            </a:r>
          </a:p>
          <a:p>
            <a:pPr algn="just"/>
            <a:r>
              <a:rPr lang="en-US" dirty="0">
                <a:sym typeface="Wingdings" panose="05000000000000000000" pitchFamily="2" charset="2"/>
              </a:rPr>
              <a:t>Governor Murphy recently signed into law legislation effectively repealing this provision, with one exception: requests made for records related to the COVID-19 response continue to be covered by the statute’s language removing the 7-day deadline requirement.</a:t>
            </a:r>
          </a:p>
          <a:p>
            <a:pPr algn="just"/>
            <a:endParaRPr lang="en-US" dirty="0"/>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dirty="0">
                <a:sym typeface="Wingdings" panose="05000000000000000000" pitchFamily="2" charset="2"/>
              </a:rPr>
              <a:t>A3849; A5820</a:t>
            </a:r>
            <a:endParaRPr lang="en-US" dirty="0"/>
          </a:p>
        </p:txBody>
      </p:sp>
    </p:spTree>
    <p:extLst>
      <p:ext uri="{BB962C8B-B14F-4D97-AF65-F5344CB8AC3E}">
        <p14:creationId xmlns:p14="http://schemas.microsoft.com/office/powerpoint/2010/main" val="24159587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Home Addresses Not Protected From Disclosure under OPRA</a:t>
            </a:r>
          </a:p>
        </p:txBody>
      </p:sp>
      <p:sp>
        <p:nvSpPr>
          <p:cNvPr id="3" name="Content Placeholder 2"/>
          <p:cNvSpPr>
            <a:spLocks noGrp="1"/>
          </p:cNvSpPr>
          <p:nvPr>
            <p:ph idx="1"/>
          </p:nvPr>
        </p:nvSpPr>
        <p:spPr>
          <a:xfrm>
            <a:off x="1534696" y="2015732"/>
            <a:ext cx="9520158" cy="4001610"/>
          </a:xfrm>
        </p:spPr>
        <p:txBody>
          <a:bodyPr>
            <a:noAutofit/>
          </a:bodyPr>
          <a:lstStyle/>
          <a:p>
            <a:pPr algn="just"/>
            <a:r>
              <a:rPr lang="en-US" sz="1400" dirty="0">
                <a:sym typeface="Wingdings" panose="05000000000000000000" pitchFamily="2" charset="2"/>
              </a:rPr>
              <a:t>While this case was decided in the context of a request for dog licensing paperwork, the Court’s decision may impact school districts.</a:t>
            </a:r>
          </a:p>
          <a:p>
            <a:pPr algn="just"/>
            <a:r>
              <a:rPr lang="en-US" sz="1400" dirty="0">
                <a:sym typeface="Wingdings" panose="05000000000000000000" pitchFamily="2" charset="2"/>
              </a:rPr>
              <a:t>As you know, OPRA subjects all government records to public access, with several exemptions, but directs public agencies to safeguard personal information when disclosure would violate a </a:t>
            </a:r>
            <a:r>
              <a:rPr lang="en-US" sz="1400" b="1" dirty="0">
                <a:sym typeface="Wingdings" panose="05000000000000000000" pitchFamily="2" charset="2"/>
              </a:rPr>
              <a:t>person’s reasonable expectation of privacy</a:t>
            </a:r>
            <a:r>
              <a:rPr lang="en-US" sz="1400" dirty="0">
                <a:sym typeface="Wingdings" panose="05000000000000000000" pitchFamily="2" charset="2"/>
              </a:rPr>
              <a:t>. OPRA does not contain an express exemption for home addresses. Prior Executive Orders </a:t>
            </a:r>
            <a:r>
              <a:rPr lang="en-US" sz="1400" i="1" dirty="0">
                <a:sym typeface="Wingdings" panose="05000000000000000000" pitchFamily="2" charset="2"/>
              </a:rPr>
              <a:t>only temporarily </a:t>
            </a:r>
            <a:r>
              <a:rPr lang="en-US" sz="1400" dirty="0">
                <a:sym typeface="Wingdings" panose="05000000000000000000" pitchFamily="2" charset="2"/>
              </a:rPr>
              <a:t>exempted them; the Legislature never amended OPRA to include home addresses as an express exemption. </a:t>
            </a:r>
          </a:p>
          <a:p>
            <a:pPr algn="just"/>
            <a:r>
              <a:rPr lang="en-US" sz="1400" dirty="0">
                <a:sym typeface="Wingdings" panose="05000000000000000000" pitchFamily="2" charset="2"/>
              </a:rPr>
              <a:t>In this case, the Supreme Court held that those who obtain dog licenses </a:t>
            </a:r>
            <a:r>
              <a:rPr lang="en-US" sz="1400" b="1" dirty="0">
                <a:sym typeface="Wingdings" panose="05000000000000000000" pitchFamily="2" charset="2"/>
              </a:rPr>
              <a:t>do not have a reasonable expectation of privacy in their names and addresses,</a:t>
            </a:r>
            <a:r>
              <a:rPr lang="en-US" sz="1400" dirty="0">
                <a:sym typeface="Wingdings" panose="05000000000000000000" pitchFamily="2" charset="2"/>
              </a:rPr>
              <a:t> because “owning a dog is, inherently, a public endeavor.”</a:t>
            </a:r>
          </a:p>
          <a:p>
            <a:pPr lvl="1" algn="just"/>
            <a:r>
              <a:rPr lang="en-US" sz="1400" dirty="0">
                <a:sym typeface="Wingdings" panose="05000000000000000000" pitchFamily="2" charset="2"/>
              </a:rPr>
              <a:t>The Court did say that “A records custodian may still assert that the requested information should not be disclosed under the privacy clause. That clause requires the presentation of ‘a colorable claim that public access to the records requested would invade a person’s objectively reasonable expectation of privacy.’” </a:t>
            </a:r>
          </a:p>
          <a:p>
            <a:pPr lvl="1" algn="just"/>
            <a:r>
              <a:rPr lang="en-US" sz="1400" b="1" dirty="0">
                <a:sym typeface="Wingdings" panose="05000000000000000000" pitchFamily="2" charset="2"/>
              </a:rPr>
              <a:t>It is an open question as to whether or not this applies to school employee addresses, but it probably will. </a:t>
            </a:r>
            <a:endParaRPr lang="en-US" sz="1200" b="1" dirty="0">
              <a:sym typeface="Wingdings" panose="05000000000000000000" pitchFamily="2" charset="2"/>
            </a:endParaRPr>
          </a:p>
        </p:txBody>
      </p:sp>
      <p:sp>
        <p:nvSpPr>
          <p:cNvPr id="4" name="Rectangle 3"/>
          <p:cNvSpPr/>
          <p:nvPr/>
        </p:nvSpPr>
        <p:spPr>
          <a:xfrm>
            <a:off x="1324500" y="6355933"/>
            <a:ext cx="9940550"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Bozzi v. City of Jersey City, </a:t>
            </a:r>
            <a:r>
              <a:rPr lang="en-US" dirty="0"/>
              <a:t>A-12-20 (Sept. 20, 2021)</a:t>
            </a:r>
          </a:p>
        </p:txBody>
      </p:sp>
    </p:spTree>
    <p:extLst>
      <p:ext uri="{BB962C8B-B14F-4D97-AF65-F5344CB8AC3E}">
        <p14:creationId xmlns:p14="http://schemas.microsoft.com/office/powerpoint/2010/main" val="28502991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Names of Individuals Who Reviewed Applications in Competitive Process </a:t>
            </a:r>
            <a:r>
              <a:rPr lang="en-US" b="1" i="1" dirty="0"/>
              <a:t>Are</a:t>
            </a:r>
            <a:r>
              <a:rPr lang="en-US" b="1" dirty="0"/>
              <a:t> Protected From Disclosure</a:t>
            </a:r>
          </a:p>
        </p:txBody>
      </p:sp>
      <p:sp>
        <p:nvSpPr>
          <p:cNvPr id="3" name="Content Placeholder 2"/>
          <p:cNvSpPr>
            <a:spLocks noGrp="1"/>
          </p:cNvSpPr>
          <p:nvPr>
            <p:ph idx="1"/>
          </p:nvPr>
        </p:nvSpPr>
        <p:spPr>
          <a:xfrm>
            <a:off x="1534696" y="2015732"/>
            <a:ext cx="9520158" cy="4001610"/>
          </a:xfrm>
        </p:spPr>
        <p:txBody>
          <a:bodyPr>
            <a:noAutofit/>
          </a:bodyPr>
          <a:lstStyle/>
          <a:p>
            <a:pPr algn="just"/>
            <a:r>
              <a:rPr lang="en-US" sz="1600" dirty="0">
                <a:sym typeface="Wingdings" panose="05000000000000000000" pitchFamily="2" charset="2"/>
              </a:rPr>
              <a:t>In this published (precedential) opinion, the Court held that a public body may withhold disclosure of the names of those who reviewed applications that were submitted to the public body in a competitive process.</a:t>
            </a:r>
          </a:p>
          <a:p>
            <a:pPr algn="just"/>
            <a:r>
              <a:rPr lang="en-US" sz="1600" dirty="0">
                <a:sym typeface="Wingdings" panose="05000000000000000000" pitchFamily="2" charset="2"/>
              </a:rPr>
              <a:t>In this case, several unsuccessful applicants challenged the Department of Health’s selection process of entities to grow, process and dispense marijuana under the State’s medicinal marijuana program. They argued that OPRA requires disclosure of the identities of the review committee members.</a:t>
            </a:r>
          </a:p>
          <a:p>
            <a:pPr algn="just"/>
            <a:r>
              <a:rPr lang="en-US" sz="1600" dirty="0">
                <a:sym typeface="Wingdings" panose="05000000000000000000" pitchFamily="2" charset="2"/>
              </a:rPr>
              <a:t>The court held, however, that this information is covered by the deliberative process privilege, as </a:t>
            </a:r>
            <a:r>
              <a:rPr lang="en-US" sz="1600" b="1" dirty="0">
                <a:sym typeface="Wingdings" panose="05000000000000000000" pitchFamily="2" charset="2"/>
              </a:rPr>
              <a:t>revealing the identities </a:t>
            </a:r>
            <a:r>
              <a:rPr lang="en-US" sz="1600" dirty="0">
                <a:sym typeface="Wingdings" panose="05000000000000000000" pitchFamily="2" charset="2"/>
              </a:rPr>
              <a:t>could harm the agency’s decision-making process.</a:t>
            </a:r>
          </a:p>
          <a:p>
            <a:pPr algn="just"/>
            <a:r>
              <a:rPr lang="en-US" sz="1600" dirty="0">
                <a:sym typeface="Wingdings" panose="05000000000000000000" pitchFamily="2" charset="2"/>
              </a:rPr>
              <a:t>As you know, OPRA requestors commonly ask for information concerning the Board’s selection of winning contractors. This ordinarily includes the review and scoring of the applications, which are public. But this decision is clear that the </a:t>
            </a:r>
            <a:r>
              <a:rPr lang="en-US" sz="1600" b="1" dirty="0">
                <a:sym typeface="Wingdings" panose="05000000000000000000" pitchFamily="2" charset="2"/>
              </a:rPr>
              <a:t>identities of the persons who conducted the review may be withheld</a:t>
            </a:r>
            <a:r>
              <a:rPr lang="en-US" sz="1600" dirty="0">
                <a:sym typeface="Wingdings" panose="05000000000000000000" pitchFamily="2" charset="2"/>
              </a:rPr>
              <a:t>.</a:t>
            </a:r>
          </a:p>
        </p:txBody>
      </p:sp>
      <p:sp>
        <p:nvSpPr>
          <p:cNvPr id="4" name="Rectangle 3"/>
          <p:cNvSpPr/>
          <p:nvPr/>
        </p:nvSpPr>
        <p:spPr>
          <a:xfrm>
            <a:off x="998676" y="6341185"/>
            <a:ext cx="10592197" cy="369332"/>
          </a:xfrm>
          <a:prstGeom prst="rect">
            <a:avLst/>
          </a:prstGeom>
        </p:spPr>
        <p:txBody>
          <a:bodyPr wrap="square">
            <a:spAutoFit/>
          </a:bodyPr>
          <a:lstStyle/>
          <a:p>
            <a:pPr marL="201168" lvl="1" indent="0" algn="ctr">
              <a:lnSpc>
                <a:spcPct val="100000"/>
              </a:lnSpc>
              <a:spcBef>
                <a:spcPts val="0"/>
              </a:spcBef>
              <a:spcAft>
                <a:spcPts val="1200"/>
              </a:spcAft>
              <a:buNone/>
            </a:pPr>
            <a:r>
              <a:rPr lang="en-US" i="1" dirty="0"/>
              <a:t>In the Matter of Application for Medicinal Marijuana ATC for Pangaea, etc.</a:t>
            </a:r>
            <a:r>
              <a:rPr lang="en-US" dirty="0"/>
              <a:t>,</a:t>
            </a:r>
            <a:r>
              <a:rPr lang="en-US" i="1" dirty="0"/>
              <a:t> </a:t>
            </a:r>
            <a:r>
              <a:rPr lang="en-US" dirty="0"/>
              <a:t>A-2204-18T4 (Nov. 25, 2020)</a:t>
            </a:r>
          </a:p>
        </p:txBody>
      </p:sp>
    </p:spTree>
    <p:extLst>
      <p:ext uri="{BB962C8B-B14F-4D97-AF65-F5344CB8AC3E}">
        <p14:creationId xmlns:p14="http://schemas.microsoft.com/office/powerpoint/2010/main" val="124207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normAutofit/>
          </a:bodyPr>
          <a:lstStyle/>
          <a:p>
            <a:r>
              <a:rPr lang="en-US" b="1" dirty="0"/>
              <a:t>Substitute Teacher Requirements</a:t>
            </a:r>
            <a:br>
              <a:rPr lang="en-US" b="1" dirty="0"/>
            </a:br>
            <a:endParaRPr lang="en-US"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rmAutofit/>
          </a:bodyPr>
          <a:lstStyle/>
          <a:p>
            <a:pPr algn="just">
              <a:lnSpc>
                <a:spcPct val="100000"/>
              </a:lnSpc>
              <a:spcBef>
                <a:spcPts val="0"/>
              </a:spcBef>
              <a:spcAft>
                <a:spcPts val="1200"/>
              </a:spcAft>
            </a:pPr>
            <a:r>
              <a:rPr lang="en-US" dirty="0"/>
              <a:t>Candidates for a substitute teaching credential applying between May 11, 2021 and June 30, 2023 need only </a:t>
            </a:r>
            <a:r>
              <a:rPr lang="en-US" b="1" dirty="0"/>
              <a:t>30 credits </a:t>
            </a:r>
            <a:r>
              <a:rPr lang="en-US" dirty="0"/>
              <a:t>and need only be </a:t>
            </a:r>
            <a:r>
              <a:rPr lang="en-US" b="1" dirty="0"/>
              <a:t>20 years old</a:t>
            </a:r>
            <a:r>
              <a:rPr lang="en-US" dirty="0"/>
              <a:t>.</a:t>
            </a:r>
          </a:p>
          <a:p>
            <a:pPr lvl="1" algn="just">
              <a:lnSpc>
                <a:spcPct val="100000"/>
              </a:lnSpc>
              <a:spcBef>
                <a:spcPts val="0"/>
              </a:spcBef>
              <a:spcAft>
                <a:spcPts val="1200"/>
              </a:spcAft>
            </a:pPr>
            <a:r>
              <a:rPr lang="en-US" sz="2000" dirty="0"/>
              <a:t>School districts may impose stricter requirements. </a:t>
            </a:r>
          </a:p>
          <a:p>
            <a:pPr lvl="1" algn="just">
              <a:lnSpc>
                <a:spcPct val="100000"/>
              </a:lnSpc>
              <a:spcBef>
                <a:spcPts val="0"/>
              </a:spcBef>
              <a:spcAft>
                <a:spcPts val="1200"/>
              </a:spcAft>
            </a:pPr>
            <a:r>
              <a:rPr lang="en-US" sz="2000" dirty="0"/>
              <a:t>The Commissioner will issue a report to the Governor, Legislature and State Board of Examiners by June 30, 2024 recommending whether the reduced standards should continue.</a:t>
            </a:r>
          </a:p>
          <a:p>
            <a:pPr algn="just">
              <a:lnSpc>
                <a:spcPct val="100000"/>
              </a:lnSpc>
              <a:spcBef>
                <a:spcPts val="0"/>
              </a:spcBef>
              <a:spcAft>
                <a:spcPts val="1200"/>
              </a:spcAft>
            </a:pPr>
            <a:r>
              <a:rPr lang="en-US" dirty="0"/>
              <a:t>In addition, </a:t>
            </a:r>
            <a:r>
              <a:rPr lang="en-US" b="1" dirty="0"/>
              <a:t>during a period of public health emergency, </a:t>
            </a:r>
            <a:r>
              <a:rPr lang="en-US" dirty="0"/>
              <a:t>substitutes can fill positions for up to </a:t>
            </a:r>
            <a:r>
              <a:rPr lang="en-US" b="1" dirty="0"/>
              <a:t>40 school days, </a:t>
            </a:r>
            <a:r>
              <a:rPr lang="en-US" b="1" i="1" dirty="0"/>
              <a:t>plus an additional 20 school days</a:t>
            </a:r>
            <a:r>
              <a:rPr lang="en-US" b="1" dirty="0"/>
              <a:t>,</a:t>
            </a:r>
            <a:r>
              <a:rPr lang="en-US" b="1" i="1" dirty="0"/>
              <a:t> </a:t>
            </a:r>
            <a:r>
              <a:rPr lang="en-US" dirty="0"/>
              <a:t>upon written application to the Commissioner demonstrating the inability to hire a certified teacher (within certain time limits) and that the substitutes are periodically monitored and supported by the credential holder’s supervision. </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417367" y="6400800"/>
            <a:ext cx="11340790" cy="369332"/>
          </a:xfrm>
          <a:prstGeom prst="rect">
            <a:avLst/>
          </a:prstGeom>
          <a:noFill/>
        </p:spPr>
        <p:txBody>
          <a:bodyPr wrap="square" rtlCol="0">
            <a:spAutoFit/>
          </a:bodyPr>
          <a:lstStyle/>
          <a:p>
            <a:pPr algn="ctr"/>
            <a:r>
              <a:rPr lang="en-US" i="1" dirty="0"/>
              <a:t>P.L.</a:t>
            </a:r>
            <a:r>
              <a:rPr lang="en-US" dirty="0"/>
              <a:t> 2021, </a:t>
            </a:r>
            <a:r>
              <a:rPr lang="en-US" i="1" dirty="0"/>
              <a:t>c.</a:t>
            </a:r>
            <a:r>
              <a:rPr lang="en-US" dirty="0"/>
              <a:t> 87 (May 11, 2021) – </a:t>
            </a:r>
            <a:r>
              <a:rPr lang="en-US" i="1" dirty="0"/>
              <a:t>N.J.S.A.</a:t>
            </a:r>
            <a:r>
              <a:rPr lang="en-US" dirty="0"/>
              <a:t> 18A:16-1.1</a:t>
            </a:r>
          </a:p>
        </p:txBody>
      </p:sp>
    </p:spTree>
    <p:extLst>
      <p:ext uri="{BB962C8B-B14F-4D97-AF65-F5344CB8AC3E}">
        <p14:creationId xmlns:p14="http://schemas.microsoft.com/office/powerpoint/2010/main" val="17337071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8051" y="2575774"/>
            <a:ext cx="6375042" cy="1015663"/>
          </a:xfrm>
          <a:prstGeom prst="rect">
            <a:avLst/>
          </a:prstGeom>
          <a:noFill/>
        </p:spPr>
        <p:txBody>
          <a:bodyPr wrap="square" rtlCol="0">
            <a:spAutoFit/>
          </a:bodyPr>
          <a:lstStyle/>
          <a:p>
            <a:pPr algn="ctr"/>
            <a:r>
              <a:rPr lang="en-US" sz="6000" b="1" dirty="0"/>
              <a:t>Questions?</a:t>
            </a:r>
          </a:p>
        </p:txBody>
      </p:sp>
    </p:spTree>
    <p:extLst>
      <p:ext uri="{BB962C8B-B14F-4D97-AF65-F5344CB8AC3E}">
        <p14:creationId xmlns:p14="http://schemas.microsoft.com/office/powerpoint/2010/main" val="45723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normAutofit/>
          </a:bodyPr>
          <a:lstStyle/>
          <a:p>
            <a:r>
              <a:rPr lang="en-US" b="1" dirty="0"/>
              <a:t>Parental Notification for Marijuana Offenses</a:t>
            </a:r>
            <a:br>
              <a:rPr lang="en-US" b="1" dirty="0"/>
            </a:br>
            <a:endParaRPr lang="en-US"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rmAutofit/>
          </a:bodyPr>
          <a:lstStyle/>
          <a:p>
            <a:pPr algn="just">
              <a:lnSpc>
                <a:spcPct val="100000"/>
              </a:lnSpc>
              <a:spcBef>
                <a:spcPts val="0"/>
              </a:spcBef>
              <a:spcAft>
                <a:spcPts val="1200"/>
              </a:spcAft>
            </a:pPr>
            <a:r>
              <a:rPr lang="en-US" sz="1900" dirty="0"/>
              <a:t>Law enforcement is now required to provide a </a:t>
            </a:r>
            <a:r>
              <a:rPr lang="en-US" sz="1900" b="1" dirty="0"/>
              <a:t>written warning </a:t>
            </a:r>
            <a:r>
              <a:rPr lang="en-US" sz="1900" dirty="0"/>
              <a:t>to a minor, and </a:t>
            </a:r>
            <a:r>
              <a:rPr lang="en-US" sz="1900" b="1" dirty="0"/>
              <a:t>written notice to the parents</a:t>
            </a:r>
            <a:r>
              <a:rPr lang="en-US" sz="1900" dirty="0"/>
              <a:t> of the minor charged with purchasing, or knowingly possessing or consuming, alcohol or cannabis in any school, public conveyance, public place, place of public assembly, or motor vehicle, </a:t>
            </a:r>
            <a:r>
              <a:rPr lang="en-US" sz="1900" b="1" dirty="0"/>
              <a:t>on the </a:t>
            </a:r>
            <a:r>
              <a:rPr lang="en-US" sz="1900" b="1" i="1" dirty="0"/>
              <a:t>first</a:t>
            </a:r>
            <a:r>
              <a:rPr lang="en-US" sz="1900" b="1" dirty="0"/>
              <a:t> violation.</a:t>
            </a:r>
          </a:p>
          <a:p>
            <a:pPr algn="just">
              <a:lnSpc>
                <a:spcPct val="100000"/>
              </a:lnSpc>
              <a:spcBef>
                <a:spcPts val="0"/>
              </a:spcBef>
              <a:spcAft>
                <a:spcPts val="1200"/>
              </a:spcAft>
            </a:pPr>
            <a:r>
              <a:rPr lang="en-US" sz="1900" dirty="0"/>
              <a:t>The prior version of the law obligated law enforcement to issue a written warning to the minor, but </a:t>
            </a:r>
            <a:r>
              <a:rPr lang="en-US" sz="1900" b="1" dirty="0"/>
              <a:t>did not permit written</a:t>
            </a:r>
            <a:r>
              <a:rPr lang="en-US" sz="1900" b="1" i="1" dirty="0"/>
              <a:t> </a:t>
            </a:r>
            <a:r>
              <a:rPr lang="en-US" sz="1900" b="1" dirty="0"/>
              <a:t>notice to the parents until the </a:t>
            </a:r>
            <a:r>
              <a:rPr lang="en-US" sz="1900" b="1" i="1" dirty="0"/>
              <a:t>second</a:t>
            </a:r>
            <a:r>
              <a:rPr lang="en-US" sz="1900" dirty="0"/>
              <a:t> </a:t>
            </a:r>
            <a:r>
              <a:rPr lang="en-US" sz="1900" b="1" dirty="0"/>
              <a:t>violation</a:t>
            </a:r>
            <a:r>
              <a:rPr lang="en-US" sz="1900" dirty="0"/>
              <a:t> (and subsequent violations).</a:t>
            </a:r>
          </a:p>
          <a:p>
            <a:pPr algn="just">
              <a:lnSpc>
                <a:spcPct val="100000"/>
              </a:lnSpc>
              <a:spcBef>
                <a:spcPts val="0"/>
              </a:spcBef>
              <a:spcAft>
                <a:spcPts val="1200"/>
              </a:spcAft>
            </a:pPr>
            <a:r>
              <a:rPr lang="en-US" sz="1900" dirty="0"/>
              <a:t>Law enforcement shall take possession of the alcohol or cannabis and any item shall be either destroyed or secured for use in law enforcement training or educational programs in accordance with applicable law and Attorney General directives.</a:t>
            </a:r>
          </a:p>
          <a:p>
            <a:pPr algn="just">
              <a:lnSpc>
                <a:spcPct val="100000"/>
              </a:lnSpc>
              <a:spcBef>
                <a:spcPts val="0"/>
              </a:spcBef>
              <a:spcAft>
                <a:spcPts val="1200"/>
              </a:spcAft>
            </a:pPr>
            <a:endParaRPr lang="en-US" dirty="0"/>
          </a:p>
        </p:txBody>
      </p:sp>
      <p:sp>
        <p:nvSpPr>
          <p:cNvPr id="4" name="TextBox 3">
            <a:extLst>
              <a:ext uri="{FF2B5EF4-FFF2-40B4-BE49-F238E27FC236}">
                <a16:creationId xmlns:a16="http://schemas.microsoft.com/office/drawing/2014/main" xmlns="" id="{C3CB9FB6-26CF-484D-8B85-218EFAE7E30C}"/>
              </a:ext>
            </a:extLst>
          </p:cNvPr>
          <p:cNvSpPr txBox="1"/>
          <p:nvPr/>
        </p:nvSpPr>
        <p:spPr>
          <a:xfrm>
            <a:off x="425605" y="6400800"/>
            <a:ext cx="11340790" cy="369332"/>
          </a:xfrm>
          <a:prstGeom prst="rect">
            <a:avLst/>
          </a:prstGeom>
          <a:noFill/>
        </p:spPr>
        <p:txBody>
          <a:bodyPr wrap="square" rtlCol="0">
            <a:spAutoFit/>
          </a:bodyPr>
          <a:lstStyle/>
          <a:p>
            <a:pPr algn="ctr"/>
            <a:r>
              <a:rPr lang="en-US" i="1" dirty="0"/>
              <a:t>P.L.</a:t>
            </a:r>
            <a:r>
              <a:rPr lang="en-US" dirty="0"/>
              <a:t> 2021, </a:t>
            </a:r>
            <a:r>
              <a:rPr lang="en-US" i="1" dirty="0"/>
              <a:t>c.</a:t>
            </a:r>
            <a:r>
              <a:rPr lang="en-US" dirty="0"/>
              <a:t> 38 (Mar. 26, 2021) – </a:t>
            </a:r>
            <a:r>
              <a:rPr lang="en-US" i="1" dirty="0"/>
              <a:t>N.J.S.A. </a:t>
            </a:r>
            <a:r>
              <a:rPr lang="en-US" dirty="0"/>
              <a:t>2C:33-15</a:t>
            </a:r>
          </a:p>
        </p:txBody>
      </p:sp>
    </p:spTree>
    <p:extLst>
      <p:ext uri="{BB962C8B-B14F-4D97-AF65-F5344CB8AC3E}">
        <p14:creationId xmlns:p14="http://schemas.microsoft.com/office/powerpoint/2010/main" val="22711739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normAutofit/>
          </a:bodyPr>
          <a:lstStyle/>
          <a:p>
            <a:r>
              <a:rPr lang="en-US" b="1" dirty="0"/>
              <a:t>State Contracting and Cooperative Purchasing</a:t>
            </a:r>
            <a:br>
              <a:rPr lang="en-US" b="1" dirty="0"/>
            </a:br>
            <a:endParaRPr lang="en-US"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rmAutofit/>
          </a:bodyPr>
          <a:lstStyle/>
          <a:p>
            <a:pPr algn="just">
              <a:lnSpc>
                <a:spcPct val="100000"/>
              </a:lnSpc>
              <a:spcBef>
                <a:spcPts val="0"/>
              </a:spcBef>
              <a:spcAft>
                <a:spcPts val="1200"/>
              </a:spcAft>
            </a:pPr>
            <a:r>
              <a:rPr lang="en-US" sz="1800" dirty="0"/>
              <a:t>Concerns contracts for the purchase of COVID-19 related materials by school districts.</a:t>
            </a:r>
          </a:p>
          <a:p>
            <a:pPr algn="just">
              <a:lnSpc>
                <a:spcPct val="100000"/>
              </a:lnSpc>
              <a:spcBef>
                <a:spcPts val="0"/>
              </a:spcBef>
              <a:spcAft>
                <a:spcPts val="1200"/>
              </a:spcAft>
            </a:pPr>
            <a:r>
              <a:rPr lang="en-US" sz="1800" dirty="0"/>
              <a:t>Requires the DOE to coordinate with the lead agency of any State-approved cooperative purchasing system that includes 1 or more boards of education, including those systems established by the Public Schools Contracts Law or the Local Public Contracts Law, for the procurement of COVID-19 related goods and services that aid in meeting COVID-19 health and safety standards.</a:t>
            </a:r>
          </a:p>
          <a:p>
            <a:pPr algn="just">
              <a:lnSpc>
                <a:spcPct val="100000"/>
              </a:lnSpc>
              <a:spcBef>
                <a:spcPts val="0"/>
              </a:spcBef>
              <a:spcAft>
                <a:spcPts val="1200"/>
              </a:spcAft>
            </a:pPr>
            <a:r>
              <a:rPr lang="en-US" sz="1800" b="1" dirty="0"/>
              <a:t>Advertised bidding is not required </a:t>
            </a:r>
            <a:r>
              <a:rPr lang="en-US" sz="1800" dirty="0"/>
              <a:t>when the Division of Purchase of Property in the Department of Treasury provides preapproval.</a:t>
            </a:r>
          </a:p>
          <a:p>
            <a:pPr algn="just">
              <a:lnSpc>
                <a:spcPct val="100000"/>
              </a:lnSpc>
              <a:spcBef>
                <a:spcPts val="0"/>
              </a:spcBef>
              <a:spcAft>
                <a:spcPts val="1200"/>
              </a:spcAft>
            </a:pPr>
            <a:r>
              <a:rPr lang="en-US" sz="1800" dirty="0"/>
              <a:t>Boards may purchase COVID-19 related goods and services, without advertising for bids, </a:t>
            </a:r>
            <a:r>
              <a:rPr lang="en-US" sz="1800" b="1" dirty="0"/>
              <a:t>upon adoption of a resolution</a:t>
            </a:r>
            <a:r>
              <a:rPr lang="en-US" sz="1800" dirty="0"/>
              <a:t>, through the contract(s) for such goods and services entered into by the DOE.</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425605" y="6400800"/>
            <a:ext cx="11340790" cy="369332"/>
          </a:xfrm>
          <a:prstGeom prst="rect">
            <a:avLst/>
          </a:prstGeom>
          <a:noFill/>
        </p:spPr>
        <p:txBody>
          <a:bodyPr wrap="square" rtlCol="0">
            <a:spAutoFit/>
          </a:bodyPr>
          <a:lstStyle/>
          <a:p>
            <a:pPr algn="ctr"/>
            <a:r>
              <a:rPr lang="en-US" i="1" dirty="0"/>
              <a:t>P.L.</a:t>
            </a:r>
            <a:r>
              <a:rPr lang="en-US" dirty="0"/>
              <a:t> 2021, </a:t>
            </a:r>
            <a:r>
              <a:rPr lang="en-US" i="1" dirty="0"/>
              <a:t>c.</a:t>
            </a:r>
            <a:r>
              <a:rPr lang="en-US" dirty="0"/>
              <a:t> 77 (May 5, 2021)</a:t>
            </a:r>
          </a:p>
        </p:txBody>
      </p:sp>
    </p:spTree>
    <p:extLst>
      <p:ext uri="{BB962C8B-B14F-4D97-AF65-F5344CB8AC3E}">
        <p14:creationId xmlns:p14="http://schemas.microsoft.com/office/powerpoint/2010/main" val="25892424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normAutofit/>
          </a:bodyPr>
          <a:lstStyle/>
          <a:p>
            <a:r>
              <a:rPr lang="en-US" b="1" dirty="0"/>
              <a:t>Special Education Advocates</a:t>
            </a:r>
            <a:br>
              <a:rPr lang="en-US" b="1" dirty="0"/>
            </a:br>
            <a:endParaRPr lang="en-US"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rmAutofit/>
          </a:bodyPr>
          <a:lstStyle/>
          <a:p>
            <a:pPr algn="just">
              <a:lnSpc>
                <a:spcPct val="100000"/>
              </a:lnSpc>
              <a:spcBef>
                <a:spcPts val="0"/>
              </a:spcBef>
              <a:spcAft>
                <a:spcPts val="1200"/>
              </a:spcAft>
            </a:pPr>
            <a:r>
              <a:rPr lang="en-US" sz="1900" dirty="0"/>
              <a:t>Generally speaking, non-lawyers representing others is</a:t>
            </a:r>
            <a:r>
              <a:rPr lang="en-US" sz="1900" i="1" dirty="0"/>
              <a:t> </a:t>
            </a:r>
            <a:r>
              <a:rPr lang="en-US" sz="1900" dirty="0"/>
              <a:t>the unauthorized practice of law, however, because the IDEA specifically allows for it, advocates can represent parents in court, </a:t>
            </a:r>
            <a:r>
              <a:rPr lang="en-US" sz="1900" i="1" dirty="0"/>
              <a:t>provided</a:t>
            </a:r>
            <a:r>
              <a:rPr lang="en-US" sz="1900" dirty="0"/>
              <a:t> they are qualified, submit an application, and do not charge a fee for the representation. </a:t>
            </a:r>
          </a:p>
          <a:p>
            <a:pPr algn="just">
              <a:lnSpc>
                <a:spcPct val="100000"/>
              </a:lnSpc>
              <a:spcBef>
                <a:spcPts val="0"/>
              </a:spcBef>
              <a:spcAft>
                <a:spcPts val="1200"/>
              </a:spcAft>
            </a:pPr>
            <a:r>
              <a:rPr lang="en-US" sz="1900" dirty="0"/>
              <a:t>Opinion 56 said that special education advocates could represent parents in court, but  could only</a:t>
            </a:r>
            <a:r>
              <a:rPr lang="en-US" sz="1900" b="1" dirty="0"/>
              <a:t> attend and consult at IEP meetings and mediations</a:t>
            </a:r>
            <a:r>
              <a:rPr lang="en-US" sz="1900" dirty="0"/>
              <a:t>. </a:t>
            </a:r>
          </a:p>
          <a:p>
            <a:pPr algn="just">
              <a:lnSpc>
                <a:spcPct val="100000"/>
              </a:lnSpc>
              <a:spcBef>
                <a:spcPts val="0"/>
              </a:spcBef>
              <a:spcAft>
                <a:spcPts val="1200"/>
              </a:spcAft>
            </a:pPr>
            <a:r>
              <a:rPr lang="en-US" sz="1900" dirty="0"/>
              <a:t>Opinion 57 modifies Opinion 56. As of Opinion 57, advocates may also “</a:t>
            </a:r>
            <a:r>
              <a:rPr lang="en-US" sz="1900" b="1" dirty="0"/>
              <a:t>represent” parents at IEP meetings and mediations </a:t>
            </a:r>
            <a:r>
              <a:rPr lang="en-US" sz="1900" dirty="0"/>
              <a:t>(not just attend and consult), without any licensing or certification process, </a:t>
            </a:r>
            <a:r>
              <a:rPr lang="en-US" sz="1900" b="1" dirty="0"/>
              <a:t>and may represent parents at IEP meetings even when the parents are not present </a:t>
            </a:r>
            <a:r>
              <a:rPr lang="en-US" sz="1900" dirty="0"/>
              <a:t>(upon the parents’ written consent).</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425605" y="6400800"/>
            <a:ext cx="11340790" cy="369332"/>
          </a:xfrm>
          <a:prstGeom prst="rect">
            <a:avLst/>
          </a:prstGeom>
          <a:noFill/>
        </p:spPr>
        <p:txBody>
          <a:bodyPr wrap="square" rtlCol="0">
            <a:spAutoFit/>
          </a:bodyPr>
          <a:lstStyle/>
          <a:p>
            <a:pPr algn="ctr"/>
            <a:r>
              <a:rPr lang="en-US" dirty="0"/>
              <a:t>Committee on the Unauthorized Practice of Law, Opinions 56 (Sept. 30, 2020) and 57 (Apr. 19, 2021)</a:t>
            </a:r>
          </a:p>
        </p:txBody>
      </p:sp>
    </p:spTree>
    <p:extLst>
      <p:ext uri="{BB962C8B-B14F-4D97-AF65-F5344CB8AC3E}">
        <p14:creationId xmlns:p14="http://schemas.microsoft.com/office/powerpoint/2010/main" val="34521182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CA52-EFC6-43DF-B860-D167FC61E5A9}"/>
              </a:ext>
            </a:extLst>
          </p:cNvPr>
          <p:cNvSpPr>
            <a:spLocks noGrp="1"/>
          </p:cNvSpPr>
          <p:nvPr>
            <p:ph type="title"/>
          </p:nvPr>
        </p:nvSpPr>
        <p:spPr/>
        <p:txBody>
          <a:bodyPr>
            <a:normAutofit/>
          </a:bodyPr>
          <a:lstStyle/>
          <a:p>
            <a:r>
              <a:rPr lang="en-US" b="1" dirty="0"/>
              <a:t>Special Education “Aging Out” </a:t>
            </a:r>
            <a:br>
              <a:rPr lang="en-US" b="1" dirty="0"/>
            </a:br>
            <a:endParaRPr lang="en-US" dirty="0"/>
          </a:p>
        </p:txBody>
      </p:sp>
      <p:sp>
        <p:nvSpPr>
          <p:cNvPr id="3" name="Content Placeholder 2">
            <a:extLst>
              <a:ext uri="{FF2B5EF4-FFF2-40B4-BE49-F238E27FC236}">
                <a16:creationId xmlns:a16="http://schemas.microsoft.com/office/drawing/2014/main" xmlns="" id="{E10FC4F6-2633-40B0-95BB-017F034DE45B}"/>
              </a:ext>
            </a:extLst>
          </p:cNvPr>
          <p:cNvSpPr>
            <a:spLocks noGrp="1"/>
          </p:cNvSpPr>
          <p:nvPr>
            <p:ph idx="1"/>
          </p:nvPr>
        </p:nvSpPr>
        <p:spPr>
          <a:xfrm>
            <a:off x="1534696" y="1853754"/>
            <a:ext cx="9520158" cy="4199727"/>
          </a:xfrm>
        </p:spPr>
        <p:txBody>
          <a:bodyPr>
            <a:normAutofit/>
          </a:bodyPr>
          <a:lstStyle/>
          <a:p>
            <a:pPr algn="just">
              <a:lnSpc>
                <a:spcPct val="100000"/>
              </a:lnSpc>
              <a:spcBef>
                <a:spcPts val="0"/>
              </a:spcBef>
              <a:spcAft>
                <a:spcPts val="1200"/>
              </a:spcAft>
            </a:pPr>
            <a:r>
              <a:rPr lang="en-US" sz="1800" dirty="0"/>
              <a:t>Students with disabilities who turned 21 during the 2020-2021 school year are entitled to receive special education and related services </a:t>
            </a:r>
            <a:r>
              <a:rPr lang="en-US" sz="1800" b="1" i="1" dirty="0"/>
              <a:t>contained in an IEP </a:t>
            </a:r>
            <a:r>
              <a:rPr lang="en-US" sz="1800" b="1" i="1" u="sng" dirty="0"/>
              <a:t>provided</a:t>
            </a:r>
            <a:r>
              <a:rPr lang="en-US" sz="1800" i="1" dirty="0"/>
              <a:t> </a:t>
            </a:r>
            <a:r>
              <a:rPr lang="en-US" sz="1800" b="1" i="1" dirty="0"/>
              <a:t>that the parent and IEP team </a:t>
            </a:r>
            <a:r>
              <a:rPr lang="en-US" sz="1800" b="1" i="1" u="sng" dirty="0"/>
              <a:t>determine</a:t>
            </a:r>
            <a:r>
              <a:rPr lang="en-US" sz="1800" b="1" i="1" dirty="0"/>
              <a:t> that the student “requires additional </a:t>
            </a:r>
            <a:r>
              <a:rPr lang="en-US" sz="1800" b="1" dirty="0"/>
              <a:t>or </a:t>
            </a:r>
            <a:r>
              <a:rPr lang="en-US" sz="1800" b="1" i="1" dirty="0"/>
              <a:t>compensatory special education and related services, including transition services, during the 2021-2022 school year.”</a:t>
            </a:r>
          </a:p>
          <a:p>
            <a:pPr algn="just">
              <a:lnSpc>
                <a:spcPct val="100000"/>
              </a:lnSpc>
              <a:spcBef>
                <a:spcPts val="0"/>
              </a:spcBef>
              <a:spcAft>
                <a:spcPts val="1200"/>
              </a:spcAft>
            </a:pPr>
            <a:r>
              <a:rPr lang="en-US" sz="1800" dirty="0"/>
              <a:t>The same is true for students who turn 21 during the 2021-2022 and 2022-2023 school years.</a:t>
            </a:r>
          </a:p>
          <a:p>
            <a:pPr algn="just">
              <a:lnSpc>
                <a:spcPct val="100000"/>
              </a:lnSpc>
              <a:spcBef>
                <a:spcPts val="0"/>
              </a:spcBef>
              <a:spcAft>
                <a:spcPts val="1200"/>
              </a:spcAft>
            </a:pPr>
            <a:r>
              <a:rPr lang="en-US" sz="1800" dirty="0"/>
              <a:t>The services “shall, to the extent permitted by federal law, be paid for from the monies received by the State or a school district” under the CARES Act, CRRSA Act, or the American Rescue Plan Act.</a:t>
            </a:r>
          </a:p>
          <a:p>
            <a:pPr algn="just">
              <a:lnSpc>
                <a:spcPct val="100000"/>
              </a:lnSpc>
              <a:spcBef>
                <a:spcPts val="0"/>
              </a:spcBef>
              <a:spcAft>
                <a:spcPts val="1200"/>
              </a:spcAft>
            </a:pPr>
            <a:r>
              <a:rPr lang="en-US" sz="1800" dirty="0"/>
              <a:t>If federal funds do not cover the costs borne by school districts, </a:t>
            </a:r>
            <a:r>
              <a:rPr lang="en-US" sz="1800" i="1" dirty="0"/>
              <a:t>the State shall appropriate funds as necessary from the Property Tax Relief Fund </a:t>
            </a:r>
            <a:r>
              <a:rPr lang="en-US" sz="1800" dirty="0"/>
              <a:t>to reimburse school districts for these costs.</a:t>
            </a:r>
          </a:p>
        </p:txBody>
      </p:sp>
      <p:sp>
        <p:nvSpPr>
          <p:cNvPr id="4" name="TextBox 3">
            <a:extLst>
              <a:ext uri="{FF2B5EF4-FFF2-40B4-BE49-F238E27FC236}">
                <a16:creationId xmlns:a16="http://schemas.microsoft.com/office/drawing/2014/main" xmlns="" id="{C3CB9FB6-26CF-484D-8B85-218EFAE7E30C}"/>
              </a:ext>
            </a:extLst>
          </p:cNvPr>
          <p:cNvSpPr txBox="1"/>
          <p:nvPr/>
        </p:nvSpPr>
        <p:spPr>
          <a:xfrm>
            <a:off x="425605" y="6400800"/>
            <a:ext cx="11340790" cy="369332"/>
          </a:xfrm>
          <a:prstGeom prst="rect">
            <a:avLst/>
          </a:prstGeom>
          <a:noFill/>
        </p:spPr>
        <p:txBody>
          <a:bodyPr wrap="square" rtlCol="0">
            <a:spAutoFit/>
          </a:bodyPr>
          <a:lstStyle/>
          <a:p>
            <a:pPr algn="ctr"/>
            <a:r>
              <a:rPr lang="en-US" i="1" dirty="0"/>
              <a:t>P.L.</a:t>
            </a:r>
            <a:r>
              <a:rPr lang="en-US" dirty="0"/>
              <a:t> 2021, </a:t>
            </a:r>
            <a:r>
              <a:rPr lang="en-US" i="1" dirty="0"/>
              <a:t>c.</a:t>
            </a:r>
            <a:r>
              <a:rPr lang="en-US" dirty="0"/>
              <a:t> 109 (June 16, 2021)</a:t>
            </a:r>
          </a:p>
        </p:txBody>
      </p:sp>
    </p:spTree>
    <p:extLst>
      <p:ext uri="{BB962C8B-B14F-4D97-AF65-F5344CB8AC3E}">
        <p14:creationId xmlns:p14="http://schemas.microsoft.com/office/powerpoint/2010/main" val="15150635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0B73DFBA840A40A42A35584B42BFC7" ma:contentTypeVersion="13" ma:contentTypeDescription="Create a new document." ma:contentTypeScope="" ma:versionID="fb37fcaf529facddef962da30c3b4c19">
  <xsd:schema xmlns:xsd="http://www.w3.org/2001/XMLSchema" xmlns:xs="http://www.w3.org/2001/XMLSchema" xmlns:p="http://schemas.microsoft.com/office/2006/metadata/properties" xmlns:ns3="fe117c1e-3a10-4793-b5c0-aeb5f6b0d9dc" xmlns:ns4="c44432dd-2cb8-4d00-8b52-9d7cbf8b373d" targetNamespace="http://schemas.microsoft.com/office/2006/metadata/properties" ma:root="true" ma:fieldsID="574f3f995d47d2c36db674213f36b8ca" ns3:_="" ns4:_="">
    <xsd:import namespace="fe117c1e-3a10-4793-b5c0-aeb5f6b0d9dc"/>
    <xsd:import namespace="c44432dd-2cb8-4d00-8b52-9d7cbf8b373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117c1e-3a10-4793-b5c0-aeb5f6b0d9d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4432dd-2cb8-4d00-8b52-9d7cbf8b373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3129B2-0464-4097-8CC7-C46BF53D37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117c1e-3a10-4793-b5c0-aeb5f6b0d9dc"/>
    <ds:schemaRef ds:uri="c44432dd-2cb8-4d00-8b52-9d7cbf8b37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1BE3BD-5C74-4C09-BC2F-17F62AA740FA}">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44432dd-2cb8-4d00-8b52-9d7cbf8b373d"/>
    <ds:schemaRef ds:uri="http://schemas.microsoft.com/office/infopath/2007/PartnerControls"/>
    <ds:schemaRef ds:uri="fe117c1e-3a10-4793-b5c0-aeb5f6b0d9dc"/>
    <ds:schemaRef ds:uri="http://www.w3.org/XML/1998/namespace"/>
    <ds:schemaRef ds:uri="http://purl.org/dc/dcmitype/"/>
  </ds:schemaRefs>
</ds:datastoreItem>
</file>

<file path=customXml/itemProps3.xml><?xml version="1.0" encoding="utf-8"?>
<ds:datastoreItem xmlns:ds="http://schemas.openxmlformats.org/officeDocument/2006/customXml" ds:itemID="{D1471C07-DD4D-43AE-B6D6-8778DB5407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6698</TotalTime>
  <Words>10285</Words>
  <Application>Microsoft Office PowerPoint</Application>
  <PresentationFormat>Widescreen</PresentationFormat>
  <Paragraphs>372</Paragraphs>
  <Slides>50</Slides>
  <Notes>50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Palatino Linotype</vt:lpstr>
      <vt:lpstr>Wingdings</vt:lpstr>
      <vt:lpstr>Gallery</vt:lpstr>
      <vt:lpstr>Legal Update  Presented to the Bergen County  Association of School Business Officials </vt:lpstr>
      <vt:lpstr>New and Revised Statutes and State Guidance</vt:lpstr>
      <vt:lpstr>Arbitration for Non-Teaching Staff Members </vt:lpstr>
      <vt:lpstr>Anti-Subcontracting Law </vt:lpstr>
      <vt:lpstr>Substitute Teacher Requirements </vt:lpstr>
      <vt:lpstr>Parental Notification for Marijuana Offenses </vt:lpstr>
      <vt:lpstr>State Contracting and Cooperative Purchasing </vt:lpstr>
      <vt:lpstr>Special Education Advocates </vt:lpstr>
      <vt:lpstr>Special Education “Aging Out”  </vt:lpstr>
      <vt:lpstr>Anti-Hazing Bill</vt:lpstr>
      <vt:lpstr>Ending the Public Health Emergency Part I</vt:lpstr>
      <vt:lpstr>Ending the Public Health Emergency Part II</vt:lpstr>
      <vt:lpstr>Safety Precautions Part I</vt:lpstr>
      <vt:lpstr>Safety Precautions Part II</vt:lpstr>
      <vt:lpstr>Case Law Update  </vt:lpstr>
      <vt:lpstr> Special Education – Private School Tuition Reimbursement Denied </vt:lpstr>
      <vt:lpstr>Title IX Claims for Sexual Harassment of Student </vt:lpstr>
      <vt:lpstr>Failure to Accommodate under the LAD </vt:lpstr>
      <vt:lpstr>Tenure in Sixth Period Teaching Positions </vt:lpstr>
      <vt:lpstr>Tenure of Secretarial Staff Members </vt:lpstr>
      <vt:lpstr>School Ethics Commission Advisory Opinion: Superintendent Cannot Promote Sister-in-Law</vt:lpstr>
      <vt:lpstr>School Ethics and Hiring of Friends/Acquaintances </vt:lpstr>
      <vt:lpstr>Board’s Discretion to Dismiss Non-Tenured Employees</vt:lpstr>
      <vt:lpstr>Tenure Charge Discussions Exempt from Public Meetings</vt:lpstr>
      <vt:lpstr>    HIB and One-Time Use of Racial Epithet </vt:lpstr>
      <vt:lpstr>    HIB and One-Time Use of Racial Epithet (continued)</vt:lpstr>
      <vt:lpstr>HIB Appeal Rights </vt:lpstr>
      <vt:lpstr>HIB Due Process Rights </vt:lpstr>
      <vt:lpstr>HIB Due Process Rights (continued)</vt:lpstr>
      <vt:lpstr>No Independent Tort Liability for HIB</vt:lpstr>
      <vt:lpstr>Student Discipline, First Amendment, and Conduct Away from School Grounds</vt:lpstr>
      <vt:lpstr>Student Discipline, First Amendment, and Conduct Away from School Grounds (continued)</vt:lpstr>
      <vt:lpstr>Teacher Suspended Without Pay for One School Year</vt:lpstr>
      <vt:lpstr>Teacher Suspended Without Pay for One School Year</vt:lpstr>
      <vt:lpstr>Teacher Dismissed for Inappropriate Communications with 8th Grade Student</vt:lpstr>
      <vt:lpstr>Teacher Dismissed for Inappropriate Communications with 8th Grade Student</vt:lpstr>
      <vt:lpstr>Teacher Subject to Fitness for Duty Examination and Increment Withheld</vt:lpstr>
      <vt:lpstr>Receiving District has Exclusive Right to Establish Tuition Rate (Not Exceeding Certified Rate)</vt:lpstr>
      <vt:lpstr>Creating Appearance of Board Endorsed Candidates Called for Censure</vt:lpstr>
      <vt:lpstr>Voting on MOAs After Terms Finalized Did Not Violate Code of Ethics</vt:lpstr>
      <vt:lpstr>No Violation for Prohibiting Board Member from Participating in Meeting via Phone</vt:lpstr>
      <vt:lpstr>Failing to Disclaim Personal Statements Violated Code of Ethics</vt:lpstr>
      <vt:lpstr>Insufficient Evidence to Demonstrate Breach of Confidentiality</vt:lpstr>
      <vt:lpstr>Insufficient Evidence to Demonstrate Breach of Confidentiality, continued</vt:lpstr>
      <vt:lpstr>180-Day Filing Timeframe Enforced</vt:lpstr>
      <vt:lpstr>180-Day Filing Timeframe Enforced, continued</vt:lpstr>
      <vt:lpstr>Modification to 7-Business Day Response Deadline Effectively Repealed</vt:lpstr>
      <vt:lpstr>Home Addresses Not Protected From Disclosure under OPRA</vt:lpstr>
      <vt:lpstr>Names of Individuals Who Reviewed Applications in Competitive Process Are Protected From Disclosure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Update</dc:title>
  <dc:creator>Vittorio S. LaPira</dc:creator>
  <cp:lastModifiedBy>Tammi Caruso</cp:lastModifiedBy>
  <cp:revision>275</cp:revision>
  <cp:lastPrinted>2021-10-20T14:52:53Z</cp:lastPrinted>
  <dcterms:created xsi:type="dcterms:W3CDTF">2021-06-22T17:29:17Z</dcterms:created>
  <dcterms:modified xsi:type="dcterms:W3CDTF">2021-10-20T17:57:48Z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0x010100D70B73DFBA840A40A42A35584B42BFC7</vt:lpwstr>
  </property>
</Properties>
</file>