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5"/>
  </p:notesMasterIdLst>
  <p:sldIdLst>
    <p:sldId id="256" r:id="rId3"/>
    <p:sldId id="288" r:id="rId4"/>
    <p:sldId id="263" r:id="rId5"/>
    <p:sldId id="257" r:id="rId6"/>
    <p:sldId id="258" r:id="rId7"/>
    <p:sldId id="259" r:id="rId8"/>
    <p:sldId id="260" r:id="rId9"/>
    <p:sldId id="261" r:id="rId10"/>
    <p:sldId id="262" r:id="rId11"/>
    <p:sldId id="264" r:id="rId12"/>
    <p:sldId id="265" r:id="rId13"/>
    <p:sldId id="266" r:id="rId14"/>
    <p:sldId id="287" r:id="rId15"/>
    <p:sldId id="267" r:id="rId16"/>
    <p:sldId id="273" r:id="rId17"/>
    <p:sldId id="268" r:id="rId18"/>
    <p:sldId id="269" r:id="rId19"/>
    <p:sldId id="274" r:id="rId20"/>
    <p:sldId id="270" r:id="rId21"/>
    <p:sldId id="272" r:id="rId22"/>
    <p:sldId id="275" r:id="rId23"/>
    <p:sldId id="277" r:id="rId24"/>
    <p:sldId id="278" r:id="rId25"/>
    <p:sldId id="279" r:id="rId26"/>
    <p:sldId id="285" r:id="rId27"/>
    <p:sldId id="284" r:id="rId28"/>
    <p:sldId id="280" r:id="rId29"/>
    <p:sldId id="281" r:id="rId30"/>
    <p:sldId id="283" r:id="rId31"/>
    <p:sldId id="282" r:id="rId32"/>
    <p:sldId id="276" r:id="rId33"/>
    <p:sldId id="286"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3447" autoAdjust="0"/>
  </p:normalViewPr>
  <p:slideViewPr>
    <p:cSldViewPr showGuides="1">
      <p:cViewPr>
        <p:scale>
          <a:sx n="96" d="100"/>
          <a:sy n="96" d="100"/>
        </p:scale>
        <p:origin x="-1056" y="-3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6A41CE-EF99-48B1-B824-7A5C4F59CA79}" type="datetimeFigureOut">
              <a:rPr lang="en-US" smtClean="0"/>
              <a:t>11/29/17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4F2CEA-6EA2-4CFF-BC63-2BB57C9B8665}" type="slidenum">
              <a:rPr lang="en-US" smtClean="0"/>
              <a:t>‹#›</a:t>
            </a:fld>
            <a:endParaRPr lang="en-US"/>
          </a:p>
        </p:txBody>
      </p:sp>
    </p:spTree>
    <p:extLst>
      <p:ext uri="{BB962C8B-B14F-4D97-AF65-F5344CB8AC3E}">
        <p14:creationId xmlns:p14="http://schemas.microsoft.com/office/powerpoint/2010/main" val="273194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Animated tipping scales</a:t>
            </a:r>
          </a:p>
          <a:p>
            <a:r>
              <a:rPr lang="en-US" sz="1400" dirty="0"/>
              <a:t>(Difficult)</a:t>
            </a:r>
          </a:p>
          <a:p>
            <a:endParaRPr lang="en-US" dirty="0"/>
          </a:p>
          <a:p>
            <a:endParaRPr lang="en-US" baseline="0" dirty="0"/>
          </a:p>
          <a:p>
            <a:r>
              <a:rPr lang="en-US" baseline="0" dirty="0"/>
              <a:t>To reproduce the shape effects on this slide, do the following:</a:t>
            </a:r>
          </a:p>
          <a:p>
            <a:pPr marL="232943" indent="-232943" defTabSz="931774">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endParaRPr lang="en-US" baseline="0" dirty="0"/>
          </a:p>
          <a:p>
            <a:pPr marL="232943" indent="-232943">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Basic</a:t>
            </a:r>
            <a:r>
              <a:rPr lang="en-US" baseline="0" dirty="0"/>
              <a:t> </a:t>
            </a:r>
            <a:r>
              <a:rPr lang="en-US" b="1" baseline="0" dirty="0"/>
              <a:t>Shapes</a:t>
            </a:r>
            <a:r>
              <a:rPr lang="en-US" baseline="0" dirty="0"/>
              <a:t> select </a:t>
            </a:r>
            <a:r>
              <a:rPr lang="en-US" b="1" baseline="0" dirty="0"/>
              <a:t>Oval</a:t>
            </a:r>
            <a:r>
              <a:rPr lang="en-US" baseline="0" dirty="0"/>
              <a:t> (first row, second option from the left). Press and hold SHIFT and on the slide, drag to draw a circle.</a:t>
            </a:r>
          </a:p>
          <a:p>
            <a:pPr marL="232943" indent="-232943">
              <a:buFont typeface="+mj-lt"/>
              <a:buAutoNum type="arabicPeriod"/>
            </a:pPr>
            <a:r>
              <a:rPr lang="en-US" dirty="0"/>
              <a:t>Select the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98830" lvl="1" indent="-232943">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2.16</a:t>
            </a:r>
            <a:r>
              <a:rPr lang="en-US" dirty="0"/>
              <a:t>”.</a:t>
            </a:r>
          </a:p>
          <a:p>
            <a:pPr marL="698830" lvl="1" indent="-232943">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2.16”</a:t>
            </a:r>
            <a:r>
              <a:rPr lang="en-US" b="0" dirty="0"/>
              <a:t>.</a:t>
            </a:r>
            <a:endParaRPr lang="en-US" b="0" baseline="0" dirty="0"/>
          </a:p>
          <a:p>
            <a:pPr marL="232943" indent="-232943" defTabSz="931774">
              <a:buFont typeface="+mj-lt"/>
              <a:buAutoNum type="arabicPeriod"/>
              <a:defRPr/>
            </a:pPr>
            <a:r>
              <a:rPr lang="en-US" baseline="0" dirty="0"/>
              <a:t>With the oval still selected, 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98830" lvl="1" indent="-232943" defTabSz="931774">
              <a:buFont typeface="Arial" pitchFamily="34" charset="0"/>
              <a:buChar char="•"/>
              <a:defRPr/>
            </a:pPr>
            <a:r>
              <a:rPr lang="en-US" baseline="0" dirty="0"/>
              <a:t>Select </a:t>
            </a:r>
            <a:r>
              <a:rPr lang="en-US" b="1" baseline="0" dirty="0"/>
              <a:t>Solid</a:t>
            </a:r>
            <a:r>
              <a:rPr lang="en-US" baseline="0" dirty="0"/>
              <a:t> </a:t>
            </a:r>
            <a:r>
              <a:rPr lang="en-US" b="1" baseline="0" dirty="0"/>
              <a:t>fill</a:t>
            </a:r>
            <a:r>
              <a:rPr lang="en-US" baseline="0" dirty="0"/>
              <a:t>.</a:t>
            </a:r>
          </a:p>
          <a:p>
            <a:pPr marL="698830" lvl="1" indent="-232943" defTabSz="931774">
              <a:buFont typeface="Arial" pitchFamily="34" charset="0"/>
              <a:buChar char="•"/>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32943" indent="-232943">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click </a:t>
            </a:r>
            <a:r>
              <a:rPr lang="en-US" b="1" baseline="0" dirty="0"/>
              <a:t>No</a:t>
            </a:r>
            <a:r>
              <a:rPr lang="en-US" baseline="0" dirty="0"/>
              <a:t> </a:t>
            </a:r>
            <a:r>
              <a:rPr lang="en-US" b="1" baseline="0" dirty="0"/>
              <a:t>line</a:t>
            </a:r>
            <a:r>
              <a:rPr lang="en-US" baseline="0" dirty="0"/>
              <a:t>.</a:t>
            </a:r>
          </a:p>
          <a:p>
            <a:pPr marL="232943" indent="-232943">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98830" lvl="1" indent="-232943">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aseline="0" dirty="0"/>
              <a:t> select </a:t>
            </a:r>
            <a:r>
              <a:rPr lang="en-US" b="1" baseline="0" dirty="0"/>
              <a:t>Angle </a:t>
            </a:r>
            <a:r>
              <a:rPr lang="en-US" b="0" baseline="0" dirty="0"/>
              <a:t>(second row, first option from the left)</a:t>
            </a:r>
            <a:r>
              <a:rPr lang="en-US" baseline="0" dirty="0"/>
              <a:t>.</a:t>
            </a:r>
          </a:p>
          <a:p>
            <a:pPr marL="698830" lvl="1" indent="-232943">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a:t>
            </a:r>
            <a:r>
              <a:rPr lang="en-US" baseline="0" dirty="0"/>
              <a:t>. and in the </a:t>
            </a:r>
            <a:r>
              <a:rPr lang="en-US" b="1" baseline="0" dirty="0"/>
              <a:t>Height</a:t>
            </a:r>
            <a:r>
              <a:rPr lang="en-US" baseline="0" dirty="0"/>
              <a:t> box enter </a:t>
            </a:r>
            <a:r>
              <a:rPr lang="en-US" b="1" baseline="0" dirty="0"/>
              <a:t>9.5 pt</a:t>
            </a:r>
            <a:r>
              <a:rPr lang="en-US" baseline="0" dirty="0"/>
              <a:t>.  </a:t>
            </a:r>
          </a:p>
          <a:p>
            <a:pPr marL="698830" lvl="1" indent="-232943">
              <a:buFont typeface="Arial" pitchFamily="34" charset="0"/>
              <a:buChar char="•"/>
            </a:pPr>
            <a:r>
              <a:rPr lang="en-US" baseline="0" dirty="0"/>
              <a:t>Under </a:t>
            </a:r>
            <a:r>
              <a:rPr lang="en-US" b="1" baseline="0" dirty="0"/>
              <a:t>Depth</a:t>
            </a:r>
            <a:r>
              <a:rPr lang="en-US" baseline="0" dirty="0"/>
              <a:t>, in the </a:t>
            </a:r>
            <a:r>
              <a:rPr lang="en-US" b="1" baseline="0" dirty="0"/>
              <a:t>Depth</a:t>
            </a:r>
            <a:r>
              <a:rPr lang="en-US" baseline="0" dirty="0"/>
              <a:t> box enter </a:t>
            </a:r>
            <a:r>
              <a:rPr lang="en-US" b="1" baseline="0" dirty="0"/>
              <a:t>3.5 pt</a:t>
            </a:r>
            <a:r>
              <a:rPr lang="en-US" baseline="0" dirty="0"/>
              <a:t>.</a:t>
            </a:r>
          </a:p>
          <a:p>
            <a:pPr marL="232943" indent="-232943">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98830" lvl="1" indent="-232943">
              <a:buFont typeface="Arial" pitchFamily="34" charset="0"/>
              <a:buChar char="•"/>
            </a:pPr>
            <a:r>
              <a:rPr lang="en-US" baseline="0" dirty="0"/>
              <a:t>In the </a:t>
            </a:r>
            <a:r>
              <a:rPr lang="en-US" b="1" baseline="0" dirty="0"/>
              <a:t>X</a:t>
            </a:r>
            <a:r>
              <a:rPr lang="en-US" baseline="0" dirty="0"/>
              <a:t> box enter </a:t>
            </a:r>
            <a:r>
              <a:rPr lang="en-US" b="1" baseline="0" dirty="0"/>
              <a:t>297.8</a:t>
            </a:r>
            <a:r>
              <a:rPr lang="en-US" baseline="0" dirty="0"/>
              <a:t>°. </a:t>
            </a:r>
          </a:p>
          <a:p>
            <a:pPr marL="698830" lvl="1" indent="-232943">
              <a:buFont typeface="Arial" pitchFamily="34" charset="0"/>
              <a:buChar char="•"/>
            </a:pPr>
            <a:r>
              <a:rPr lang="en-US" baseline="0" dirty="0"/>
              <a:t>In the </a:t>
            </a:r>
            <a:r>
              <a:rPr lang="en-US" b="1" baseline="0" dirty="0"/>
              <a:t>Y</a:t>
            </a:r>
            <a:r>
              <a:rPr lang="en-US" baseline="0" dirty="0"/>
              <a:t> box enter </a:t>
            </a:r>
            <a:r>
              <a:rPr lang="en-US" b="1" baseline="0" dirty="0"/>
              <a:t>298.9</a:t>
            </a:r>
            <a:r>
              <a:rPr lang="en-US" baseline="0" dirty="0"/>
              <a:t>°. </a:t>
            </a:r>
          </a:p>
          <a:p>
            <a:pPr marL="698830" lvl="1" indent="-232943">
              <a:buFont typeface="Arial" pitchFamily="34" charset="0"/>
              <a:buChar char="•"/>
            </a:pPr>
            <a:r>
              <a:rPr lang="en-US" baseline="0" dirty="0"/>
              <a:t>In the </a:t>
            </a:r>
            <a:r>
              <a:rPr lang="en-US" b="1" baseline="0" dirty="0"/>
              <a:t>Z</a:t>
            </a:r>
            <a:r>
              <a:rPr lang="en-US" baseline="0" dirty="0"/>
              <a:t> box enter </a:t>
            </a:r>
            <a:r>
              <a:rPr lang="en-US" b="1" baseline="0" dirty="0"/>
              <a:t>65.2</a:t>
            </a:r>
            <a:r>
              <a:rPr lang="en-US" baseline="0" dirty="0"/>
              <a:t>°.</a:t>
            </a:r>
          </a:p>
          <a:p>
            <a:pPr marL="232943" indent="-232943">
              <a:buFont typeface="+mj-lt"/>
              <a:buAutoNum type="arabicPeriod"/>
            </a:pPr>
            <a:r>
              <a:rPr lang="en-US" baseline="0" dirty="0"/>
              <a:t>Also in the </a:t>
            </a:r>
            <a:r>
              <a:rPr lang="en-US" b="1" baseline="0" dirty="0"/>
              <a:t>Format Shape </a:t>
            </a:r>
            <a:r>
              <a:rPr lang="en-US" baseline="0" dirty="0"/>
              <a:t>dialog box, click </a:t>
            </a:r>
            <a:r>
              <a:rPr lang="en-US" b="1" baseline="0" dirty="0"/>
              <a:t>Shadow</a:t>
            </a:r>
            <a:r>
              <a:rPr lang="en-US" baseline="0" dirty="0"/>
              <a:t> in the left pane, and in the </a:t>
            </a:r>
            <a:r>
              <a:rPr lang="en-US" b="1" baseline="0" dirty="0"/>
              <a:t>Shadow</a:t>
            </a:r>
            <a:r>
              <a:rPr lang="en-US" baseline="0" dirty="0"/>
              <a:t> pane do the following:</a:t>
            </a:r>
          </a:p>
          <a:p>
            <a:pPr marL="698830" lvl="1" indent="-232943">
              <a:buFont typeface="Arial" pitchFamily="34" charset="0"/>
              <a:buChar char="•"/>
            </a:pPr>
            <a:r>
              <a:rPr lang="en-US" baseline="0" dirty="0"/>
              <a:t>In the </a:t>
            </a:r>
            <a:r>
              <a:rPr lang="en-US" b="1" baseline="0" dirty="0"/>
              <a:t>Transparency</a:t>
            </a:r>
            <a:r>
              <a:rPr lang="en-US" baseline="0" dirty="0"/>
              <a:t> box enter </a:t>
            </a:r>
            <a:r>
              <a:rPr lang="en-US" b="1" baseline="0" dirty="0"/>
              <a:t>60%</a:t>
            </a:r>
            <a:r>
              <a:rPr lang="en-US" baseline="0" dirty="0"/>
              <a:t>.</a:t>
            </a:r>
          </a:p>
          <a:p>
            <a:pPr marL="698830" lvl="1" indent="-232943">
              <a:buFont typeface="Arial" pitchFamily="34" charset="0"/>
              <a:buChar char="•"/>
            </a:pPr>
            <a:r>
              <a:rPr lang="en-US" baseline="0" dirty="0"/>
              <a:t>In the </a:t>
            </a:r>
            <a:r>
              <a:rPr lang="en-US" b="1" baseline="0" dirty="0"/>
              <a:t>Size</a:t>
            </a:r>
            <a:r>
              <a:rPr lang="en-US" baseline="0" dirty="0"/>
              <a:t> box enter </a:t>
            </a:r>
            <a:r>
              <a:rPr lang="en-US" b="1" baseline="0" dirty="0"/>
              <a:t>105%</a:t>
            </a:r>
            <a:r>
              <a:rPr lang="en-US" baseline="0" dirty="0"/>
              <a:t>. </a:t>
            </a:r>
          </a:p>
          <a:p>
            <a:pPr marL="698830" lvl="1" indent="-232943">
              <a:buFont typeface="Arial" pitchFamily="34" charset="0"/>
              <a:buChar char="•"/>
            </a:pPr>
            <a:r>
              <a:rPr lang="en-US" baseline="0" dirty="0"/>
              <a:t>In the </a:t>
            </a:r>
            <a:r>
              <a:rPr lang="en-US" b="1" baseline="0" dirty="0"/>
              <a:t>Blur</a:t>
            </a:r>
            <a:r>
              <a:rPr lang="en-US" baseline="0" dirty="0"/>
              <a:t> box  enter </a:t>
            </a:r>
            <a:r>
              <a:rPr lang="en-US" b="1" baseline="0" dirty="0"/>
              <a:t>15 pt</a:t>
            </a:r>
            <a:r>
              <a:rPr lang="en-US" baseline="0" dirty="0"/>
              <a:t>. </a:t>
            </a:r>
          </a:p>
          <a:p>
            <a:pPr marL="698830" lvl="1" indent="-232943">
              <a:buFont typeface="Arial" pitchFamily="34" charset="0"/>
              <a:buChar char="•"/>
            </a:pPr>
            <a:r>
              <a:rPr lang="en-US" baseline="0" dirty="0"/>
              <a:t>In the </a:t>
            </a:r>
            <a:r>
              <a:rPr lang="en-US" b="1" baseline="0" dirty="0"/>
              <a:t>Angle</a:t>
            </a:r>
            <a:r>
              <a:rPr lang="en-US" baseline="0" dirty="0"/>
              <a:t> box enter </a:t>
            </a:r>
            <a:r>
              <a:rPr lang="en-US" b="1" baseline="0" dirty="0"/>
              <a:t>120°</a:t>
            </a:r>
            <a:r>
              <a:rPr lang="en-US" baseline="0" dirty="0"/>
              <a:t>. </a:t>
            </a:r>
          </a:p>
          <a:p>
            <a:pPr marL="698830" lvl="1" indent="-232943">
              <a:buFont typeface="Arial" pitchFamily="34" charset="0"/>
              <a:buChar char="•"/>
            </a:pPr>
            <a:r>
              <a:rPr lang="en-US" baseline="0" dirty="0"/>
              <a:t>In the </a:t>
            </a:r>
            <a:r>
              <a:rPr lang="en-US" b="1" baseline="0" dirty="0"/>
              <a:t>Distance</a:t>
            </a:r>
            <a:r>
              <a:rPr lang="en-US" baseline="0" dirty="0"/>
              <a:t> box enter </a:t>
            </a:r>
            <a:r>
              <a:rPr lang="en-US" b="1" baseline="0" dirty="0"/>
              <a:t>9 pt</a:t>
            </a:r>
            <a:r>
              <a:rPr lang="en-US" baseline="0" dirty="0"/>
              <a:t>.</a:t>
            </a:r>
          </a:p>
          <a:p>
            <a:pPr marL="232943" indent="-232943">
              <a:buFont typeface="+mj-lt"/>
              <a:buAutoNum type="arabicPeriod"/>
            </a:pPr>
            <a:r>
              <a:rPr lang="en-US" baseline="0" dirty="0"/>
              <a:t>Select the circle and position towards the bottom of the slide.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32943" indent="-232943">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Rectangles</a:t>
            </a:r>
            <a:r>
              <a:rPr lang="en-US" baseline="0" dirty="0"/>
              <a:t> select </a:t>
            </a:r>
            <a:r>
              <a:rPr lang="en-US" b="1" baseline="0" dirty="0"/>
              <a:t>Rounded</a:t>
            </a:r>
            <a:r>
              <a:rPr lang="en-US" baseline="0" dirty="0"/>
              <a:t> </a:t>
            </a:r>
            <a:r>
              <a:rPr lang="en-US" b="1" baseline="0" dirty="0"/>
              <a:t>Rectangle</a:t>
            </a:r>
            <a:r>
              <a:rPr lang="en-US" baseline="0" dirty="0"/>
              <a:t> (second option from the left). On the slide, drag to draw a rounded rectangle.</a:t>
            </a:r>
          </a:p>
          <a:p>
            <a:pPr marL="232943" indent="-232943">
              <a:buFont typeface="+mj-lt"/>
              <a:buAutoNum type="arabicPeriod"/>
            </a:pPr>
            <a:r>
              <a:rPr lang="en-US" baseline="0" dirty="0"/>
              <a:t>Drag the yellow adjustment diamond to the right to create a rounded top.</a:t>
            </a:r>
          </a:p>
          <a:p>
            <a:pPr marL="232943" indent="-232943">
              <a:buFont typeface="+mj-lt"/>
              <a:buAutoNum type="arabicPeriod"/>
            </a:pPr>
            <a:r>
              <a:rPr lang="en-US" baseline="0" dirty="0"/>
              <a:t>Select the rectangle. Under </a:t>
            </a:r>
            <a:r>
              <a:rPr lang="en-US" b="1" baseline="0" dirty="0"/>
              <a:t>Drawing</a:t>
            </a:r>
            <a:r>
              <a:rPr lang="en-US" baseline="0" dirty="0"/>
              <a:t> </a:t>
            </a:r>
            <a:r>
              <a:rPr lang="en-US" b="1" baseline="0" dirty="0"/>
              <a:t>Tools</a:t>
            </a:r>
            <a:r>
              <a:rPr lang="en-US" baseline="0" dirty="0"/>
              <a:t>, on the </a:t>
            </a:r>
            <a:r>
              <a:rPr lang="en-US" b="1" baseline="0" dirty="0"/>
              <a:t>Format</a:t>
            </a:r>
            <a:r>
              <a:rPr lang="en-US" baseline="0" dirty="0"/>
              <a:t> tab, in the </a:t>
            </a:r>
            <a:r>
              <a:rPr lang="en-US" b="1" baseline="0" dirty="0"/>
              <a:t>Size</a:t>
            </a:r>
            <a:r>
              <a:rPr lang="en-US" baseline="0" dirty="0"/>
              <a:t> group, in the </a:t>
            </a:r>
            <a:r>
              <a:rPr lang="en-US" b="1" baseline="0" dirty="0"/>
              <a:t>Shape</a:t>
            </a:r>
            <a:r>
              <a:rPr lang="en-US" baseline="0" dirty="0"/>
              <a:t> </a:t>
            </a:r>
            <a:r>
              <a:rPr lang="en-US" b="1" baseline="0" dirty="0"/>
              <a:t>Height</a:t>
            </a:r>
            <a:r>
              <a:rPr lang="en-US" baseline="0" dirty="0"/>
              <a:t> box enter </a:t>
            </a:r>
            <a:r>
              <a:rPr lang="en-US" b="1" baseline="0" dirty="0"/>
              <a:t>4.2”</a:t>
            </a:r>
            <a:r>
              <a:rPr lang="en-US" baseline="0" dirty="0"/>
              <a:t> and in the </a:t>
            </a:r>
            <a:r>
              <a:rPr lang="en-US" b="1" baseline="0" dirty="0"/>
              <a:t>Shape</a:t>
            </a:r>
            <a:r>
              <a:rPr lang="en-US" baseline="0" dirty="0"/>
              <a:t> </a:t>
            </a:r>
            <a:r>
              <a:rPr lang="en-US" b="1" baseline="0" dirty="0"/>
              <a:t>Width</a:t>
            </a:r>
            <a:r>
              <a:rPr lang="en-US" baseline="0" dirty="0"/>
              <a:t> box enter </a:t>
            </a:r>
            <a:r>
              <a:rPr lang="en-US" b="1" baseline="0" dirty="0"/>
              <a:t>0.18”.</a:t>
            </a:r>
            <a:endParaRPr lang="en-US" baseline="0" dirty="0"/>
          </a:p>
          <a:p>
            <a:pPr marL="232943" indent="-232943">
              <a:buFont typeface="+mj-lt"/>
              <a:buAutoNum type="arabicPeriod"/>
            </a:pPr>
            <a:r>
              <a:rPr lang="en-US" baseline="0" dirty="0"/>
              <a:t>On the </a:t>
            </a:r>
            <a:r>
              <a:rPr lang="en-US" b="1" baseline="0" dirty="0"/>
              <a:t>Home</a:t>
            </a:r>
            <a:r>
              <a:rPr lang="en-US" baseline="0" dirty="0"/>
              <a:t> tab, in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a:t>
            </a:r>
          </a:p>
          <a:p>
            <a:pPr marL="232943" indent="-232943">
              <a:buFont typeface="+mj-lt"/>
              <a:buAutoNum type="arabicPeriod"/>
            </a:pPr>
            <a:r>
              <a:rPr lang="en-US" baseline="0" dirty="0"/>
              <a:t>In the </a:t>
            </a:r>
            <a:r>
              <a:rPr lang="en-US" b="1" baseline="0" dirty="0"/>
              <a:t>Format</a:t>
            </a:r>
            <a:r>
              <a:rPr lang="en-US" baseline="0" dirty="0"/>
              <a:t> </a:t>
            </a:r>
            <a:r>
              <a:rPr lang="en-US" b="1" baseline="0" dirty="0"/>
              <a:t>Shape</a:t>
            </a:r>
            <a:r>
              <a:rPr lang="en-US" baseline="0" dirty="0"/>
              <a:t> dialog box, in the left pane click </a:t>
            </a:r>
            <a:r>
              <a:rPr lang="en-US" b="1" baseline="0" dirty="0"/>
              <a:t>Fill</a:t>
            </a:r>
            <a:r>
              <a:rPr lang="en-US" baseline="0" dirty="0"/>
              <a:t> tab, and in the </a:t>
            </a:r>
            <a:r>
              <a:rPr lang="en-US" b="1" baseline="0" dirty="0"/>
              <a:t>Fill</a:t>
            </a:r>
            <a:r>
              <a:rPr lang="en-US" baseline="0" dirty="0"/>
              <a:t> pane do the following:</a:t>
            </a:r>
          </a:p>
          <a:p>
            <a:pPr marL="698830" lvl="1" indent="-232943">
              <a:buFont typeface="Arial" pitchFamily="34" charset="0"/>
              <a:buChar char="•"/>
            </a:pPr>
            <a:r>
              <a:rPr lang="en-US" baseline="0" dirty="0"/>
              <a:t>Click </a:t>
            </a:r>
            <a:r>
              <a:rPr lang="en-US" b="1" baseline="0" dirty="0"/>
              <a:t>Solid</a:t>
            </a:r>
            <a:r>
              <a:rPr lang="en-US" baseline="0" dirty="0"/>
              <a:t> </a:t>
            </a:r>
            <a:r>
              <a:rPr lang="en-US" b="1" baseline="0" dirty="0"/>
              <a:t>fill</a:t>
            </a:r>
            <a:r>
              <a:rPr lang="en-US" baseline="0" dirty="0"/>
              <a:t>. </a:t>
            </a:r>
          </a:p>
          <a:p>
            <a:pPr marL="698830" lvl="1" indent="-232943">
              <a:buFont typeface="Arial" pitchFamily="34" charset="0"/>
              <a:buChar char="•"/>
            </a:pPr>
            <a:r>
              <a:rPr lang="en-US" baseline="0" dirty="0"/>
              <a:t>In the </a:t>
            </a:r>
            <a:r>
              <a:rPr lang="en-US" b="1" baseline="0" dirty="0"/>
              <a:t>Color</a:t>
            </a:r>
            <a:r>
              <a:rPr lang="en-US" baseline="0" dirty="0"/>
              <a:t> list, under </a:t>
            </a:r>
            <a:r>
              <a:rPr lang="en-US" b="1" baseline="0" dirty="0"/>
              <a:t>Theme</a:t>
            </a:r>
            <a:r>
              <a:rPr lang="en-US" baseline="0" dirty="0"/>
              <a:t> </a:t>
            </a:r>
            <a:r>
              <a:rPr lang="en-US" b="1" baseline="0" dirty="0"/>
              <a:t>Colors</a:t>
            </a:r>
            <a:r>
              <a:rPr lang="en-US" baseline="0" dirty="0"/>
              <a:t> select </a:t>
            </a:r>
            <a:r>
              <a:rPr lang="en-US" b="1" baseline="0" dirty="0"/>
              <a:t>White, Background 1, Darker 15% </a:t>
            </a:r>
            <a:r>
              <a:rPr lang="en-US" baseline="0" dirty="0"/>
              <a:t>(third row, first option from the left).</a:t>
            </a:r>
          </a:p>
          <a:p>
            <a:pPr marL="232943" indent="-232943">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Line</a:t>
            </a:r>
            <a:r>
              <a:rPr lang="en-US" baseline="0" dirty="0"/>
              <a:t> </a:t>
            </a:r>
            <a:r>
              <a:rPr lang="en-US" b="1" baseline="0" dirty="0"/>
              <a:t>Color</a:t>
            </a:r>
            <a:r>
              <a:rPr lang="en-US" baseline="0" dirty="0"/>
              <a:t>, and in the </a:t>
            </a:r>
            <a:r>
              <a:rPr lang="en-US" b="1" baseline="0" dirty="0"/>
              <a:t>Line</a:t>
            </a:r>
            <a:r>
              <a:rPr lang="en-US" baseline="0" dirty="0"/>
              <a:t> </a:t>
            </a:r>
            <a:r>
              <a:rPr lang="en-US" b="1" baseline="0" dirty="0"/>
              <a:t>Color</a:t>
            </a:r>
            <a:r>
              <a:rPr lang="en-US" baseline="0" dirty="0"/>
              <a:t> tab click </a:t>
            </a:r>
            <a:r>
              <a:rPr lang="en-US" b="1" baseline="0" dirty="0"/>
              <a:t>No</a:t>
            </a:r>
            <a:r>
              <a:rPr lang="en-US" baseline="0" dirty="0"/>
              <a:t> </a:t>
            </a:r>
            <a:r>
              <a:rPr lang="en-US" b="1" baseline="0" dirty="0"/>
              <a:t>line</a:t>
            </a:r>
            <a:r>
              <a:rPr lang="en-US" baseline="0" dirty="0"/>
              <a:t>.</a:t>
            </a:r>
          </a:p>
          <a:p>
            <a:pPr marL="232943" indent="-232943">
              <a:buFont typeface="+mj-lt"/>
              <a:buAutoNum type="arabicPeriod"/>
            </a:pPr>
            <a:r>
              <a:rPr lang="en-US" baseline="0" dirty="0"/>
              <a:t>Also in the </a:t>
            </a:r>
            <a:r>
              <a:rPr lang="en-US" b="1" baseline="0" dirty="0"/>
              <a:t>Format</a:t>
            </a:r>
            <a:r>
              <a:rPr lang="en-US" baseline="0" dirty="0"/>
              <a:t> </a:t>
            </a:r>
            <a:r>
              <a:rPr lang="en-US" b="1" baseline="0" dirty="0"/>
              <a:t>Shape</a:t>
            </a:r>
            <a:r>
              <a:rPr lang="en-US" baseline="0" dirty="0"/>
              <a:t> dialog box, in the left pane click </a:t>
            </a:r>
            <a:r>
              <a:rPr lang="en-US" b="1" baseline="0" dirty="0"/>
              <a:t>3-D</a:t>
            </a:r>
            <a:r>
              <a:rPr lang="en-US" baseline="0" dirty="0"/>
              <a:t> </a:t>
            </a:r>
            <a:r>
              <a:rPr lang="en-US" b="1" baseline="0" dirty="0"/>
              <a:t>Format</a:t>
            </a:r>
            <a:r>
              <a:rPr lang="en-US" baseline="0" dirty="0"/>
              <a:t>, and in the </a:t>
            </a:r>
            <a:r>
              <a:rPr lang="en-US" b="1" baseline="0" dirty="0"/>
              <a:t>3-D</a:t>
            </a:r>
            <a:r>
              <a:rPr lang="en-US" baseline="0" dirty="0"/>
              <a:t> </a:t>
            </a:r>
            <a:r>
              <a:rPr lang="en-US" b="1" baseline="0" dirty="0"/>
              <a:t>Format</a:t>
            </a:r>
            <a:r>
              <a:rPr lang="en-US" baseline="0" dirty="0"/>
              <a:t> pane do the following:</a:t>
            </a:r>
          </a:p>
          <a:p>
            <a:pPr marL="698830" lvl="1" indent="-232943">
              <a:buFont typeface="Arial" pitchFamily="34" charset="0"/>
              <a:buChar char="•"/>
            </a:pPr>
            <a:r>
              <a:rPr lang="en-US" baseline="0" dirty="0"/>
              <a:t>Under </a:t>
            </a:r>
            <a:r>
              <a:rPr lang="en-US" b="1" baseline="0" dirty="0"/>
              <a:t>Bevel</a:t>
            </a:r>
            <a:r>
              <a:rPr lang="en-US" baseline="0" dirty="0"/>
              <a:t>, in the </a:t>
            </a:r>
            <a:r>
              <a:rPr lang="en-US" b="1" baseline="0" dirty="0"/>
              <a:t>Top</a:t>
            </a:r>
            <a:r>
              <a:rPr lang="en-US" baseline="0" dirty="0"/>
              <a:t> list select </a:t>
            </a:r>
            <a:r>
              <a:rPr lang="en-US" b="1" baseline="0" dirty="0"/>
              <a:t>Circle</a:t>
            </a:r>
            <a:r>
              <a:rPr lang="en-US" baseline="0" dirty="0"/>
              <a:t>. </a:t>
            </a:r>
          </a:p>
          <a:p>
            <a:pPr marL="698830" lvl="1" indent="-232943">
              <a:buFont typeface="Arial" pitchFamily="34" charset="0"/>
              <a:buChar cha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10 pt. </a:t>
            </a:r>
            <a:r>
              <a:rPr lang="en-US" baseline="0" dirty="0"/>
              <a:t>and in the </a:t>
            </a:r>
            <a:r>
              <a:rPr lang="en-US" b="1" baseline="0" dirty="0"/>
              <a:t>Height</a:t>
            </a:r>
            <a:r>
              <a:rPr lang="en-US" baseline="0" dirty="0"/>
              <a:t> box enter </a:t>
            </a:r>
            <a:r>
              <a:rPr lang="en-US" b="1" baseline="0" dirty="0"/>
              <a:t>10 pt. </a:t>
            </a:r>
          </a:p>
          <a:p>
            <a:pPr marL="232943" indent="-232943">
              <a:buFont typeface="+mj-lt"/>
              <a:buAutoNum type="arabicPeriod"/>
            </a:pPr>
            <a:r>
              <a:rPr lang="en-US" baseline="0" dirty="0"/>
              <a:t>Position the bottom of rectangle so that it slightly overlaps the oval.</a:t>
            </a:r>
          </a:p>
          <a:p>
            <a:pPr marL="232943" indent="-232943" defTabSz="931774">
              <a:buFont typeface="+mj-lt"/>
              <a:buAutoNum type="arabicPeriod"/>
              <a:defRPr/>
            </a:pPr>
            <a:r>
              <a:rPr lang="en-US" baseline="0" dirty="0"/>
              <a:t>Select the rounded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32943" indent="-232943">
              <a:buFont typeface="+mj-lt"/>
              <a:buAutoNum type="arabicPeriod"/>
            </a:pPr>
            <a:r>
              <a:rPr lang="en-US" baseline="0" dirty="0"/>
              <a:t>With the rounded rectangle still selected,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a:t>
            </a:r>
            <a:endParaRPr lang="en-US" baseline="0" dirty="0"/>
          </a:p>
          <a:p>
            <a:pPr marL="232943" indent="-232943">
              <a:buFont typeface="+mj-lt"/>
              <a:buAutoNum type="arabicPeriod"/>
            </a:pPr>
            <a:r>
              <a:rPr lang="en-US" dirty="0"/>
              <a:t>Select the second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98830" lvl="1" indent="-232943">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4.35</a:t>
            </a:r>
            <a:r>
              <a:rPr lang="en-US" dirty="0"/>
              <a:t>”.</a:t>
            </a:r>
          </a:p>
          <a:p>
            <a:pPr marL="698830" lvl="1" indent="-232943">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0.13”</a:t>
            </a:r>
            <a:r>
              <a:rPr lang="en-US" b="0" dirty="0"/>
              <a:t>.</a:t>
            </a:r>
            <a:endParaRPr lang="en-US" b="0" baseline="0" dirty="0"/>
          </a:p>
          <a:p>
            <a:pPr marL="232943" indent="-232943">
              <a:buFont typeface="+mj-lt"/>
              <a:buAutoNum type="arabicPeriod"/>
            </a:pPr>
            <a:r>
              <a:rPr lang="en-US" baseline="0" dirty="0"/>
              <a:t>With the second rounded rectangle still selected,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Rotate</a:t>
            </a:r>
            <a:r>
              <a:rPr lang="en-US" baseline="0" dirty="0"/>
              <a:t> </a:t>
            </a:r>
            <a:r>
              <a:rPr lang="en-US" b="1" baseline="0" dirty="0"/>
              <a:t>Left 90</a:t>
            </a:r>
            <a:r>
              <a:rPr lang="en-US" b="1" dirty="0"/>
              <a:t>°</a:t>
            </a:r>
            <a:r>
              <a:rPr lang="en-US" baseline="0" dirty="0"/>
              <a:t>. </a:t>
            </a:r>
          </a:p>
          <a:p>
            <a:pPr marL="232943" indent="-232943">
              <a:buFont typeface="+mj-lt"/>
              <a:buAutoNum type="arabicPeriod"/>
            </a:pPr>
            <a:r>
              <a:rPr lang="en-US" baseline="0" dirty="0"/>
              <a:t>Position the second (horizontal) round rectangle so that it slightly overlaps the top of the first, vertical round rectangle.</a:t>
            </a:r>
          </a:p>
          <a:p>
            <a:pPr marL="232943" indent="-232943" defTabSz="931774">
              <a:buFont typeface="+mj-lt"/>
              <a:buAutoNum type="arabicPeriod"/>
              <a:defRPr/>
            </a:pPr>
            <a:r>
              <a:rPr lang="en-US" baseline="0" dirty="0"/>
              <a:t>Select the second (horizontal)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32943" indent="-232943">
              <a:buFont typeface="+mj-lt"/>
              <a:buAutoNum type="arabicPeriod"/>
            </a:pPr>
            <a:r>
              <a:rPr lang="en-US" baseline="0" dirty="0"/>
              <a:t>Select the first (vertical) round rectangle.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a:t>
            </a:r>
          </a:p>
          <a:p>
            <a:pPr marL="232943" indent="-232943">
              <a:buFont typeface="+mj-lt"/>
              <a:buAutoNum type="arabicPeriod"/>
            </a:pPr>
            <a:r>
              <a:rPr lang="en-US" dirty="0"/>
              <a:t>Select the third (vertical) rounded rectangle.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98830" lvl="1" indent="-232943">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0.32</a:t>
            </a:r>
            <a:r>
              <a:rPr lang="en-US" dirty="0"/>
              <a:t>”.</a:t>
            </a:r>
          </a:p>
          <a:p>
            <a:pPr marL="698830" lvl="1" indent="-232943">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0.32”</a:t>
            </a:r>
            <a:r>
              <a:rPr lang="en-US" b="0" dirty="0"/>
              <a:t>.</a:t>
            </a:r>
            <a:endParaRPr lang="en-US" baseline="0" dirty="0"/>
          </a:p>
          <a:p>
            <a:pPr marL="232943" indent="-232943">
              <a:buFont typeface="+mj-lt"/>
              <a:buAutoNum type="arabicPeriod"/>
            </a:pPr>
            <a:r>
              <a:rPr lang="en-US" baseline="0" dirty="0"/>
              <a:t>Position the third, smaller round rectangle at the intersection at the top of the first (vertical) and second (horizontal) round rectangles.</a:t>
            </a:r>
          </a:p>
          <a:p>
            <a:pPr marL="232943" indent="-232943" defTabSz="931774">
              <a:buFont typeface="+mj-lt"/>
              <a:buAutoNum type="arabicPeriod"/>
              <a:defRPr/>
            </a:pPr>
            <a:r>
              <a:rPr lang="en-US" baseline="0" dirty="0"/>
              <a:t>Select the third smaller round rectangle.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Center</a:t>
            </a:r>
            <a:r>
              <a:rPr lang="en-US" baseline="0" dirty="0"/>
              <a:t>. </a:t>
            </a:r>
          </a:p>
          <a:p>
            <a:pPr marL="232943" indent="-232943" defTabSz="931774">
              <a:buFont typeface="+mj-lt"/>
              <a:buAutoNum type="arabicPeriod"/>
              <a:defRPr/>
            </a:pPr>
            <a:r>
              <a:rPr lang="en-US" baseline="0" dirty="0"/>
              <a:t>Press and hold SHIFT and select the second (horizontal) and third (smaller) round rectangles.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a:t>
            </a:r>
          </a:p>
          <a:p>
            <a:pPr marL="232943" indent="-232943" defTabSz="931774">
              <a:buFont typeface="+mj-lt"/>
              <a:buAutoNum type="arabicPeriod"/>
              <a:defRPr/>
            </a:pPr>
            <a:r>
              <a:rPr lang="en-US" baseline="0" dirty="0"/>
              <a:t>Select the oval.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a:t>
            </a:r>
          </a:p>
          <a:p>
            <a:pPr marL="232943" indent="-232943" defTabSz="931774">
              <a:buFont typeface="+mj-lt"/>
              <a:buAutoNum type="arabicPeriod"/>
              <a:defRPr/>
            </a:pPr>
            <a:r>
              <a:rPr lang="en-US" dirty="0"/>
              <a:t>Select the second oval. Under </a:t>
            </a:r>
            <a:r>
              <a:rPr lang="en-US" b="1" dirty="0"/>
              <a:t>Drawing</a:t>
            </a:r>
            <a:r>
              <a:rPr lang="en-US" dirty="0"/>
              <a:t> </a:t>
            </a:r>
            <a:r>
              <a:rPr lang="en-US" b="1" dirty="0"/>
              <a:t>Tools</a:t>
            </a:r>
            <a:r>
              <a:rPr lang="en-US" dirty="0"/>
              <a:t>, on the </a:t>
            </a:r>
            <a:r>
              <a:rPr lang="en-US" b="1" dirty="0"/>
              <a:t>Format</a:t>
            </a:r>
            <a:r>
              <a:rPr lang="en-US" dirty="0"/>
              <a:t> tab, in the</a:t>
            </a:r>
            <a:r>
              <a:rPr lang="en-US" baseline="0" dirty="0"/>
              <a:t> </a:t>
            </a:r>
            <a:r>
              <a:rPr lang="en-US" b="1" dirty="0"/>
              <a:t>Size</a:t>
            </a:r>
            <a:r>
              <a:rPr lang="en-US" dirty="0"/>
              <a:t> group, do the following:</a:t>
            </a:r>
          </a:p>
          <a:p>
            <a:pPr marL="698830" lvl="1" indent="-232943">
              <a:buFont typeface="Arial" pitchFamily="34" charset="0"/>
              <a:buChar char="•"/>
            </a:pPr>
            <a:r>
              <a:rPr lang="en-US" dirty="0"/>
              <a:t>In</a:t>
            </a:r>
            <a:r>
              <a:rPr lang="en-US" baseline="0" dirty="0"/>
              <a:t> the </a:t>
            </a:r>
            <a:r>
              <a:rPr lang="en-US" b="1" baseline="0" dirty="0"/>
              <a:t>Shape</a:t>
            </a:r>
            <a:r>
              <a:rPr lang="en-US" baseline="0" dirty="0"/>
              <a:t> </a:t>
            </a:r>
            <a:r>
              <a:rPr lang="en-US" b="1" dirty="0"/>
              <a:t>Height</a:t>
            </a:r>
            <a:r>
              <a:rPr lang="en-US" baseline="0" dirty="0"/>
              <a:t> box enter</a:t>
            </a:r>
            <a:r>
              <a:rPr lang="en-US" dirty="0"/>
              <a:t> </a:t>
            </a:r>
            <a:r>
              <a:rPr lang="en-US" b="1" dirty="0"/>
              <a:t>1.93</a:t>
            </a:r>
            <a:r>
              <a:rPr lang="en-US" dirty="0"/>
              <a:t>”.</a:t>
            </a:r>
          </a:p>
          <a:p>
            <a:pPr marL="698830" lvl="1" indent="-232943">
              <a:buFont typeface="Arial" pitchFamily="34" charset="0"/>
              <a:buChar char="•"/>
            </a:pPr>
            <a:r>
              <a:rPr lang="en-US" dirty="0"/>
              <a:t>In the </a:t>
            </a:r>
            <a:r>
              <a:rPr lang="en-US" b="1" dirty="0"/>
              <a:t>Shape</a:t>
            </a:r>
            <a:r>
              <a:rPr lang="en-US" dirty="0"/>
              <a:t> </a:t>
            </a:r>
            <a:r>
              <a:rPr lang="en-US" b="1" dirty="0"/>
              <a:t>Width</a:t>
            </a:r>
            <a:r>
              <a:rPr lang="en-US" baseline="0" dirty="0"/>
              <a:t> box enter</a:t>
            </a:r>
            <a:r>
              <a:rPr lang="en-US" dirty="0"/>
              <a:t> </a:t>
            </a:r>
            <a:r>
              <a:rPr lang="en-US" b="1" dirty="0"/>
              <a:t>1.93”</a:t>
            </a:r>
            <a:r>
              <a:rPr lang="en-US" b="0" dirty="0"/>
              <a:t>.</a:t>
            </a:r>
            <a:endParaRPr lang="en-US" baseline="0" dirty="0"/>
          </a:p>
          <a:p>
            <a:pPr marL="232943" indent="-232943" defTabSz="931774">
              <a:buFont typeface="+mj-lt"/>
              <a:buAutoNum type="arabicPeriod"/>
              <a:defRPr/>
            </a:pPr>
            <a:r>
              <a:rPr lang="en-US" baseline="0" dirty="0"/>
              <a:t>On the </a:t>
            </a:r>
            <a:r>
              <a:rPr lang="en-US" b="1" baseline="0" dirty="0"/>
              <a:t>Home</a:t>
            </a:r>
            <a:r>
              <a:rPr lang="en-US" baseline="0" dirty="0"/>
              <a:t> tab, in the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On the </a:t>
            </a:r>
            <a:r>
              <a:rPr lang="en-US" b="1" baseline="0" dirty="0"/>
              <a:t>Format</a:t>
            </a:r>
            <a:r>
              <a:rPr lang="en-US" baseline="0" dirty="0"/>
              <a:t> </a:t>
            </a:r>
            <a:r>
              <a:rPr lang="en-US" b="1" baseline="0" dirty="0"/>
              <a:t>Shape</a:t>
            </a:r>
            <a:r>
              <a:rPr lang="en-US" baseline="0" dirty="0"/>
              <a:t> dialog box, click </a:t>
            </a:r>
            <a:r>
              <a:rPr lang="en-US" b="1" baseline="0" dirty="0"/>
              <a:t>Fill</a:t>
            </a:r>
            <a:r>
              <a:rPr lang="en-US" baseline="0" dirty="0"/>
              <a:t> in the left pane, and in the </a:t>
            </a:r>
            <a:r>
              <a:rPr lang="en-US" b="1" baseline="0" dirty="0"/>
              <a:t>Fill</a:t>
            </a:r>
            <a:r>
              <a:rPr lang="en-US" baseline="0" dirty="0"/>
              <a:t> pane do the following:</a:t>
            </a:r>
          </a:p>
          <a:p>
            <a:pPr marL="698830" lvl="1" indent="-232943" defTabSz="931774">
              <a:buFont typeface="Arial" pitchFamily="34" charset="0"/>
              <a:buChar char="•"/>
              <a:defRPr/>
            </a:pPr>
            <a:r>
              <a:rPr lang="en-US" baseline="0" dirty="0"/>
              <a:t>Click </a:t>
            </a:r>
            <a:r>
              <a:rPr lang="en-US" b="1" baseline="0" dirty="0"/>
              <a:t>Solid</a:t>
            </a:r>
            <a:r>
              <a:rPr lang="en-US" baseline="0" dirty="0"/>
              <a:t> </a:t>
            </a:r>
            <a:r>
              <a:rPr lang="en-US" b="1" baseline="0" dirty="0"/>
              <a:t>fill</a:t>
            </a:r>
            <a:r>
              <a:rPr lang="en-US" baseline="0" dirty="0"/>
              <a:t>.</a:t>
            </a:r>
          </a:p>
          <a:p>
            <a:pPr marL="698830" lvl="1" indent="-232943" defTabSz="931774">
              <a:buFont typeface="Arial" pitchFamily="34" charset="0"/>
              <a:buChar char="•"/>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15%</a:t>
            </a:r>
            <a:r>
              <a:rPr lang="en-US" b="0" baseline="0" dirty="0"/>
              <a:t> (third row, first option from the left).</a:t>
            </a:r>
            <a:endParaRPr lang="en-US" baseline="0" dirty="0"/>
          </a:p>
          <a:p>
            <a:pPr marL="232943" indent="-232943" defTabSz="931774">
              <a:buFont typeface="+mj-lt"/>
              <a:buAutoNum type="arabicPeriod"/>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Shadow</a:t>
            </a:r>
            <a:r>
              <a:rPr lang="en-US" baseline="0" dirty="0"/>
              <a:t> in the left pane, and in the </a:t>
            </a:r>
            <a:r>
              <a:rPr lang="en-US" b="1" baseline="0" dirty="0"/>
              <a:t>Shadow</a:t>
            </a:r>
            <a:r>
              <a:rPr lang="en-US" baseline="0" dirty="0"/>
              <a:t> pane, in the </a:t>
            </a:r>
            <a:r>
              <a:rPr lang="en-US" b="1" baseline="0" dirty="0"/>
              <a:t>Presets</a:t>
            </a:r>
            <a:r>
              <a:rPr lang="en-US" baseline="0" dirty="0"/>
              <a:t> list select </a:t>
            </a:r>
            <a:r>
              <a:rPr lang="en-US" b="1" baseline="0" dirty="0"/>
              <a:t>No</a:t>
            </a:r>
            <a:r>
              <a:rPr lang="en-US" baseline="0" dirty="0"/>
              <a:t> </a:t>
            </a:r>
            <a:r>
              <a:rPr lang="en-US" b="1" baseline="0" dirty="0"/>
              <a:t>Shadow</a:t>
            </a:r>
            <a:r>
              <a:rPr lang="en-US" baseline="0" dirty="0"/>
              <a:t>. </a:t>
            </a:r>
          </a:p>
          <a:p>
            <a:pPr marL="232943" indent="-232943" defTabSz="931774">
              <a:buFont typeface="+mj-lt"/>
              <a:buAutoNum type="arabicPeriod"/>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Format</a:t>
            </a:r>
            <a:r>
              <a:rPr lang="en-US" baseline="0" dirty="0"/>
              <a:t> in the left pane, and in the </a:t>
            </a:r>
            <a:r>
              <a:rPr lang="en-US" b="1" baseline="0" dirty="0"/>
              <a:t>3-D</a:t>
            </a:r>
            <a:r>
              <a:rPr lang="en-US" baseline="0" dirty="0"/>
              <a:t> </a:t>
            </a:r>
            <a:r>
              <a:rPr lang="en-US" b="1" baseline="0" dirty="0"/>
              <a:t>Format</a:t>
            </a:r>
            <a:r>
              <a:rPr lang="en-US" baseline="0" dirty="0"/>
              <a:t> pane do the following:</a:t>
            </a:r>
          </a:p>
          <a:p>
            <a:pPr marL="698830" lvl="1" indent="-232943" defTabSz="931774">
              <a:buFont typeface="Arial" pitchFamily="34" charset="0"/>
              <a:buChar char="•"/>
              <a:defRPr/>
            </a:pPr>
            <a:r>
              <a:rPr lang="en-US" baseline="0" dirty="0"/>
              <a:t>Under </a:t>
            </a:r>
            <a:r>
              <a:rPr lang="en-US" b="1" baseline="0" dirty="0"/>
              <a:t>Bevel</a:t>
            </a:r>
            <a:r>
              <a:rPr lang="en-US" baseline="0" dirty="0"/>
              <a:t>, in the </a:t>
            </a:r>
            <a:r>
              <a:rPr lang="en-US" b="1" baseline="0" dirty="0"/>
              <a:t>Top</a:t>
            </a:r>
            <a:r>
              <a:rPr lang="en-US" baseline="0" dirty="0"/>
              <a:t> list, under </a:t>
            </a:r>
            <a:r>
              <a:rPr lang="en-US" b="1" baseline="0" dirty="0"/>
              <a:t>Bevel</a:t>
            </a:r>
            <a:r>
              <a:rPr lang="en-US" b="0" baseline="0" dirty="0"/>
              <a:t>,</a:t>
            </a:r>
            <a:r>
              <a:rPr lang="en-US" baseline="0" dirty="0"/>
              <a:t> select </a:t>
            </a:r>
            <a:r>
              <a:rPr lang="en-US" b="1" baseline="0" dirty="0"/>
              <a:t>Slope</a:t>
            </a:r>
            <a:r>
              <a:rPr lang="en-US" baseline="0" dirty="0"/>
              <a:t> (second row, fourth option from the left).</a:t>
            </a:r>
          </a:p>
          <a:p>
            <a:pPr marL="698830" lvl="1" indent="-232943" defTabSz="931774">
              <a:buFont typeface="Arial" pitchFamily="34" charset="0"/>
              <a:buChar char="•"/>
              <a:defRPr/>
            </a:pPr>
            <a:r>
              <a:rPr lang="en-US" baseline="0" dirty="0"/>
              <a:t>Next to the </a:t>
            </a:r>
            <a:r>
              <a:rPr lang="en-US" b="1" baseline="0" dirty="0"/>
              <a:t>Top</a:t>
            </a:r>
            <a:r>
              <a:rPr lang="en-US" baseline="0" dirty="0"/>
              <a:t> list, in the </a:t>
            </a:r>
            <a:r>
              <a:rPr lang="en-US" b="1" baseline="0" dirty="0"/>
              <a:t>Width</a:t>
            </a:r>
            <a:r>
              <a:rPr lang="en-US" baseline="0" dirty="0"/>
              <a:t> box enter </a:t>
            </a:r>
            <a:r>
              <a:rPr lang="en-US" b="1" baseline="0" dirty="0"/>
              <a:t>5.5 pt </a:t>
            </a:r>
            <a:r>
              <a:rPr lang="en-US" baseline="0" dirty="0"/>
              <a:t>and in the </a:t>
            </a:r>
            <a:r>
              <a:rPr lang="en-US" b="1" baseline="0" dirty="0"/>
              <a:t>Height</a:t>
            </a:r>
            <a:r>
              <a:rPr lang="en-US" baseline="0" dirty="0"/>
              <a:t> box </a:t>
            </a:r>
            <a:r>
              <a:rPr lang="en-US" b="1" baseline="0" dirty="0"/>
              <a:t>enter 5 pt</a:t>
            </a:r>
            <a:r>
              <a:rPr lang="en-US" baseline="0" dirty="0"/>
              <a:t>. </a:t>
            </a:r>
          </a:p>
          <a:p>
            <a:pPr marL="698830" lvl="1" indent="-232943" defTabSz="931774">
              <a:buFont typeface="Arial" pitchFamily="34" charset="0"/>
              <a:buChar char="•"/>
              <a:defRPr/>
            </a:pPr>
            <a:r>
              <a:rPr lang="en-US" baseline="0" dirty="0"/>
              <a:t>Under </a:t>
            </a:r>
            <a:r>
              <a:rPr lang="en-US" b="1" baseline="0" dirty="0"/>
              <a:t>Bevel</a:t>
            </a:r>
            <a:r>
              <a:rPr lang="en-US" baseline="0" dirty="0"/>
              <a:t>, in the </a:t>
            </a:r>
            <a:r>
              <a:rPr lang="en-US" b="1" baseline="0" dirty="0"/>
              <a:t>Bottom</a:t>
            </a:r>
            <a:r>
              <a:rPr lang="en-US" baseline="0" dirty="0"/>
              <a:t> list, under </a:t>
            </a:r>
            <a:r>
              <a:rPr lang="en-US" b="1" baseline="0" dirty="0"/>
              <a:t>Bevel</a:t>
            </a:r>
            <a:r>
              <a:rPr lang="en-US" baseline="0" dirty="0"/>
              <a:t>, select </a:t>
            </a:r>
            <a:r>
              <a:rPr lang="en-US" b="1" baseline="0" dirty="0"/>
              <a:t>Angle</a:t>
            </a:r>
            <a:r>
              <a:rPr lang="en-US" baseline="0" dirty="0"/>
              <a:t> (second row, the first option from the left). </a:t>
            </a:r>
          </a:p>
          <a:p>
            <a:pPr marL="698830" lvl="1" indent="-232943" defTabSz="931774">
              <a:buFont typeface="Arial" pitchFamily="34" charset="0"/>
              <a:buChar char="•"/>
              <a:defRPr/>
            </a:pPr>
            <a:r>
              <a:rPr lang="en-US" baseline="0" dirty="0"/>
              <a:t>Next to the </a:t>
            </a:r>
            <a:r>
              <a:rPr lang="en-US" b="1" baseline="0" dirty="0"/>
              <a:t>Bottom</a:t>
            </a:r>
            <a:r>
              <a:rPr lang="en-US" baseline="0" dirty="0"/>
              <a:t> list, in the </a:t>
            </a:r>
            <a:r>
              <a:rPr lang="en-US" b="1" baseline="0" dirty="0"/>
              <a:t>Width</a:t>
            </a:r>
            <a:r>
              <a:rPr lang="en-US" baseline="0" dirty="0"/>
              <a:t> box enter </a:t>
            </a:r>
            <a:r>
              <a:rPr lang="en-US" b="1" baseline="0" dirty="0"/>
              <a:t>11 pt </a:t>
            </a:r>
            <a:r>
              <a:rPr lang="en-US" baseline="0" dirty="0"/>
              <a:t>and in the </a:t>
            </a:r>
            <a:r>
              <a:rPr lang="en-US" b="1" baseline="0" dirty="0"/>
              <a:t>Height</a:t>
            </a:r>
            <a:r>
              <a:rPr lang="en-US" baseline="0" dirty="0"/>
              <a:t> box enter </a:t>
            </a:r>
            <a:r>
              <a:rPr lang="en-US" b="1" baseline="0" dirty="0"/>
              <a:t>5 pt</a:t>
            </a:r>
            <a:r>
              <a:rPr lang="en-US" baseline="0" dirty="0"/>
              <a:t>.</a:t>
            </a:r>
          </a:p>
          <a:p>
            <a:pPr marL="232943" indent="-232943" defTabSz="931774">
              <a:buFont typeface="+mj-lt"/>
              <a:buAutoNum type="arabicPeriod"/>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3-D</a:t>
            </a:r>
            <a:r>
              <a:rPr lang="en-US" baseline="0" dirty="0"/>
              <a:t> </a:t>
            </a:r>
            <a:r>
              <a:rPr lang="en-US" b="1" baseline="0" dirty="0"/>
              <a:t>Rotation</a:t>
            </a:r>
            <a:r>
              <a:rPr lang="en-US" baseline="0" dirty="0"/>
              <a:t> in the left pane, and in the </a:t>
            </a:r>
            <a:r>
              <a:rPr lang="en-US" b="1" baseline="0" dirty="0"/>
              <a:t>3-D</a:t>
            </a:r>
            <a:r>
              <a:rPr lang="en-US" baseline="0" dirty="0"/>
              <a:t> </a:t>
            </a:r>
            <a:r>
              <a:rPr lang="en-US" b="1" baseline="0" dirty="0"/>
              <a:t>Rotation</a:t>
            </a:r>
            <a:r>
              <a:rPr lang="en-US" baseline="0" dirty="0"/>
              <a:t> pane, under </a:t>
            </a:r>
            <a:r>
              <a:rPr lang="en-US" b="1" baseline="0" dirty="0"/>
              <a:t>Rotation</a:t>
            </a:r>
            <a:r>
              <a:rPr lang="en-US" baseline="0" dirty="0"/>
              <a:t> do the following:</a:t>
            </a:r>
          </a:p>
          <a:p>
            <a:pPr marL="698830" lvl="1" indent="-232943" defTabSz="931774">
              <a:buFont typeface="Arial" pitchFamily="34" charset="0"/>
              <a:buChar char="•"/>
              <a:defRPr/>
            </a:pPr>
            <a:r>
              <a:rPr lang="en-US" baseline="0" dirty="0"/>
              <a:t>In the </a:t>
            </a:r>
            <a:r>
              <a:rPr lang="en-US" b="1" baseline="0" dirty="0"/>
              <a:t>X</a:t>
            </a:r>
            <a:r>
              <a:rPr lang="en-US" baseline="0" dirty="0"/>
              <a:t> box enter </a:t>
            </a:r>
            <a:r>
              <a:rPr lang="en-US" b="1" baseline="0" dirty="0"/>
              <a:t>287.8</a:t>
            </a:r>
            <a:r>
              <a:rPr lang="en-US" baseline="0" dirty="0"/>
              <a:t>°.</a:t>
            </a:r>
          </a:p>
          <a:p>
            <a:pPr marL="698830" lvl="1" indent="-232943" defTabSz="931774">
              <a:buFont typeface="Arial" pitchFamily="34" charset="0"/>
              <a:buChar char="•"/>
              <a:defRPr/>
            </a:pPr>
            <a:r>
              <a:rPr lang="en-US" baseline="0" dirty="0"/>
              <a:t>In the </a:t>
            </a:r>
            <a:r>
              <a:rPr lang="en-US" b="1" baseline="0" dirty="0"/>
              <a:t>Y</a:t>
            </a:r>
            <a:r>
              <a:rPr lang="en-US" baseline="0" dirty="0"/>
              <a:t> box enter </a:t>
            </a:r>
            <a:r>
              <a:rPr lang="en-US" b="1" baseline="0" dirty="0"/>
              <a:t>297.1</a:t>
            </a:r>
            <a:r>
              <a:rPr lang="en-US" baseline="0" dirty="0"/>
              <a:t>°.</a:t>
            </a:r>
          </a:p>
          <a:p>
            <a:pPr marL="698830" lvl="1" indent="-232943" defTabSz="931774">
              <a:buFont typeface="Arial" pitchFamily="34" charset="0"/>
              <a:buChar char="•"/>
              <a:defRPr/>
            </a:pPr>
            <a:r>
              <a:rPr lang="en-US" baseline="0" dirty="0"/>
              <a:t>In the </a:t>
            </a:r>
            <a:r>
              <a:rPr lang="en-US" b="1" baseline="0" dirty="0"/>
              <a:t>Z </a:t>
            </a:r>
            <a:r>
              <a:rPr lang="en-US" baseline="0" dirty="0"/>
              <a:t>box enter </a:t>
            </a:r>
            <a:r>
              <a:rPr lang="en-US" b="1" baseline="0" dirty="0"/>
              <a:t>74.1</a:t>
            </a:r>
            <a:r>
              <a:rPr lang="en-US" baseline="0" dirty="0"/>
              <a:t>°.</a:t>
            </a:r>
          </a:p>
          <a:p>
            <a:pPr marL="232943" indent="-232943" defTabSz="931774">
              <a:buFont typeface="+mj-lt"/>
              <a:buAutoNum type="arabicPeriod"/>
              <a:defRPr/>
            </a:pPr>
            <a:r>
              <a:rPr lang="en-US" baseline="0" dirty="0"/>
              <a:t>Position this oval (or dish) on the left side of the slide, approximately 2.5 inches below the horizontal round rectangle</a:t>
            </a:r>
          </a:p>
          <a:p>
            <a:pPr marL="232943" indent="-232943" defTabSz="931774">
              <a:buFont typeface="+mj-lt"/>
              <a:buAutoNum type="arabicPeriod"/>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Shapes</a:t>
            </a:r>
            <a:r>
              <a:rPr lang="en-US" baseline="0" dirty="0"/>
              <a:t>, and under </a:t>
            </a:r>
            <a:r>
              <a:rPr lang="en-US" b="1" baseline="0" dirty="0"/>
              <a:t>Lines</a:t>
            </a:r>
            <a:r>
              <a:rPr lang="en-US" baseline="0" dirty="0"/>
              <a:t> select </a:t>
            </a:r>
            <a:r>
              <a:rPr lang="en-US" b="1" baseline="0" dirty="0"/>
              <a:t>Line</a:t>
            </a:r>
            <a:r>
              <a:rPr lang="en-US" baseline="0" dirty="0"/>
              <a:t> (first option from the left). On the slide, drag to draw a line from left edge of the horizontal rectangle and to the bottom left edge of the dish.</a:t>
            </a:r>
          </a:p>
          <a:p>
            <a:pPr marL="232943" indent="-232943" defTabSz="931774">
              <a:buFont typeface="+mj-lt"/>
              <a:buAutoNum type="arabicPeriod"/>
              <a:defRPr/>
            </a:pPr>
            <a:r>
              <a:rPr lang="en-US" baseline="0" dirty="0"/>
              <a:t>Select the line. On the </a:t>
            </a:r>
            <a:r>
              <a:rPr lang="en-US" b="1" baseline="0" dirty="0"/>
              <a:t>Home</a:t>
            </a:r>
            <a:r>
              <a:rPr lang="en-US" baseline="0" dirty="0"/>
              <a:t> tab, in bottom right corner of the </a:t>
            </a:r>
            <a:r>
              <a:rPr lang="en-US" b="1" baseline="0" dirty="0"/>
              <a:t>Drawing</a:t>
            </a:r>
            <a:r>
              <a:rPr lang="en-US" baseline="0" dirty="0"/>
              <a:t> group, click the </a:t>
            </a:r>
            <a:r>
              <a:rPr lang="en-US" b="1" baseline="0" dirty="0"/>
              <a:t>Format</a:t>
            </a:r>
            <a:r>
              <a:rPr lang="en-US" baseline="0" dirty="0"/>
              <a:t> </a:t>
            </a:r>
            <a:r>
              <a:rPr lang="en-US" b="1" baseline="0" dirty="0"/>
              <a:t>Shape</a:t>
            </a:r>
            <a:r>
              <a:rPr lang="en-US" baseline="0" dirty="0"/>
              <a:t> dialog box launcher.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Color</a:t>
            </a:r>
            <a:r>
              <a:rPr lang="en-US" baseline="0" dirty="0"/>
              <a:t> in the left pane, and in the </a:t>
            </a:r>
            <a:r>
              <a:rPr lang="en-US" b="1" baseline="0" dirty="0"/>
              <a:t>Line</a:t>
            </a:r>
            <a:r>
              <a:rPr lang="en-US" baseline="0" dirty="0"/>
              <a:t> </a:t>
            </a:r>
            <a:r>
              <a:rPr lang="en-US" b="1" baseline="0" dirty="0"/>
              <a:t>Color</a:t>
            </a:r>
            <a:r>
              <a:rPr lang="en-US" baseline="0" dirty="0"/>
              <a:t> pane do the following:</a:t>
            </a:r>
          </a:p>
          <a:p>
            <a:pPr marL="698830" lvl="1" indent="-232943" defTabSz="931774">
              <a:buFont typeface="Arial" pitchFamily="34" charset="0"/>
              <a:buChar char="•"/>
              <a:defRPr/>
            </a:pPr>
            <a:r>
              <a:rPr lang="en-US" baseline="0" dirty="0"/>
              <a:t>Click </a:t>
            </a:r>
            <a:r>
              <a:rPr lang="en-US" b="1" baseline="0" dirty="0"/>
              <a:t>Solid</a:t>
            </a:r>
            <a:r>
              <a:rPr lang="en-US" baseline="0" dirty="0"/>
              <a:t> </a:t>
            </a:r>
            <a:r>
              <a:rPr lang="en-US" b="1" baseline="0" dirty="0"/>
              <a:t>line</a:t>
            </a:r>
            <a:r>
              <a:rPr lang="en-US" baseline="0" dirty="0"/>
              <a:t>. </a:t>
            </a:r>
          </a:p>
          <a:p>
            <a:pPr marL="698830" lvl="1" indent="-232943" defTabSz="931774">
              <a:buFont typeface="Arial" pitchFamily="34" charset="0"/>
              <a:buChar char="•"/>
              <a:defRPr/>
            </a:pPr>
            <a:r>
              <a:rPr lang="en-US" baseline="0" dirty="0"/>
              <a:t>Click the button next to </a:t>
            </a:r>
            <a:r>
              <a:rPr lang="en-US" b="1" baseline="0" dirty="0"/>
              <a:t>Color</a:t>
            </a:r>
            <a:r>
              <a:rPr lang="en-US" baseline="0" dirty="0"/>
              <a:t>, and then under </a:t>
            </a:r>
            <a:r>
              <a:rPr lang="en-US" b="1" baseline="0" dirty="0"/>
              <a:t>Theme</a:t>
            </a:r>
            <a:r>
              <a:rPr lang="en-US" baseline="0" dirty="0"/>
              <a:t> </a:t>
            </a:r>
            <a:r>
              <a:rPr lang="en-US" b="1" baseline="0" dirty="0"/>
              <a:t>Colors</a:t>
            </a:r>
            <a:r>
              <a:rPr lang="en-US" baseline="0" dirty="0"/>
              <a:t> select </a:t>
            </a:r>
            <a:r>
              <a:rPr lang="en-US" b="1" baseline="0" dirty="0"/>
              <a:t>White, Background 1, Darker 25% </a:t>
            </a:r>
            <a:r>
              <a:rPr lang="en-US" baseline="0" dirty="0"/>
              <a:t>(fourth row, first option from the left).</a:t>
            </a:r>
          </a:p>
          <a:p>
            <a:pPr marL="232943" indent="-232943" defTabSz="931774">
              <a:buFont typeface="+mj-lt"/>
              <a:buAutoNum type="arabicPeriod"/>
              <a:defRPr/>
            </a:pPr>
            <a:r>
              <a:rPr lang="en-US" baseline="0" dirty="0"/>
              <a:t>Also in the </a:t>
            </a:r>
            <a:r>
              <a:rPr lang="en-US" b="1" baseline="0" dirty="0"/>
              <a:t>Format</a:t>
            </a:r>
            <a:r>
              <a:rPr lang="en-US" baseline="0" dirty="0"/>
              <a:t> </a:t>
            </a:r>
            <a:r>
              <a:rPr lang="en-US" b="1" baseline="0" dirty="0"/>
              <a:t>Shape</a:t>
            </a:r>
            <a:r>
              <a:rPr lang="en-US" baseline="0" dirty="0"/>
              <a:t> dialog box, click </a:t>
            </a:r>
            <a:r>
              <a:rPr lang="en-US" b="1" baseline="0" dirty="0"/>
              <a:t>Line</a:t>
            </a:r>
            <a:r>
              <a:rPr lang="en-US" baseline="0" dirty="0"/>
              <a:t> </a:t>
            </a:r>
            <a:r>
              <a:rPr lang="en-US" b="1" baseline="0" dirty="0"/>
              <a:t>Style</a:t>
            </a:r>
            <a:r>
              <a:rPr lang="en-US" baseline="0" dirty="0"/>
              <a:t> in the left pane, and in the </a:t>
            </a:r>
            <a:r>
              <a:rPr lang="en-US" b="1" baseline="0" dirty="0"/>
              <a:t>Line</a:t>
            </a:r>
            <a:r>
              <a:rPr lang="en-US" baseline="0" dirty="0"/>
              <a:t> </a:t>
            </a:r>
            <a:r>
              <a:rPr lang="en-US" b="1" baseline="0" dirty="0"/>
              <a:t>Style</a:t>
            </a:r>
            <a:r>
              <a:rPr lang="en-US" baseline="0" dirty="0"/>
              <a:t> pane do the following:</a:t>
            </a:r>
          </a:p>
          <a:p>
            <a:pPr marL="698830" lvl="1" indent="-232943" defTabSz="931774">
              <a:buFont typeface="Arial" pitchFamily="34" charset="0"/>
              <a:buChar char="•"/>
              <a:defRPr/>
            </a:pPr>
            <a:r>
              <a:rPr lang="en-US" baseline="0" dirty="0"/>
              <a:t>In the </a:t>
            </a:r>
            <a:r>
              <a:rPr lang="en-US" b="1" baseline="0" dirty="0"/>
              <a:t>Width</a:t>
            </a:r>
            <a:r>
              <a:rPr lang="en-US" baseline="0" dirty="0"/>
              <a:t> box enter </a:t>
            </a:r>
            <a:r>
              <a:rPr lang="en-US" b="1" baseline="0" dirty="0"/>
              <a:t>3.75 pt</a:t>
            </a:r>
            <a:r>
              <a:rPr lang="en-US" baseline="0" dirty="0"/>
              <a:t>. </a:t>
            </a:r>
          </a:p>
          <a:p>
            <a:pPr marL="698830" lvl="1" indent="-232943" defTabSz="931774">
              <a:buFont typeface="Arial" pitchFamily="34" charset="0"/>
              <a:buChar char="•"/>
              <a:defRPr/>
            </a:pPr>
            <a:r>
              <a:rPr lang="en-US" baseline="0" dirty="0"/>
              <a:t>In the </a:t>
            </a:r>
            <a:r>
              <a:rPr lang="en-US" b="1" baseline="0" dirty="0"/>
              <a:t>Dash</a:t>
            </a:r>
            <a:r>
              <a:rPr lang="en-US" baseline="0" dirty="0"/>
              <a:t> </a:t>
            </a:r>
            <a:r>
              <a:rPr lang="en-US" b="1" baseline="0" dirty="0"/>
              <a:t>type</a:t>
            </a:r>
            <a:r>
              <a:rPr lang="en-US" baseline="0" dirty="0"/>
              <a:t> list select </a:t>
            </a:r>
            <a:r>
              <a:rPr lang="en-US" b="1" baseline="0" dirty="0"/>
              <a:t>Round Dot </a:t>
            </a:r>
            <a:r>
              <a:rPr lang="en-US" b="0" baseline="0" dirty="0"/>
              <a:t>(second option)</a:t>
            </a:r>
            <a:r>
              <a:rPr lang="en-US" baseline="0" dirty="0"/>
              <a:t>. </a:t>
            </a:r>
          </a:p>
          <a:p>
            <a:pPr marL="698830" lvl="1" indent="-232943" defTabSz="931774">
              <a:buFont typeface="Arial" pitchFamily="34" charset="0"/>
              <a:buChar char="•"/>
              <a:defRPr/>
            </a:pPr>
            <a:r>
              <a:rPr lang="en-US" baseline="0" dirty="0"/>
              <a:t>In the </a:t>
            </a:r>
            <a:r>
              <a:rPr lang="en-US" b="1" baseline="0" dirty="0"/>
              <a:t>Cap</a:t>
            </a:r>
            <a:r>
              <a:rPr lang="en-US" baseline="0" dirty="0"/>
              <a:t> </a:t>
            </a:r>
            <a:r>
              <a:rPr lang="en-US" b="1" baseline="0" dirty="0"/>
              <a:t>type</a:t>
            </a:r>
            <a:r>
              <a:rPr lang="en-US" baseline="0" dirty="0"/>
              <a:t> list select </a:t>
            </a:r>
            <a:r>
              <a:rPr lang="en-US" b="1" baseline="0" dirty="0"/>
              <a:t>Round</a:t>
            </a:r>
            <a:r>
              <a:rPr lang="en-US" baseline="0" dirty="0"/>
              <a:t>. </a:t>
            </a:r>
          </a:p>
          <a:p>
            <a:pPr marL="698830" lvl="1" indent="-232943" defTabSz="931774">
              <a:buFont typeface="Arial" pitchFamily="34" charset="0"/>
              <a:buChar char="•"/>
              <a:defRPr/>
            </a:pPr>
            <a:r>
              <a:rPr lang="en-US" baseline="0" dirty="0"/>
              <a:t>In the </a:t>
            </a:r>
            <a:r>
              <a:rPr lang="en-US" b="1" baseline="0" dirty="0"/>
              <a:t>Join</a:t>
            </a:r>
            <a:r>
              <a:rPr lang="en-US" baseline="0" dirty="0"/>
              <a:t> </a:t>
            </a:r>
            <a:r>
              <a:rPr lang="en-US" b="1" baseline="0" dirty="0"/>
              <a:t>type</a:t>
            </a:r>
            <a:r>
              <a:rPr lang="en-US" baseline="0" dirty="0"/>
              <a:t> list select </a:t>
            </a:r>
            <a:r>
              <a:rPr lang="en-US" b="1" baseline="0" dirty="0"/>
              <a:t>Round</a:t>
            </a:r>
            <a:r>
              <a:rPr lang="en-US" baseline="0" dirty="0"/>
              <a:t>. </a:t>
            </a:r>
          </a:p>
          <a:p>
            <a:pPr marL="232943" indent="-232943" defTabSz="931774">
              <a:buFont typeface="+mj-lt"/>
              <a:buAutoNum type="arabicPeriod"/>
              <a:defRPr/>
            </a:pPr>
            <a:r>
              <a:rPr lang="en-US" baseline="0" dirty="0"/>
              <a:t>Select the line.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a:t>
            </a:r>
            <a:endParaRPr lang="en-US" baseline="0" dirty="0"/>
          </a:p>
          <a:p>
            <a:pPr marL="232943" indent="-232943" defTabSz="931774">
              <a:buFont typeface="+mj-lt"/>
              <a:buAutoNum type="arabicPeriod"/>
              <a:defRPr/>
            </a:pPr>
            <a:r>
              <a:rPr lang="en-US" baseline="0" dirty="0"/>
              <a:t>Select the second line.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Position</a:t>
            </a:r>
            <a:r>
              <a:rPr lang="en-US" baseline="0" dirty="0"/>
              <a:t> </a:t>
            </a:r>
            <a:r>
              <a:rPr lang="en-US" b="1" baseline="0" dirty="0"/>
              <a:t>Objects</a:t>
            </a:r>
            <a:r>
              <a:rPr lang="en-US" baseline="0" dirty="0"/>
              <a:t>, point to </a:t>
            </a:r>
            <a:r>
              <a:rPr lang="en-US" b="1" baseline="0" dirty="0"/>
              <a:t>Rotate</a:t>
            </a:r>
            <a:r>
              <a:rPr lang="en-US" baseline="0" dirty="0"/>
              <a:t> and select </a:t>
            </a:r>
            <a:r>
              <a:rPr lang="en-US" b="1" baseline="0" dirty="0"/>
              <a:t>Flip</a:t>
            </a:r>
            <a:r>
              <a:rPr lang="en-US" baseline="0" dirty="0"/>
              <a:t> </a:t>
            </a:r>
            <a:r>
              <a:rPr lang="en-US" b="1" baseline="0" dirty="0"/>
              <a:t>Horizontal</a:t>
            </a:r>
            <a:r>
              <a:rPr lang="en-US" baseline="0" dirty="0"/>
              <a:t>. </a:t>
            </a:r>
          </a:p>
          <a:p>
            <a:pPr marL="232943" indent="-232943" defTabSz="931774">
              <a:buFont typeface="+mj-lt"/>
              <a:buAutoNum type="arabicPeriod"/>
              <a:defRPr/>
            </a:pPr>
            <a:r>
              <a:rPr lang="en-US" baseline="0" dirty="0"/>
              <a:t>Position duplicate line so the top point is at the same position as the top point on the first line. Position the end point is on the right edge of the dish.</a:t>
            </a:r>
          </a:p>
          <a:p>
            <a:pPr marL="232943" indent="-232943" defTabSz="931774">
              <a:buFont typeface="+mj-lt"/>
              <a:buAutoNum type="arabicPeriod"/>
              <a:defRPr/>
            </a:pPr>
            <a:r>
              <a:rPr lang="en-US" baseline="0" dirty="0"/>
              <a:t>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then 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 </a:t>
            </a:r>
          </a:p>
          <a:p>
            <a:pPr marL="232943" indent="-232943" defTabSz="931774">
              <a:buFont typeface="+mj-lt"/>
              <a:buAutoNum type="arabicPeriod"/>
              <a:defRPr/>
            </a:pPr>
            <a:r>
              <a:rPr lang="en-US" baseline="0" dirty="0"/>
              <a:t>Press and hold CTRL and select both lines and the dish.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aseline="0" dirty="0"/>
              <a:t>, and under </a:t>
            </a:r>
            <a:r>
              <a:rPr lang="en-US" b="1" baseline="0" dirty="0"/>
              <a:t>Group</a:t>
            </a:r>
            <a:r>
              <a:rPr lang="en-US" baseline="0" dirty="0"/>
              <a:t> </a:t>
            </a:r>
            <a:r>
              <a:rPr lang="en-US" b="1" baseline="0" dirty="0"/>
              <a:t>Objects</a:t>
            </a:r>
            <a:r>
              <a:rPr lang="en-US" baseline="0" dirty="0"/>
              <a:t> select </a:t>
            </a:r>
            <a:r>
              <a:rPr lang="en-US" b="1" baseline="0" dirty="0"/>
              <a:t>Group</a:t>
            </a:r>
            <a:r>
              <a:rPr lang="en-US" baseline="0" dirty="0"/>
              <a:t>. </a:t>
            </a:r>
          </a:p>
          <a:p>
            <a:pPr marL="232943" indent="-232943" defTabSz="931774">
              <a:buFont typeface="+mj-lt"/>
              <a:buAutoNum type="arabicPeriod"/>
              <a:defRPr/>
            </a:pPr>
            <a:r>
              <a:rPr lang="en-US" baseline="0" dirty="0"/>
              <a:t>Select the group of (the two dotted lines and the dish).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baseline="0" dirty="0"/>
              <a:t>. </a:t>
            </a:r>
          </a:p>
          <a:p>
            <a:pPr marL="232943" indent="-232943" defTabSz="931774">
              <a:buFont typeface="+mj-lt"/>
              <a:buAutoNum type="arabicPeriod"/>
              <a:defRPr/>
            </a:pPr>
            <a:r>
              <a:rPr lang="en-US" baseline="0" dirty="0"/>
              <a:t>Position  the second group on the right side of the slide.</a:t>
            </a:r>
          </a:p>
          <a:p>
            <a:pPr marL="232943" indent="-232943" defTabSz="931774">
              <a:buFont typeface="+mj-lt"/>
              <a:buAutoNum type="arabicPeriod"/>
              <a:defRPr/>
            </a:pPr>
            <a:r>
              <a:rPr lang="en-US" baseline="0" dirty="0"/>
              <a:t>Press and hold CTRL and select both left and right groups. On the </a:t>
            </a:r>
            <a:r>
              <a:rPr lang="en-US" b="1" baseline="0" dirty="0"/>
              <a:t>Home</a:t>
            </a:r>
            <a:r>
              <a:rPr lang="en-US" baseline="0" dirty="0"/>
              <a:t> tab, in the </a:t>
            </a:r>
            <a:r>
              <a:rPr lang="en-US" b="1" baseline="0" dirty="0"/>
              <a:t>Drawing</a:t>
            </a:r>
            <a:r>
              <a:rPr lang="en-US" baseline="0" dirty="0"/>
              <a:t> group, click </a:t>
            </a:r>
            <a:r>
              <a:rPr lang="en-US" b="1" baseline="0" dirty="0"/>
              <a:t>Arrange</a:t>
            </a:r>
            <a:r>
              <a:rPr lang="en-US" b="0" baseline="0" dirty="0"/>
              <a:t>,</a:t>
            </a:r>
            <a:r>
              <a:rPr lang="en-US" baseline="0" dirty="0"/>
              <a:t> and then do the following:</a:t>
            </a:r>
          </a:p>
          <a:p>
            <a:pPr marL="698830" lvl="1" indent="-232943" defTabSz="931774">
              <a:buFont typeface="+mj-lt"/>
              <a:buAutoNum type="arabicPeriod"/>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Selected</a:t>
            </a:r>
            <a:r>
              <a:rPr lang="en-US" baseline="0" dirty="0"/>
              <a:t> </a:t>
            </a:r>
            <a:r>
              <a:rPr lang="en-US" b="1" baseline="0" dirty="0"/>
              <a:t>Objects</a:t>
            </a:r>
            <a:r>
              <a:rPr lang="en-US" baseline="0" dirty="0"/>
              <a:t>.</a:t>
            </a:r>
          </a:p>
          <a:p>
            <a:pPr marL="698830" lvl="1" indent="-232943" defTabSz="931774">
              <a:buFont typeface="+mj-lt"/>
              <a:buAutoNum type="arabicPeriod"/>
              <a:defRPr/>
            </a:pPr>
            <a:r>
              <a:rPr lang="en-US" baseline="0" dirty="0"/>
              <a:t>Under </a:t>
            </a:r>
            <a:r>
              <a:rPr lang="en-US" b="1" baseline="0" dirty="0"/>
              <a:t>Position</a:t>
            </a:r>
            <a:r>
              <a:rPr lang="en-US" baseline="0" dirty="0"/>
              <a:t> </a:t>
            </a:r>
            <a:r>
              <a:rPr lang="en-US" b="1" baseline="0" dirty="0"/>
              <a:t>Objects</a:t>
            </a:r>
            <a:r>
              <a:rPr lang="en-US" baseline="0" dirty="0"/>
              <a:t>, point to </a:t>
            </a:r>
            <a:r>
              <a:rPr lang="en-US" b="1" baseline="0" dirty="0"/>
              <a:t>Align</a:t>
            </a:r>
            <a:r>
              <a:rPr lang="en-US" baseline="0" dirty="0"/>
              <a:t> and select </a:t>
            </a:r>
            <a:r>
              <a:rPr lang="en-US" b="1" baseline="0" dirty="0"/>
              <a:t>Align</a:t>
            </a:r>
            <a:r>
              <a:rPr lang="en-US" baseline="0" dirty="0"/>
              <a:t> </a:t>
            </a:r>
            <a:r>
              <a:rPr lang="en-US" b="1" baseline="0" dirty="0"/>
              <a:t>Top</a:t>
            </a:r>
            <a:r>
              <a:rPr lang="en-US" baseline="0" dirty="0"/>
              <a:t>.</a:t>
            </a:r>
          </a:p>
          <a:p>
            <a:pPr marL="698830" lvl="1" indent="-232943" defTabSz="931774">
              <a:buFont typeface="+mj-lt"/>
              <a:buAutoNum type="arabicPeriod"/>
              <a:defRPr/>
            </a:pPr>
            <a:r>
              <a:rPr lang="en-US" baseline="0" dirty="0"/>
              <a:t>Under </a:t>
            </a:r>
            <a:r>
              <a:rPr lang="en-US" b="1" baseline="0" dirty="0"/>
              <a:t>Order</a:t>
            </a:r>
            <a:r>
              <a:rPr lang="en-US" baseline="0" dirty="0"/>
              <a:t> </a:t>
            </a:r>
            <a:r>
              <a:rPr lang="en-US" b="1" baseline="0" dirty="0"/>
              <a:t>Objects</a:t>
            </a:r>
            <a:r>
              <a:rPr lang="en-US" baseline="0" dirty="0"/>
              <a:t> select </a:t>
            </a:r>
            <a:r>
              <a:rPr lang="en-US" b="1" baseline="0" dirty="0"/>
              <a:t>Send to Back</a:t>
            </a:r>
            <a:r>
              <a:rPr lang="en-US" baseline="0" dirty="0"/>
              <a:t>.</a:t>
            </a:r>
          </a:p>
          <a:p>
            <a:endParaRPr lang="en-US" baseline="0" dirty="0"/>
          </a:p>
          <a:p>
            <a:endParaRPr lang="en-US" baseline="0" dirty="0"/>
          </a:p>
          <a:p>
            <a:r>
              <a:rPr lang="en-US" baseline="0" dirty="0"/>
              <a:t>To reproduce the animation effects on this slide, do the following:</a:t>
            </a:r>
          </a:p>
          <a:p>
            <a:pPr marL="232943" indent="-232943">
              <a:buFont typeface="+mj-lt"/>
              <a:buAutoNum type="arabicPeriod"/>
            </a:pPr>
            <a:r>
              <a:rPr lang="en-US" baseline="0" dirty="0"/>
              <a:t>Select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32943" indent="-232943">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98830" lvl="1" indent="-232943">
              <a:buFont typeface="Arial" pitchFamily="34" charset="0"/>
              <a:buChar char="•"/>
            </a:pPr>
            <a:r>
              <a:rPr lang="en-US" baseline="0" dirty="0"/>
              <a:t>On the </a:t>
            </a:r>
            <a:r>
              <a:rPr lang="en-US" b="1" baseline="0" dirty="0"/>
              <a:t>Effect</a:t>
            </a:r>
            <a:r>
              <a:rPr lang="en-US" baseline="0" dirty="0"/>
              <a:t> tab, do the following:</a:t>
            </a:r>
          </a:p>
          <a:p>
            <a:pPr marL="1164717" lvl="2" indent="-232943">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10</a:t>
            </a:r>
            <a:r>
              <a:rPr lang="en-US" baseline="0" dirty="0"/>
              <a:t> and press ENTER.</a:t>
            </a:r>
          </a:p>
          <a:p>
            <a:pPr marL="1164717" lvl="2" indent="-232943">
              <a:buFont typeface="Arial" pitchFamily="34" charset="0"/>
              <a:buChar char="•"/>
            </a:pPr>
            <a:r>
              <a:rPr lang="en-US" baseline="0" dirty="0"/>
              <a:t>Also in the </a:t>
            </a:r>
            <a:r>
              <a:rPr lang="en-US" b="1" baseline="0" dirty="0"/>
              <a:t>Amount</a:t>
            </a:r>
            <a:r>
              <a:rPr lang="en-US" baseline="0" dirty="0"/>
              <a:t> list, select </a:t>
            </a:r>
            <a:r>
              <a:rPr lang="en-US" b="1" baseline="0" dirty="0"/>
              <a:t>Clockwise</a:t>
            </a:r>
            <a:r>
              <a:rPr lang="en-US" baseline="0" dirty="0"/>
              <a:t>.</a:t>
            </a:r>
          </a:p>
          <a:p>
            <a:pPr marL="1164717" lvl="2" indent="-232943">
              <a:buFont typeface="Arial" pitchFamily="34" charset="0"/>
              <a:buChar char="•"/>
            </a:pPr>
            <a:r>
              <a:rPr lang="en-US" baseline="0" dirty="0"/>
              <a:t>Clear the </a:t>
            </a:r>
            <a:r>
              <a:rPr lang="en-US" b="1" baseline="0" dirty="0"/>
              <a:t>Smooth Start </a:t>
            </a:r>
            <a:r>
              <a:rPr lang="en-US" baseline="0" dirty="0"/>
              <a:t>box.</a:t>
            </a:r>
          </a:p>
          <a:p>
            <a:pPr marL="1164717" lvl="2" indent="-232943">
              <a:buFont typeface="Arial" pitchFamily="34" charset="0"/>
              <a:buChar char="•"/>
            </a:pPr>
            <a:r>
              <a:rPr lang="en-US" baseline="0" dirty="0"/>
              <a:t>Clear the </a:t>
            </a:r>
            <a:r>
              <a:rPr lang="en-US" b="1" baseline="0" dirty="0"/>
              <a:t>Smooth End </a:t>
            </a:r>
            <a:r>
              <a:rPr lang="en-US" baseline="0" dirty="0"/>
              <a:t>box.</a:t>
            </a:r>
          </a:p>
          <a:p>
            <a:pPr marL="698830" lvl="1" indent="-232943">
              <a:buFont typeface="Arial" pitchFamily="34" charset="0"/>
              <a:buChar char="•"/>
            </a:pPr>
            <a:r>
              <a:rPr lang="en-US" baseline="0" dirty="0"/>
              <a:t>On the </a:t>
            </a:r>
            <a:r>
              <a:rPr lang="en-US" b="1" baseline="0" dirty="0"/>
              <a:t>Timing</a:t>
            </a:r>
            <a:r>
              <a:rPr lang="en-US" baseline="0" dirty="0"/>
              <a:t> tab, do the following:</a:t>
            </a:r>
          </a:p>
          <a:p>
            <a:pPr marL="1164717" lvl="2" indent="-232943">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64717" lvl="2" indent="-232943" defTabSz="931774">
              <a:buFont typeface="Arial" pitchFamily="34" charset="0"/>
              <a:buChar char="•"/>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98830" lvl="1" indent="-232943">
              <a:buFont typeface="Arial" pitchFamily="34" charset="0"/>
              <a:buChar cha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32943" indent="-232943" defTabSz="931774">
              <a:lnSpc>
                <a:spcPct val="90000"/>
              </a:lnSpc>
              <a:spcAft>
                <a:spcPts val="611"/>
              </a:spcAft>
              <a:buFont typeface="+mj-lt"/>
              <a:buAutoNum type="arabicPeriod"/>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98830" lvl="1" indent="-232943" defTabSz="931774">
              <a:lnSpc>
                <a:spcPct val="90000"/>
              </a:lnSpc>
              <a:spcAft>
                <a:spcPts val="611"/>
              </a:spcAft>
              <a:buFont typeface="Arial" pitchFamily="34" charset="0"/>
              <a:buChar char="•"/>
              <a:defRP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motion path on the slide. Press and hold the SHIFT key and drag the end point (red arrow) down to shorten the motion path (approximately .33” length). </a:t>
            </a:r>
            <a:br>
              <a:rPr lang="en-US" baseline="0" dirty="0"/>
            </a:br>
            <a:r>
              <a:rPr lang="en-US" baseline="0" dirty="0"/>
              <a:t>(</a:t>
            </a:r>
            <a:r>
              <a:rPr lang="en-US" b="0" baseline="0" dirty="0"/>
              <a:t>Note: If needed, zoom in to see the objects. On the </a:t>
            </a:r>
            <a:r>
              <a:rPr lang="en-US" b="1" baseline="0" dirty="0"/>
              <a:t>View</a:t>
            </a:r>
            <a:r>
              <a:rPr lang="en-US" b="0" baseline="0" dirty="0"/>
              <a:t> tab, in the </a:t>
            </a:r>
            <a:r>
              <a:rPr lang="en-US" b="1" baseline="0" dirty="0"/>
              <a:t>Zoom</a:t>
            </a:r>
            <a:r>
              <a:rPr lang="en-US" b="0" baseline="0" dirty="0"/>
              <a:t> group, click </a:t>
            </a:r>
            <a:r>
              <a:rPr lang="en-US" b="1" baseline="0" dirty="0"/>
              <a:t>Zoom</a:t>
            </a:r>
            <a:r>
              <a:rPr lang="en-US" b="0" baseline="0" dirty="0"/>
              <a:t>, and in the </a:t>
            </a:r>
            <a:r>
              <a:rPr lang="en-US" b="1" baseline="0" dirty="0"/>
              <a:t>Zoom</a:t>
            </a:r>
            <a:r>
              <a:rPr lang="en-US" b="0" baseline="0" dirty="0"/>
              <a:t> dialog box, in the </a:t>
            </a:r>
            <a:r>
              <a:rPr lang="en-US" b="1" baseline="0" dirty="0"/>
              <a:t>Percent</a:t>
            </a:r>
            <a:r>
              <a:rPr lang="en-US" b="0" baseline="0" dirty="0"/>
              <a:t> box enter </a:t>
            </a:r>
            <a:r>
              <a:rPr lang="en-US" b="1" baseline="0" dirty="0"/>
              <a:t>200%</a:t>
            </a:r>
            <a:r>
              <a:rPr lang="en-US" b="0" baseline="0" dirty="0"/>
              <a:t>. After editing, on the </a:t>
            </a:r>
            <a:r>
              <a:rPr lang="en-US" b="1" baseline="0" dirty="0"/>
              <a:t>View</a:t>
            </a:r>
            <a:r>
              <a:rPr lang="en-US" b="0" baseline="0" dirty="0"/>
              <a:t> tab, in the </a:t>
            </a:r>
            <a:r>
              <a:rPr lang="en-US" b="1" baseline="0" dirty="0"/>
              <a:t>Zoom</a:t>
            </a:r>
            <a:r>
              <a:rPr lang="en-US" b="0" baseline="0" dirty="0"/>
              <a:t> group click </a:t>
            </a:r>
            <a:r>
              <a:rPr lang="en-US" b="1" baseline="0" dirty="0"/>
              <a:t>Fit to Window </a:t>
            </a:r>
            <a:r>
              <a:rPr lang="en-US" b="0" baseline="0" dirty="0"/>
              <a:t>to return to the slide to its original size.)</a:t>
            </a:r>
            <a:endParaRPr lang="en-US" baseline="0" dirty="0"/>
          </a:p>
          <a:p>
            <a:pPr marL="232943" indent="-232943" defTabSz="931774">
              <a:lnSpc>
                <a:spcPct val="90000"/>
              </a:lnSpc>
              <a:spcAft>
                <a:spcPts val="611"/>
              </a:spcAft>
              <a:buFont typeface="+mj-lt"/>
              <a:buAutoNum type="arabicPeriod"/>
              <a:defRPr/>
            </a:pPr>
            <a:r>
              <a:rPr lang="en-US" baseline="0" dirty="0"/>
              <a:t>Select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32943" indent="-232943" defTabSz="931774">
              <a:lnSpc>
                <a:spcPct val="90000"/>
              </a:lnSpc>
              <a:spcAft>
                <a:spcPts val="611"/>
              </a:spcAft>
              <a:buFont typeface="+mj-lt"/>
              <a:buAutoNum type="arabicPeriod"/>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98830" lvl="1" indent="-232943" defTabSz="931774">
              <a:lnSpc>
                <a:spcPct val="90000"/>
              </a:lnSpc>
              <a:spcAft>
                <a:spcPts val="611"/>
              </a:spcAft>
              <a:buFont typeface="Arial" pitchFamily="34" charset="0"/>
              <a:buChar char="•"/>
              <a:defRP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down motion path on the slide. Press and hold SHIFT and the drag end point  (red arrow) upwards to shorten path (approximately .33” length).</a:t>
            </a:r>
          </a:p>
          <a:p>
            <a:pPr marL="232943" indent="-232943">
              <a:buFont typeface="+mj-lt"/>
              <a:buAutoNum type="arabicPeriod"/>
            </a:pPr>
            <a:r>
              <a:rPr lang="en-US" baseline="0" dirty="0"/>
              <a:t>Select the top horizontal bar group.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 Animation</a:t>
            </a:r>
            <a:r>
              <a:rPr lang="en-US" baseline="0" dirty="0"/>
              <a:t>, and then under </a:t>
            </a:r>
            <a:r>
              <a:rPr lang="en-US" b="1" baseline="0" dirty="0"/>
              <a:t>Emphasis</a:t>
            </a:r>
            <a:r>
              <a:rPr lang="en-US" baseline="0" dirty="0"/>
              <a:t> click </a:t>
            </a:r>
            <a:r>
              <a:rPr lang="en-US" b="1" baseline="0" dirty="0"/>
              <a:t>Spin</a:t>
            </a:r>
            <a:r>
              <a:rPr lang="en-US" baseline="0" dirty="0"/>
              <a:t>.</a:t>
            </a:r>
          </a:p>
          <a:p>
            <a:pPr marL="232943" indent="-232943">
              <a:buFont typeface="+mj-lt"/>
              <a:buAutoNum type="arabicPeriod"/>
            </a:pPr>
            <a:r>
              <a:rPr lang="en-US" baseline="0" dirty="0"/>
              <a:t>Also on the </a:t>
            </a:r>
            <a:r>
              <a:rPr lang="en-US" b="1" dirty="0"/>
              <a:t>Animation</a:t>
            </a:r>
            <a:r>
              <a:rPr lang="en-US" dirty="0"/>
              <a:t> </a:t>
            </a:r>
            <a:r>
              <a:rPr lang="en-US" baseline="0" dirty="0"/>
              <a:t>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Spin </a:t>
            </a:r>
            <a:r>
              <a:rPr lang="en-US" baseline="0" dirty="0"/>
              <a:t>dialog box, do the following:</a:t>
            </a:r>
          </a:p>
          <a:p>
            <a:pPr marL="698830" lvl="1" indent="-232943">
              <a:buFont typeface="Arial" pitchFamily="34" charset="0"/>
              <a:buChar char="•"/>
            </a:pPr>
            <a:r>
              <a:rPr lang="en-US" baseline="0" dirty="0"/>
              <a:t>On the </a:t>
            </a:r>
            <a:r>
              <a:rPr lang="en-US" b="1" baseline="0" dirty="0"/>
              <a:t>Effect</a:t>
            </a:r>
            <a:r>
              <a:rPr lang="en-US" baseline="0" dirty="0"/>
              <a:t> tab, do the following:</a:t>
            </a:r>
          </a:p>
          <a:p>
            <a:pPr marL="1164717" lvl="2" indent="-232943">
              <a:buFont typeface="Arial" pitchFamily="34" charset="0"/>
              <a:buChar char="•"/>
            </a:pPr>
            <a:r>
              <a:rPr lang="en-US" baseline="0" dirty="0"/>
              <a:t>In the </a:t>
            </a:r>
            <a:r>
              <a:rPr lang="en-US" b="1" baseline="0" dirty="0"/>
              <a:t>Amount</a:t>
            </a:r>
            <a:r>
              <a:rPr lang="en-US" baseline="0" dirty="0"/>
              <a:t> list, in the </a:t>
            </a:r>
            <a:r>
              <a:rPr lang="en-US" b="1" baseline="0" dirty="0"/>
              <a:t>Custom</a:t>
            </a:r>
            <a:r>
              <a:rPr lang="en-US" baseline="0" dirty="0"/>
              <a:t> box enter </a:t>
            </a:r>
            <a:r>
              <a:rPr lang="en-US" b="1" baseline="0" dirty="0"/>
              <a:t>20</a:t>
            </a:r>
            <a:r>
              <a:rPr lang="en-US" baseline="0" dirty="0"/>
              <a:t> and press ENTER.</a:t>
            </a:r>
          </a:p>
          <a:p>
            <a:pPr marL="1164717" lvl="2" indent="-232943">
              <a:buFont typeface="Arial" pitchFamily="34" charset="0"/>
              <a:buChar char="•"/>
            </a:pPr>
            <a:r>
              <a:rPr lang="en-US" baseline="0" dirty="0"/>
              <a:t>Also in the </a:t>
            </a:r>
            <a:r>
              <a:rPr lang="en-US" b="1" baseline="0" dirty="0"/>
              <a:t>Amount</a:t>
            </a:r>
            <a:r>
              <a:rPr lang="en-US" baseline="0" dirty="0"/>
              <a:t> list, select </a:t>
            </a:r>
            <a:r>
              <a:rPr lang="en-US" b="1" baseline="0" dirty="0"/>
              <a:t>Counterclockwise</a:t>
            </a:r>
            <a:r>
              <a:rPr lang="en-US" baseline="0" dirty="0"/>
              <a:t>.</a:t>
            </a:r>
          </a:p>
          <a:p>
            <a:pPr marL="1164717" lvl="2" indent="-232943">
              <a:buFont typeface="Arial" pitchFamily="34" charset="0"/>
              <a:buChar char="•"/>
            </a:pPr>
            <a:r>
              <a:rPr lang="en-US" baseline="0" dirty="0"/>
              <a:t>Clear the </a:t>
            </a:r>
            <a:r>
              <a:rPr lang="en-US" b="1" baseline="0" dirty="0"/>
              <a:t>Smooth Start </a:t>
            </a:r>
            <a:r>
              <a:rPr lang="en-US" baseline="0" dirty="0"/>
              <a:t>box.</a:t>
            </a:r>
          </a:p>
          <a:p>
            <a:pPr marL="1164717" lvl="2" indent="-232943">
              <a:buFont typeface="Arial" pitchFamily="34" charset="0"/>
              <a:buChar char="•"/>
            </a:pPr>
            <a:r>
              <a:rPr lang="en-US" baseline="0" dirty="0"/>
              <a:t>Clear the </a:t>
            </a:r>
            <a:r>
              <a:rPr lang="en-US" b="1" baseline="0" dirty="0"/>
              <a:t>Smooth End </a:t>
            </a:r>
            <a:r>
              <a:rPr lang="en-US" baseline="0" dirty="0"/>
              <a:t>box.</a:t>
            </a:r>
          </a:p>
          <a:p>
            <a:pPr marL="698830" lvl="1" indent="-232943">
              <a:buFont typeface="Arial" pitchFamily="34" charset="0"/>
              <a:buChar char="•"/>
            </a:pPr>
            <a:r>
              <a:rPr lang="en-US" baseline="0" dirty="0"/>
              <a:t>On the </a:t>
            </a:r>
            <a:r>
              <a:rPr lang="en-US" b="1" baseline="0" dirty="0"/>
              <a:t>Timing</a:t>
            </a:r>
            <a:r>
              <a:rPr lang="en-US" baseline="0" dirty="0"/>
              <a:t> tab, do the following:</a:t>
            </a:r>
          </a:p>
          <a:p>
            <a:pPr marL="1164717" lvl="2" indent="-232943">
              <a:buFont typeface="Arial" pitchFamily="34" charset="0"/>
              <a:buChar char="•"/>
            </a:pPr>
            <a:r>
              <a:rPr lang="en-US" baseline="0" dirty="0"/>
              <a:t>In the </a:t>
            </a:r>
            <a:r>
              <a:rPr lang="en-US" b="1" baseline="0" dirty="0"/>
              <a:t>Speed</a:t>
            </a:r>
            <a:r>
              <a:rPr lang="en-US" baseline="0" dirty="0"/>
              <a:t> list select </a:t>
            </a:r>
            <a:r>
              <a:rPr lang="en-US" b="1" baseline="0" dirty="0"/>
              <a:t>Fast</a:t>
            </a:r>
            <a:r>
              <a:rPr lang="en-US" baseline="0" dirty="0"/>
              <a:t>.</a:t>
            </a:r>
          </a:p>
          <a:p>
            <a:pPr marL="1164717" lvl="2" indent="-232943" defTabSz="931774">
              <a:buFont typeface="Arial" pitchFamily="34" charset="0"/>
              <a:buChar char="•"/>
              <a:defRPr/>
            </a:pPr>
            <a:r>
              <a:rPr lang="en-US" baseline="0" dirty="0"/>
              <a:t>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0" baseline="0" dirty="0"/>
              <a:t>.</a:t>
            </a:r>
            <a:endParaRPr lang="en-US" baseline="0" dirty="0"/>
          </a:p>
          <a:p>
            <a:pPr marL="698830" lvl="1" indent="-232943">
              <a:buFont typeface="Arial" pitchFamily="34" charset="0"/>
              <a:buChar cha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left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Down</a:t>
            </a:r>
            <a:r>
              <a:rPr lang="en-US" baseline="0" dirty="0"/>
              <a:t>.</a:t>
            </a:r>
          </a:p>
          <a:p>
            <a:pPr marL="232943" indent="-232943" defTabSz="931774">
              <a:lnSpc>
                <a:spcPct val="90000"/>
              </a:lnSpc>
              <a:spcAft>
                <a:spcPts val="611"/>
              </a:spcAft>
              <a:buFont typeface="+mj-lt"/>
              <a:buAutoNum type="arabicPeriod"/>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Down </a:t>
            </a:r>
            <a:r>
              <a:rPr lang="en-US" baseline="0" dirty="0"/>
              <a:t>dialog box, do the following:</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98830" lvl="1" indent="-232943" defTabSz="931774">
              <a:lnSpc>
                <a:spcPct val="90000"/>
              </a:lnSpc>
              <a:spcAft>
                <a:spcPts val="611"/>
              </a:spcAft>
              <a:buFont typeface="Arial" pitchFamily="34" charset="0"/>
              <a:buChar char="•"/>
              <a:defRP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down motion path on the slide. Press and hold SHIFT and the drag end point  (red arrow) upwards to shorten path (approximately .66” length).</a:t>
            </a:r>
          </a:p>
          <a:p>
            <a:pPr marL="232943" indent="-232943" defTabSz="931774">
              <a:lnSpc>
                <a:spcPct val="90000"/>
              </a:lnSpc>
              <a:spcAft>
                <a:spcPts val="611"/>
              </a:spcAft>
              <a:buFont typeface="+mj-lt"/>
              <a:buAutoNum type="arabicPeriod"/>
              <a:defRPr/>
            </a:pPr>
            <a:r>
              <a:rPr lang="en-US" baseline="0" dirty="0"/>
              <a:t>Select the </a:t>
            </a:r>
            <a:r>
              <a:rPr lang="en-US" b="1" baseline="0" dirty="0"/>
              <a:t>Down </a:t>
            </a:r>
            <a:r>
              <a:rPr lang="en-US" baseline="0" dirty="0"/>
              <a:t>motion path for the right dish on the slide. Press and hold SHIFT and drag the start point (green arrow) to meet end point (red arrow) from the first </a:t>
            </a:r>
            <a:r>
              <a:rPr lang="en-US" b="1" baseline="0" dirty="0"/>
              <a:t>Up </a:t>
            </a:r>
            <a:r>
              <a:rPr lang="en-US" baseline="0" dirty="0"/>
              <a:t>motion path.</a:t>
            </a:r>
          </a:p>
          <a:p>
            <a:pPr marL="232943" indent="-232943" defTabSz="931774">
              <a:lnSpc>
                <a:spcPct val="90000"/>
              </a:lnSpc>
              <a:spcAft>
                <a:spcPts val="611"/>
              </a:spcAft>
              <a:buFont typeface="+mj-lt"/>
              <a:buAutoNum type="arabicPeriod"/>
              <a:defRPr/>
            </a:pPr>
            <a:r>
              <a:rPr lang="en-US" baseline="0" dirty="0"/>
              <a:t>Select the right dish group. Also on the </a:t>
            </a:r>
            <a:r>
              <a:rPr lang="en-US" b="1" baseline="0" dirty="0"/>
              <a:t>Animations</a:t>
            </a:r>
            <a:r>
              <a:rPr lang="en-US" baseline="0" dirty="0"/>
              <a:t> tab, in the </a:t>
            </a:r>
            <a:r>
              <a:rPr lang="en-US" b="1" baseline="0" dirty="0"/>
              <a:t>Advanced Animation </a:t>
            </a:r>
            <a:r>
              <a:rPr lang="en-US" baseline="0" dirty="0"/>
              <a:t>group, click </a:t>
            </a:r>
            <a:r>
              <a:rPr lang="en-US" b="1" baseline="0" dirty="0"/>
              <a:t>Add</a:t>
            </a:r>
            <a:r>
              <a:rPr lang="en-US" baseline="0" dirty="0"/>
              <a:t> </a:t>
            </a:r>
            <a:r>
              <a:rPr lang="en-US" b="1" baseline="0" dirty="0"/>
              <a:t>Animation</a:t>
            </a:r>
            <a:r>
              <a:rPr lang="en-US" baseline="0" dirty="0"/>
              <a:t>, and then click </a:t>
            </a:r>
            <a:r>
              <a:rPr lang="en-US" b="1" baseline="0" dirty="0"/>
              <a:t>More</a:t>
            </a:r>
            <a:r>
              <a:rPr lang="en-US" baseline="0" dirty="0"/>
              <a:t> </a:t>
            </a:r>
            <a:r>
              <a:rPr lang="en-US" b="1" baseline="0" dirty="0"/>
              <a:t>Motion</a:t>
            </a:r>
            <a:r>
              <a:rPr lang="en-US" baseline="0" dirty="0"/>
              <a:t> </a:t>
            </a:r>
            <a:r>
              <a:rPr lang="en-US" b="1" baseline="0" dirty="0"/>
              <a:t>Paths. </a:t>
            </a:r>
            <a:r>
              <a:rPr lang="en-US" b="0" baseline="0" dirty="0"/>
              <a:t>In the </a:t>
            </a:r>
            <a:r>
              <a:rPr lang="en-US" b="1" baseline="0" dirty="0"/>
              <a:t>Add Motion Path </a:t>
            </a:r>
            <a:r>
              <a:rPr lang="en-US" b="0" baseline="0" dirty="0"/>
              <a:t>dialog box, under </a:t>
            </a:r>
            <a:r>
              <a:rPr lang="en-US" b="1" baseline="0" dirty="0"/>
              <a:t>Lines &amp; Curves</a:t>
            </a:r>
            <a:r>
              <a:rPr lang="en-US" b="0" baseline="0" dirty="0"/>
              <a:t>,</a:t>
            </a:r>
            <a:r>
              <a:rPr lang="en-US" baseline="0" dirty="0"/>
              <a:t> click </a:t>
            </a:r>
            <a:r>
              <a:rPr lang="en-US" b="1" baseline="0" dirty="0"/>
              <a:t>Up</a:t>
            </a:r>
            <a:r>
              <a:rPr lang="en-US" baseline="0" dirty="0"/>
              <a:t>.</a:t>
            </a:r>
          </a:p>
          <a:p>
            <a:pPr marL="232943" indent="-232943" defTabSz="931774">
              <a:lnSpc>
                <a:spcPct val="90000"/>
              </a:lnSpc>
              <a:spcAft>
                <a:spcPts val="611"/>
              </a:spcAft>
              <a:buFont typeface="+mj-lt"/>
              <a:buAutoNum type="arabicPeriod"/>
              <a:defRPr/>
            </a:pPr>
            <a:r>
              <a:rPr lang="en-US" baseline="0" dirty="0"/>
              <a:t>Also on the </a:t>
            </a:r>
            <a:r>
              <a:rPr lang="en-US" b="1" baseline="0" dirty="0"/>
              <a:t>Animations</a:t>
            </a:r>
            <a:r>
              <a:rPr lang="en-US" baseline="0" dirty="0"/>
              <a:t> tab, in the </a:t>
            </a:r>
            <a:r>
              <a:rPr lang="en-US" b="1" baseline="0" dirty="0"/>
              <a:t>Animation</a:t>
            </a:r>
            <a:r>
              <a:rPr lang="en-US" baseline="0" dirty="0"/>
              <a:t> group, click the </a:t>
            </a:r>
            <a:r>
              <a:rPr lang="en-US" b="1" baseline="0" dirty="0"/>
              <a:t>Effect Options </a:t>
            </a:r>
            <a:r>
              <a:rPr lang="en-US" baseline="0" dirty="0"/>
              <a:t>dialog box launcher. In the </a:t>
            </a:r>
            <a:r>
              <a:rPr lang="en-US" b="1" baseline="0" dirty="0"/>
              <a:t>Up</a:t>
            </a:r>
            <a:r>
              <a:rPr lang="en-US" baseline="0" dirty="0"/>
              <a:t> dialog box, do the following:</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Timing</a:t>
            </a:r>
            <a:r>
              <a:rPr lang="en-US" baseline="0" dirty="0"/>
              <a:t> tab, in the </a:t>
            </a:r>
            <a:r>
              <a:rPr lang="en-US" b="1" baseline="0" dirty="0"/>
              <a:t>Start</a:t>
            </a:r>
            <a:r>
              <a:rPr lang="en-US" baseline="0" dirty="0"/>
              <a:t> list, select </a:t>
            </a:r>
            <a:r>
              <a:rPr lang="en-US" b="1" baseline="0" dirty="0"/>
              <a:t>With</a:t>
            </a:r>
            <a:r>
              <a:rPr lang="en-US" baseline="0" dirty="0"/>
              <a:t> </a:t>
            </a:r>
            <a:r>
              <a:rPr lang="en-US" b="1" baseline="0" dirty="0"/>
              <a:t>Previous</a:t>
            </a:r>
            <a:r>
              <a:rPr lang="en-US" baseline="0" dirty="0"/>
              <a:t>, and then in the </a:t>
            </a:r>
            <a:r>
              <a:rPr lang="en-US" b="1" baseline="0" dirty="0"/>
              <a:t>Speed</a:t>
            </a:r>
            <a:r>
              <a:rPr lang="en-US" baseline="0" dirty="0"/>
              <a:t> list, select </a:t>
            </a:r>
            <a:r>
              <a:rPr lang="en-US" b="1" baseline="0" dirty="0"/>
              <a:t>Fast</a:t>
            </a:r>
            <a:r>
              <a:rPr lang="en-US" baseline="0" dirty="0"/>
              <a:t>.</a:t>
            </a:r>
          </a:p>
          <a:p>
            <a:pPr marL="698830" lvl="1" indent="-232943" defTabSz="931774">
              <a:lnSpc>
                <a:spcPct val="90000"/>
              </a:lnSpc>
              <a:spcAft>
                <a:spcPts val="611"/>
              </a:spcAft>
              <a:buFont typeface="Arial" pitchFamily="34" charset="0"/>
              <a:buChar char="•"/>
              <a:defRPr/>
            </a:pPr>
            <a:r>
              <a:rPr lang="en-US" baseline="0" dirty="0"/>
              <a:t>On the </a:t>
            </a:r>
            <a:r>
              <a:rPr lang="en-US" b="1" baseline="0" dirty="0"/>
              <a:t>Effect</a:t>
            </a:r>
            <a:r>
              <a:rPr lang="en-US" baseline="0" dirty="0"/>
              <a:t> tab, clear the </a:t>
            </a:r>
            <a:r>
              <a:rPr lang="en-US" b="1" baseline="0" dirty="0"/>
              <a:t>Smooth Start </a:t>
            </a:r>
            <a:r>
              <a:rPr lang="en-US" baseline="0" dirty="0"/>
              <a:t>and </a:t>
            </a:r>
            <a:r>
              <a:rPr lang="en-US" b="1" baseline="0" dirty="0"/>
              <a:t>Smooth End </a:t>
            </a:r>
            <a:r>
              <a:rPr lang="en-US" baseline="0" dirty="0"/>
              <a:t>boxes.</a:t>
            </a:r>
          </a:p>
          <a:p>
            <a:pPr marL="698830" lvl="1" indent="-232943" defTabSz="931774">
              <a:lnSpc>
                <a:spcPct val="90000"/>
              </a:lnSpc>
              <a:spcAft>
                <a:spcPts val="611"/>
              </a:spcAft>
              <a:buFont typeface="Arial" pitchFamily="34" charset="0"/>
              <a:buChar char="•"/>
              <a:defRPr/>
            </a:pPr>
            <a:r>
              <a:rPr lang="en-US" baseline="0" dirty="0"/>
              <a:t>Click </a:t>
            </a:r>
            <a:r>
              <a:rPr lang="en-US" b="1" baseline="0" dirty="0"/>
              <a:t>OK</a:t>
            </a:r>
            <a:r>
              <a:rPr lang="en-US" baseline="0" dirty="0"/>
              <a:t>.</a:t>
            </a:r>
          </a:p>
          <a:p>
            <a:pPr marL="232943" indent="-232943" defTabSz="931774">
              <a:lnSpc>
                <a:spcPct val="90000"/>
              </a:lnSpc>
              <a:spcAft>
                <a:spcPts val="611"/>
              </a:spcAft>
              <a:buFont typeface="+mj-lt"/>
              <a:buAutoNum type="arabicPeriod"/>
              <a:defRPr/>
            </a:pPr>
            <a:r>
              <a:rPr lang="en-US" baseline="0" dirty="0"/>
              <a:t>Select the motion path on the slide. Press and hold the SHIFT key and drag the end point (red arrow) down to shorten the motion path (approximately .66” length). </a:t>
            </a:r>
          </a:p>
          <a:p>
            <a:pPr marL="232943" indent="-232943" defTabSz="931774">
              <a:lnSpc>
                <a:spcPct val="90000"/>
              </a:lnSpc>
              <a:spcAft>
                <a:spcPts val="611"/>
              </a:spcAft>
              <a:buFont typeface="+mj-lt"/>
              <a:buAutoNum type="arabicPeriod"/>
              <a:defRPr/>
            </a:pPr>
            <a:r>
              <a:rPr lang="en-US" baseline="0" dirty="0"/>
              <a:t>Select the </a:t>
            </a:r>
            <a:r>
              <a:rPr lang="en-US" b="1" baseline="0" dirty="0"/>
              <a:t>Up </a:t>
            </a:r>
            <a:r>
              <a:rPr lang="en-US" baseline="0" dirty="0"/>
              <a:t>motion path for the right dish on the slide. Press and hold SHIFT and drag the start point (green arrow) to meet end point (red arrow) from the first </a:t>
            </a:r>
            <a:r>
              <a:rPr lang="en-US" b="1" baseline="0" dirty="0"/>
              <a:t>Down</a:t>
            </a:r>
            <a:r>
              <a:rPr lang="en-US" baseline="0" dirty="0"/>
              <a:t> motion path.</a:t>
            </a:r>
          </a:p>
          <a:p>
            <a:pPr defTabSz="931774">
              <a:lnSpc>
                <a:spcPct val="90000"/>
              </a:lnSpc>
              <a:spcAft>
                <a:spcPts val="611"/>
              </a:spcAft>
              <a:defRPr/>
            </a:pPr>
            <a:endParaRPr lang="en-US" baseline="0" dirty="0"/>
          </a:p>
          <a:p>
            <a:endParaRPr lang="en-US" dirty="0"/>
          </a:p>
          <a:p>
            <a:r>
              <a:rPr lang="en-US" dirty="0"/>
              <a:t>To reproduce the background effects on this slide, do the following:</a:t>
            </a:r>
          </a:p>
          <a:p>
            <a:pPr marL="232943" indent="-232943">
              <a:buFont typeface="+mj-lt"/>
              <a:buAutoNum type="arabicPeriod"/>
            </a:pPr>
            <a:r>
              <a:rPr lang="en-US" dirty="0"/>
              <a:t>Right-click the slide background area, and then click </a:t>
            </a:r>
            <a:r>
              <a:rPr lang="en-US" b="1" dirty="0"/>
              <a:t>Format Background</a:t>
            </a:r>
            <a:r>
              <a:rPr lang="en-US" dirty="0"/>
              <a:t>. </a:t>
            </a:r>
          </a:p>
          <a:p>
            <a:pPr marL="232943" indent="-232943">
              <a:buFont typeface="+mj-lt"/>
              <a:buAutoNum type="arabicPeriod"/>
            </a:pPr>
            <a:r>
              <a:rPr lang="en-US" dirty="0"/>
              <a:t>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right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In the </a:t>
            </a:r>
            <a:r>
              <a:rPr lang="en-US" b="1" dirty="0"/>
              <a:t>Direction</a:t>
            </a:r>
            <a:r>
              <a:rPr lang="en-US" dirty="0"/>
              <a:t> list, click </a:t>
            </a:r>
            <a:r>
              <a:rPr lang="en-US" b="1" dirty="0"/>
              <a:t>Linear Down </a:t>
            </a:r>
            <a:r>
              <a:rPr lang="en-US" dirty="0"/>
              <a:t>(first row, second option from the left).</a:t>
            </a:r>
          </a:p>
          <a:p>
            <a:pPr marL="698830" lvl="1" indent="-232943">
              <a:buFont typeface="Arial" pitchFamily="34" charset="0"/>
              <a:buChar cha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the first stop in the slider, and then do the following:</a:t>
            </a:r>
          </a:p>
          <a:p>
            <a:pPr marL="1164717" lvl="2" indent="-232943">
              <a:buFont typeface="Arial" pitchFamily="34" charset="0"/>
              <a:buChar char="•"/>
            </a:pPr>
            <a:r>
              <a:rPr lang="en-US" dirty="0"/>
              <a:t>In the </a:t>
            </a:r>
            <a:r>
              <a:rPr lang="en-US" b="1" dirty="0"/>
              <a:t>Position </a:t>
            </a:r>
            <a:r>
              <a:rPr lang="en-US" dirty="0"/>
              <a:t>box, enter </a:t>
            </a:r>
            <a:r>
              <a:rPr lang="en-US" b="1" dirty="0"/>
              <a:t>65%</a:t>
            </a:r>
            <a:r>
              <a:rPr lang="en-US" dirty="0"/>
              <a:t>.</a:t>
            </a:r>
          </a:p>
          <a:p>
            <a:pPr marL="1164717" lvl="2" indent="-232943">
              <a:buFont typeface="Arial" pitchFamily="34" charset="0"/>
              <a:buChar char="•"/>
            </a:pPr>
            <a:r>
              <a:rPr lang="en-US" dirty="0"/>
              <a:t>Click the button next to </a:t>
            </a:r>
            <a:r>
              <a:rPr lang="en-US" b="1" dirty="0"/>
              <a:t>Color</a:t>
            </a:r>
            <a:r>
              <a:rPr lang="en-US" dirty="0"/>
              <a:t>, and then click under </a:t>
            </a:r>
            <a:r>
              <a:rPr lang="en-US" b="1" dirty="0"/>
              <a:t>Theme</a:t>
            </a:r>
            <a:r>
              <a:rPr lang="en-US" dirty="0"/>
              <a:t> </a:t>
            </a:r>
            <a:r>
              <a:rPr lang="en-US" b="1" dirty="0"/>
              <a:t>Colors</a:t>
            </a:r>
            <a:r>
              <a:rPr lang="en-US" dirty="0"/>
              <a:t> select </a:t>
            </a:r>
            <a:r>
              <a:rPr lang="en-US" b="1" dirty="0"/>
              <a:t>White, Background 1 </a:t>
            </a:r>
            <a:r>
              <a:rPr lang="en-US" dirty="0"/>
              <a:t>(first row, the first option from the left).</a:t>
            </a:r>
          </a:p>
          <a:p>
            <a:pPr marL="698830" lvl="1" indent="-232943">
              <a:buFont typeface="Arial" pitchFamily="34" charset="0"/>
              <a:buChar char="•"/>
            </a:pPr>
            <a:r>
              <a:rPr lang="en-US" dirty="0"/>
              <a:t>Select second stop in the slider, and then do the following: </a:t>
            </a:r>
          </a:p>
          <a:p>
            <a:pPr marL="1164717" lvl="2" indent="-232943">
              <a:buFont typeface="Arial" pitchFamily="34" charset="0"/>
              <a:buChar char="•"/>
            </a:pPr>
            <a:r>
              <a:rPr lang="en-US" dirty="0"/>
              <a:t>In the </a:t>
            </a:r>
            <a:r>
              <a:rPr lang="en-US" b="1" dirty="0"/>
              <a:t>Position </a:t>
            </a:r>
            <a:r>
              <a:rPr lang="en-US" dirty="0"/>
              <a:t>box, enter </a:t>
            </a:r>
            <a:r>
              <a:rPr lang="en-US" b="1" dirty="0"/>
              <a:t>96%</a:t>
            </a:r>
            <a:r>
              <a:rPr lang="en-US" dirty="0"/>
              <a:t>.</a:t>
            </a:r>
          </a:p>
          <a:p>
            <a:pPr marL="1164717" lvl="2" indent="-232943">
              <a:buFont typeface="Arial" pitchFamily="34" charset="0"/>
              <a:buChar char="•"/>
            </a:pPr>
            <a:r>
              <a:rPr lang="en-US" dirty="0"/>
              <a:t>Click the button next to </a:t>
            </a:r>
            <a:r>
              <a:rPr lang="en-US" b="1" dirty="0"/>
              <a:t>Color</a:t>
            </a:r>
            <a:r>
              <a:rPr lang="en-US" dirty="0"/>
              <a:t>, and then click under </a:t>
            </a:r>
            <a:r>
              <a:rPr lang="en-US" b="1" dirty="0"/>
              <a:t>Theme</a:t>
            </a:r>
            <a:r>
              <a:rPr lang="en-US" dirty="0"/>
              <a:t> </a:t>
            </a:r>
            <a:r>
              <a:rPr lang="en-US" b="1" dirty="0"/>
              <a:t>Colors</a:t>
            </a:r>
            <a:r>
              <a:rPr lang="en-US" dirty="0"/>
              <a:t> select </a:t>
            </a:r>
            <a:r>
              <a:rPr lang="en-US" b="1" dirty="0"/>
              <a:t>Black, Text 1, Lighter 50% </a:t>
            </a:r>
            <a:r>
              <a:rPr lang="en-US" dirty="0"/>
              <a:t>(second row, the second option from the left).</a:t>
            </a:r>
          </a:p>
        </p:txBody>
      </p:sp>
      <p:sp>
        <p:nvSpPr>
          <p:cNvPr id="6" name="Slide Image Placeholder 5"/>
          <p:cNvSpPr>
            <a:spLocks noGrp="1" noRot="1" noChangeAspect="1"/>
          </p:cNvSpPr>
          <p:nvPr>
            <p:ph type="sldImg"/>
          </p:nvPr>
        </p:nvSpPr>
        <p:spPr>
          <a:xfrm>
            <a:off x="552450" y="468313"/>
            <a:ext cx="3198813" cy="2398712"/>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11/29/17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11/29/17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623578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bg1"/>
            </a:gs>
            <a:gs pos="96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grpSp>
        <p:nvGrpSpPr>
          <p:cNvPr id="2" name="Group 44"/>
          <p:cNvGrpSpPr/>
          <p:nvPr/>
        </p:nvGrpSpPr>
        <p:grpSpPr>
          <a:xfrm>
            <a:off x="1779025" y="1676400"/>
            <a:ext cx="1766455" cy="3051463"/>
            <a:chOff x="1779025" y="1676400"/>
            <a:chExt cx="1766455" cy="3051463"/>
          </a:xfrm>
        </p:grpSpPr>
        <p:cxnSp>
          <p:nvCxnSpPr>
            <p:cNvPr id="43" name="Straight Connector 42"/>
            <p:cNvCxnSpPr/>
            <p:nvPr/>
          </p:nvCxnSpPr>
          <p:spPr>
            <a:xfrm rot="16200000" flipH="1">
              <a:off x="18943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779025" y="2961408"/>
              <a:ext cx="1766455" cy="1766455"/>
            </a:xfrm>
            <a:prstGeom prst="ellipse">
              <a:avLst/>
            </a:prstGeom>
            <a:solidFill>
              <a:schemeClr val="bg1">
                <a:lumMod val="85000"/>
              </a:schemeClr>
            </a:solidFill>
            <a:ln>
              <a:noFill/>
            </a:ln>
            <a:scene3d>
              <a:camera prst="isometricOffAxis1Top">
                <a:rot lat="17827249" lon="17266542" rev="4444445"/>
              </a:camera>
              <a:lightRig rig="threePt" dir="t"/>
            </a:scene3d>
            <a:sp3d extrusionH="44450">
              <a:bevelT w="69850" h="63500" prst="slope"/>
              <a:bevelB w="1397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2" name="Straight Connector 41"/>
            <p:cNvCxnSpPr/>
            <p:nvPr/>
          </p:nvCxnSpPr>
          <p:spPr>
            <a:xfrm rot="5400000">
              <a:off x="12085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 45"/>
          <p:cNvGrpSpPr/>
          <p:nvPr/>
        </p:nvGrpSpPr>
        <p:grpSpPr>
          <a:xfrm>
            <a:off x="5562600" y="1676400"/>
            <a:ext cx="1766455" cy="3051463"/>
            <a:chOff x="1779025" y="1676400"/>
            <a:chExt cx="1766455" cy="3051463"/>
          </a:xfrm>
        </p:grpSpPr>
        <p:cxnSp>
          <p:nvCxnSpPr>
            <p:cNvPr id="47" name="Straight Connector 46"/>
            <p:cNvCxnSpPr/>
            <p:nvPr/>
          </p:nvCxnSpPr>
          <p:spPr>
            <a:xfrm rot="16200000" flipH="1">
              <a:off x="18943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779025" y="2961408"/>
              <a:ext cx="1766455" cy="1766455"/>
            </a:xfrm>
            <a:prstGeom prst="ellipse">
              <a:avLst/>
            </a:prstGeom>
            <a:solidFill>
              <a:schemeClr val="bg1">
                <a:lumMod val="85000"/>
              </a:schemeClr>
            </a:solidFill>
            <a:ln>
              <a:noFill/>
            </a:ln>
            <a:scene3d>
              <a:camera prst="isometricOffAxis1Top">
                <a:rot lat="17827249" lon="17266542" rev="4444445"/>
              </a:camera>
              <a:lightRig rig="threePt" dir="t"/>
            </a:scene3d>
            <a:sp3d extrusionH="44450">
              <a:bevelT w="69850" h="63500" prst="slope"/>
              <a:bevelB w="1397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9" name="Straight Connector 48"/>
            <p:cNvCxnSpPr/>
            <p:nvPr/>
          </p:nvCxnSpPr>
          <p:spPr>
            <a:xfrm rot="5400000">
              <a:off x="1208532" y="2449068"/>
              <a:ext cx="2231136" cy="685800"/>
            </a:xfrm>
            <a:prstGeom prst="line">
              <a:avLst/>
            </a:prstGeom>
            <a:ln w="476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2" name="Oval 31"/>
          <p:cNvSpPr/>
          <p:nvPr/>
        </p:nvSpPr>
        <p:spPr>
          <a:xfrm>
            <a:off x="3576902" y="4232414"/>
            <a:ext cx="1973294" cy="1973294"/>
          </a:xfrm>
          <a:prstGeom prst="ellipse">
            <a:avLst/>
          </a:prstGeom>
          <a:solidFill>
            <a:schemeClr val="bg1">
              <a:lumMod val="75000"/>
            </a:schemeClr>
          </a:solidFill>
          <a:ln>
            <a:noFill/>
          </a:ln>
          <a:effectLst>
            <a:outerShdw blurRad="190500" dist="114300" dir="7200000" sx="105000" sy="105000" algn="t" rotWithShape="0">
              <a:prstClr val="black">
                <a:alpha val="40000"/>
              </a:prstClr>
            </a:outerShdw>
          </a:effectLst>
          <a:scene3d>
            <a:camera prst="isometricOffAxis1Top">
              <a:rot lat="17931907" lon="17866408" rev="3914402"/>
            </a:camera>
            <a:lightRig rig="threePt" dir="t"/>
          </a:scene3d>
          <a:sp3d extrusionH="44450">
            <a:bevelT w="69850" h="1206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ounded Rectangle 24"/>
          <p:cNvSpPr/>
          <p:nvPr/>
        </p:nvSpPr>
        <p:spPr>
          <a:xfrm>
            <a:off x="4496764" y="1400533"/>
            <a:ext cx="162046" cy="3842795"/>
          </a:xfrm>
          <a:prstGeom prst="roundRect">
            <a:avLst>
              <a:gd name="adj" fmla="val 50000"/>
            </a:avLst>
          </a:prstGeom>
          <a:solidFill>
            <a:schemeClr val="bg1">
              <a:lumMod val="85000"/>
            </a:schemeClr>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4" name="Group 33"/>
          <p:cNvGrpSpPr/>
          <p:nvPr/>
        </p:nvGrpSpPr>
        <p:grpSpPr>
          <a:xfrm>
            <a:off x="2583180" y="1554480"/>
            <a:ext cx="3977640" cy="292608"/>
            <a:chOff x="2583180" y="1554480"/>
            <a:chExt cx="3977640" cy="292608"/>
          </a:xfrm>
        </p:grpSpPr>
        <p:sp>
          <p:nvSpPr>
            <p:cNvPr id="30" name="Rounded Rectangle 29"/>
            <p:cNvSpPr/>
            <p:nvPr/>
          </p:nvSpPr>
          <p:spPr>
            <a:xfrm rot="16200000">
              <a:off x="4512564" y="-298704"/>
              <a:ext cx="118872" cy="3977640"/>
            </a:xfrm>
            <a:prstGeom prst="roundRect">
              <a:avLst>
                <a:gd name="adj" fmla="val 50000"/>
              </a:avLst>
            </a:prstGeom>
            <a:solidFill>
              <a:schemeClr val="bg1"/>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ounded Rectangle 32"/>
            <p:cNvSpPr/>
            <p:nvPr/>
          </p:nvSpPr>
          <p:spPr>
            <a:xfrm>
              <a:off x="4425696" y="1554480"/>
              <a:ext cx="292608" cy="292608"/>
            </a:xfrm>
            <a:prstGeom prst="roundRect">
              <a:avLst>
                <a:gd name="adj" fmla="val 50000"/>
              </a:avLst>
            </a:prstGeom>
            <a:solidFill>
              <a:schemeClr val="bg1">
                <a:lumMod val="85000"/>
              </a:schemeClr>
            </a:solid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5" name="TextBox 4">
            <a:extLst>
              <a:ext uri="{FF2B5EF4-FFF2-40B4-BE49-F238E27FC236}">
                <a16:creationId xmlns="" xmlns:a16="http://schemas.microsoft.com/office/drawing/2014/main" id="{6FBBAC84-8E09-432E-945A-CFFED53DA1B1}"/>
              </a:ext>
            </a:extLst>
          </p:cNvPr>
          <p:cNvSpPr txBox="1"/>
          <p:nvPr/>
        </p:nvSpPr>
        <p:spPr>
          <a:xfrm>
            <a:off x="1798403" y="2810254"/>
            <a:ext cx="1794571" cy="1200329"/>
          </a:xfrm>
          <a:prstGeom prst="rect">
            <a:avLst/>
          </a:prstGeom>
          <a:noFill/>
        </p:spPr>
        <p:txBody>
          <a:bodyPr wrap="square" rtlCol="0">
            <a:spAutoFit/>
          </a:bodyPr>
          <a:lstStyle/>
          <a:p>
            <a:pPr algn="ctr"/>
            <a:r>
              <a:rPr lang="en-US" sz="3600" b="1" dirty="0"/>
              <a:t>Right to</a:t>
            </a:r>
          </a:p>
          <a:p>
            <a:pPr algn="ctr"/>
            <a:r>
              <a:rPr lang="en-US" sz="3600" b="1" dirty="0"/>
              <a:t>Know</a:t>
            </a:r>
          </a:p>
        </p:txBody>
      </p:sp>
      <p:sp>
        <p:nvSpPr>
          <p:cNvPr id="6" name="TextBox 5">
            <a:extLst>
              <a:ext uri="{FF2B5EF4-FFF2-40B4-BE49-F238E27FC236}">
                <a16:creationId xmlns="" xmlns:a16="http://schemas.microsoft.com/office/drawing/2014/main" id="{F42B0D52-9B71-4153-9598-925D391645AE}"/>
              </a:ext>
            </a:extLst>
          </p:cNvPr>
          <p:cNvSpPr txBox="1"/>
          <p:nvPr/>
        </p:nvSpPr>
        <p:spPr>
          <a:xfrm>
            <a:off x="5495470" y="2799170"/>
            <a:ext cx="1875782" cy="1200329"/>
          </a:xfrm>
          <a:prstGeom prst="rect">
            <a:avLst/>
          </a:prstGeom>
          <a:noFill/>
        </p:spPr>
        <p:txBody>
          <a:bodyPr wrap="square" rtlCol="0">
            <a:spAutoFit/>
          </a:bodyPr>
          <a:lstStyle/>
          <a:p>
            <a:pPr algn="ctr"/>
            <a:r>
              <a:rPr lang="en-US" sz="3600" b="1" dirty="0"/>
              <a:t>Right to Privacy</a:t>
            </a:r>
          </a:p>
        </p:txBody>
      </p:sp>
      <p:sp>
        <p:nvSpPr>
          <p:cNvPr id="7" name="TextBox 6">
            <a:extLst>
              <a:ext uri="{FF2B5EF4-FFF2-40B4-BE49-F238E27FC236}">
                <a16:creationId xmlns="" xmlns:a16="http://schemas.microsoft.com/office/drawing/2014/main" id="{90D1C4D0-3E9F-4F8E-87D6-DE7F5A5A93D1}"/>
              </a:ext>
            </a:extLst>
          </p:cNvPr>
          <p:cNvSpPr txBox="1"/>
          <p:nvPr/>
        </p:nvSpPr>
        <p:spPr>
          <a:xfrm>
            <a:off x="220149" y="-44276"/>
            <a:ext cx="8686800" cy="1569660"/>
          </a:xfrm>
          <a:prstGeom prst="rect">
            <a:avLst/>
          </a:prstGeom>
          <a:noFill/>
        </p:spPr>
        <p:txBody>
          <a:bodyPr wrap="square" rtlCol="0">
            <a:spAutoFit/>
          </a:bodyPr>
          <a:lstStyle/>
          <a:p>
            <a:pPr algn="ctr"/>
            <a:r>
              <a:rPr lang="en-US" sz="4800" i="1" dirty="0">
                <a:solidFill>
                  <a:srgbClr val="002060"/>
                </a:solidFill>
                <a:effectLst>
                  <a:outerShdw blurRad="38100" dist="38100" dir="2700000" algn="tl">
                    <a:srgbClr val="000000">
                      <a:alpha val="43137"/>
                    </a:srgbClr>
                  </a:outerShdw>
                </a:effectLst>
                <a:latin typeface="Arial Rounded MT Bold" panose="020F0704030504030204" pitchFamily="34" charset="0"/>
              </a:rPr>
              <a:t>OPRA – Critical Links and Compliance Basics</a:t>
            </a:r>
          </a:p>
        </p:txBody>
      </p:sp>
      <p:sp>
        <p:nvSpPr>
          <p:cNvPr id="8" name="TextBox 7">
            <a:extLst>
              <a:ext uri="{FF2B5EF4-FFF2-40B4-BE49-F238E27FC236}">
                <a16:creationId xmlns="" xmlns:a16="http://schemas.microsoft.com/office/drawing/2014/main" id="{ADCCF301-636C-4BFB-B135-087EA11325E4}"/>
              </a:ext>
            </a:extLst>
          </p:cNvPr>
          <p:cNvSpPr txBox="1"/>
          <p:nvPr/>
        </p:nvSpPr>
        <p:spPr>
          <a:xfrm>
            <a:off x="76201" y="5730851"/>
            <a:ext cx="8830748" cy="707886"/>
          </a:xfrm>
          <a:prstGeom prst="rect">
            <a:avLst/>
          </a:prstGeom>
          <a:noFill/>
        </p:spPr>
        <p:txBody>
          <a:bodyPr wrap="square" rtlCol="0">
            <a:spAutoFit/>
          </a:bodyPr>
          <a:lstStyle/>
          <a:p>
            <a:pPr algn="ctr"/>
            <a:r>
              <a:rPr lang="en-US" sz="4000" b="1" dirty="0">
                <a:solidFill>
                  <a:srgbClr val="002060"/>
                </a:solidFill>
                <a:effectLst>
                  <a:outerShdw blurRad="38100" dist="38100" dir="2700000" algn="tl">
                    <a:srgbClr val="000000">
                      <a:alpha val="43137"/>
                    </a:srgbClr>
                  </a:outerShdw>
                </a:effectLst>
              </a:rPr>
              <a:t>Conflict avoidance through transparency</a:t>
            </a:r>
          </a:p>
        </p:txBody>
      </p:sp>
    </p:spTree>
    <p:extLst>
      <p:ext uri="{BB962C8B-B14F-4D97-AF65-F5344CB8AC3E}">
        <p14:creationId xmlns:p14="http://schemas.microsoft.com/office/powerpoint/2010/main" val="235478321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600000">
                                      <p:cBhvr>
                                        <p:cTn id="6" dur="1000" fill="hold"/>
                                        <p:tgtEl>
                                          <p:spTgt spid="4"/>
                                        </p:tgtEl>
                                        <p:attrNameLst>
                                          <p:attrName>r</p:attrName>
                                        </p:attrNameLst>
                                      </p:cBhvr>
                                    </p:animRot>
                                  </p:childTnLst>
                                </p:cTn>
                              </p:par>
                              <p:par>
                                <p:cTn id="7" presetID="64" presetClass="path" presetSubtype="0" fill="hold" nodeType="withEffect">
                                  <p:stCondLst>
                                    <p:cond delay="0"/>
                                  </p:stCondLst>
                                  <p:childTnLst>
                                    <p:animMotion origin="layout" path="M 4.16667E-6 1.85185E-6 L 4.16667E-6 -0.04468 " pathEditMode="relative" rAng="0" ptsTypes="AA">
                                      <p:cBhvr>
                                        <p:cTn id="8" dur="1000" fill="hold"/>
                                        <p:tgtEl>
                                          <p:spTgt spid="2"/>
                                        </p:tgtEl>
                                        <p:attrNameLst>
                                          <p:attrName>ppt_x</p:attrName>
                                          <p:attrName>ppt_y</p:attrName>
                                        </p:attrNameLst>
                                      </p:cBhvr>
                                      <p:rCtr x="0" y="-22"/>
                                    </p:animMotion>
                                  </p:childTnLst>
                                </p:cTn>
                              </p:par>
                              <p:par>
                                <p:cTn id="9" presetID="42" presetClass="path" presetSubtype="0" fill="hold" nodeType="withEffect">
                                  <p:stCondLst>
                                    <p:cond delay="0"/>
                                  </p:stCondLst>
                                  <p:childTnLst>
                                    <p:animMotion origin="layout" path="M -1.11111E-6 1.85185E-6 L -1.11111E-6 0.04421 " pathEditMode="relative" rAng="0" ptsTypes="AA">
                                      <p:cBhvr>
                                        <p:cTn id="10" dur="1000" fill="hold"/>
                                        <p:tgtEl>
                                          <p:spTgt spid="3"/>
                                        </p:tgtEl>
                                        <p:attrNameLst>
                                          <p:attrName>ppt_x</p:attrName>
                                          <p:attrName>ppt_y</p:attrName>
                                        </p:attrNameLst>
                                      </p:cBhvr>
                                      <p:rCtr x="0" y="22"/>
                                    </p:animMotion>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1200000">
                                      <p:cBhvr>
                                        <p:cTn id="14" dur="1000" fill="hold"/>
                                        <p:tgtEl>
                                          <p:spTgt spid="4"/>
                                        </p:tgtEl>
                                        <p:attrNameLst>
                                          <p:attrName>r</p:attrName>
                                        </p:attrNameLst>
                                      </p:cBhvr>
                                    </p:animRot>
                                  </p:childTnLst>
                                </p:cTn>
                              </p:par>
                              <p:par>
                                <p:cTn id="15" presetID="42" presetClass="path" presetSubtype="0" fill="hold" nodeType="withEffect">
                                  <p:stCondLst>
                                    <p:cond delay="0"/>
                                  </p:stCondLst>
                                  <p:childTnLst>
                                    <p:animMotion origin="layout" path="M 4.16667E-6 -0.04468 L 4.16667E-6 0.04398 " pathEditMode="relative" rAng="0" ptsTypes="AA">
                                      <p:cBhvr>
                                        <p:cTn id="16" dur="1000" fill="hold"/>
                                        <p:tgtEl>
                                          <p:spTgt spid="2"/>
                                        </p:tgtEl>
                                        <p:attrNameLst>
                                          <p:attrName>ppt_x</p:attrName>
                                          <p:attrName>ppt_y</p:attrName>
                                        </p:attrNameLst>
                                      </p:cBhvr>
                                      <p:rCtr x="0" y="44"/>
                                    </p:animMotion>
                                  </p:childTnLst>
                                </p:cTn>
                              </p:par>
                              <p:par>
                                <p:cTn id="17" presetID="64" presetClass="path" presetSubtype="0" fill="hold" nodeType="withEffect">
                                  <p:stCondLst>
                                    <p:cond delay="0"/>
                                  </p:stCondLst>
                                  <p:childTnLst>
                                    <p:animMotion origin="layout" path="M -1.11111E-6 0.04421 L -1.11111E-6 -0.04468 " pathEditMode="relative" rAng="0" ptsTypes="AA">
                                      <p:cBhvr>
                                        <p:cTn id="18" dur="1000" fill="hold"/>
                                        <p:tgtEl>
                                          <p:spTgt spid="3"/>
                                        </p:tgtEl>
                                        <p:attrNameLst>
                                          <p:attrName>ppt_x</p:attrName>
                                          <p:attrName>ppt_y</p:attrName>
                                        </p:attrNameLst>
                                      </p:cBhvr>
                                      <p:rCtr x="0" y="-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EA962D8-ED29-4831-9421-3F5A254DE979}"/>
              </a:ext>
            </a:extLst>
          </p:cNvPr>
          <p:cNvSpPr txBox="1"/>
          <p:nvPr/>
        </p:nvSpPr>
        <p:spPr>
          <a:xfrm>
            <a:off x="228600" y="304800"/>
            <a:ext cx="8610600" cy="2123658"/>
          </a:xfrm>
          <a:prstGeom prst="rect">
            <a:avLst/>
          </a:prstGeom>
          <a:noFill/>
        </p:spPr>
        <p:txBody>
          <a:bodyPr wrap="square" rtlCol="0">
            <a:spAutoFit/>
          </a:bodyPr>
          <a:lstStyle/>
          <a:p>
            <a:r>
              <a:rPr lang="en-US" sz="4400" b="1" i="1" u="sng" dirty="0"/>
              <a:t>OPRA</a:t>
            </a:r>
          </a:p>
          <a:p>
            <a:r>
              <a:rPr lang="en-US" sz="4400" dirty="0"/>
              <a:t>New Jersey Open Public Records Act</a:t>
            </a:r>
          </a:p>
          <a:p>
            <a:pPr algn="ctr"/>
            <a:r>
              <a:rPr lang="en-US" sz="4400" dirty="0"/>
              <a:t>N.J.S.A. 47:1A-1 et. seq.</a:t>
            </a:r>
          </a:p>
        </p:txBody>
      </p:sp>
      <p:sp>
        <p:nvSpPr>
          <p:cNvPr id="4" name="TextBox 3">
            <a:extLst>
              <a:ext uri="{FF2B5EF4-FFF2-40B4-BE49-F238E27FC236}">
                <a16:creationId xmlns="" xmlns:a16="http://schemas.microsoft.com/office/drawing/2014/main" id="{FE5C1D8A-A05D-432F-97AA-A15C77BD3AC0}"/>
              </a:ext>
            </a:extLst>
          </p:cNvPr>
          <p:cNvSpPr txBox="1"/>
          <p:nvPr/>
        </p:nvSpPr>
        <p:spPr>
          <a:xfrm>
            <a:off x="403860" y="4079119"/>
            <a:ext cx="3962400" cy="1754326"/>
          </a:xfrm>
          <a:prstGeom prst="rect">
            <a:avLst/>
          </a:prstGeom>
          <a:noFill/>
        </p:spPr>
        <p:txBody>
          <a:bodyPr wrap="square" rtlCol="0">
            <a:spAutoFit/>
          </a:bodyPr>
          <a:lstStyle/>
          <a:p>
            <a:r>
              <a:rPr lang="en-US" sz="3600" dirty="0"/>
              <a:t>Public’s access to </a:t>
            </a:r>
          </a:p>
          <a:p>
            <a:r>
              <a:rPr lang="en-US" sz="3600" dirty="0"/>
              <a:t>government records;</a:t>
            </a:r>
          </a:p>
        </p:txBody>
      </p:sp>
      <p:sp>
        <p:nvSpPr>
          <p:cNvPr id="5" name="TextBox 4">
            <a:extLst>
              <a:ext uri="{FF2B5EF4-FFF2-40B4-BE49-F238E27FC236}">
                <a16:creationId xmlns="" xmlns:a16="http://schemas.microsoft.com/office/drawing/2014/main" id="{8D4A8444-D87C-48DF-B2DF-E9AEB0A74C7A}"/>
              </a:ext>
            </a:extLst>
          </p:cNvPr>
          <p:cNvSpPr txBox="1"/>
          <p:nvPr/>
        </p:nvSpPr>
        <p:spPr>
          <a:xfrm>
            <a:off x="4943615" y="4134196"/>
            <a:ext cx="3895585" cy="1754326"/>
          </a:xfrm>
          <a:prstGeom prst="rect">
            <a:avLst/>
          </a:prstGeom>
          <a:noFill/>
        </p:spPr>
        <p:txBody>
          <a:bodyPr wrap="square" rtlCol="0">
            <a:spAutoFit/>
          </a:bodyPr>
          <a:lstStyle/>
          <a:p>
            <a:r>
              <a:rPr lang="en-US" sz="3600" dirty="0"/>
              <a:t>Right to privacy and </a:t>
            </a:r>
          </a:p>
          <a:p>
            <a:r>
              <a:rPr lang="en-US" sz="3600" dirty="0"/>
              <a:t>efficient process of government.</a:t>
            </a:r>
          </a:p>
        </p:txBody>
      </p:sp>
      <p:sp>
        <p:nvSpPr>
          <p:cNvPr id="6" name="TextBox 5">
            <a:extLst>
              <a:ext uri="{FF2B5EF4-FFF2-40B4-BE49-F238E27FC236}">
                <a16:creationId xmlns="" xmlns:a16="http://schemas.microsoft.com/office/drawing/2014/main" id="{6F53BE47-07B7-4C41-8ECC-0C14DB10B13F}"/>
              </a:ext>
            </a:extLst>
          </p:cNvPr>
          <p:cNvSpPr txBox="1"/>
          <p:nvPr/>
        </p:nvSpPr>
        <p:spPr>
          <a:xfrm>
            <a:off x="2628900" y="2797642"/>
            <a:ext cx="3581400" cy="769441"/>
          </a:xfrm>
          <a:prstGeom prst="rect">
            <a:avLst/>
          </a:prstGeom>
          <a:noFill/>
        </p:spPr>
        <p:txBody>
          <a:bodyPr wrap="square" rtlCol="0">
            <a:spAutoFit/>
          </a:bodyPr>
          <a:lstStyle/>
          <a:p>
            <a:pPr algn="ctr"/>
            <a:r>
              <a:rPr lang="en-US" sz="4400" u="sng" dirty="0"/>
              <a:t>Balances</a:t>
            </a:r>
          </a:p>
        </p:txBody>
      </p:sp>
      <p:cxnSp>
        <p:nvCxnSpPr>
          <p:cNvPr id="8" name="Straight Connector 7">
            <a:extLst>
              <a:ext uri="{FF2B5EF4-FFF2-40B4-BE49-F238E27FC236}">
                <a16:creationId xmlns="" xmlns:a16="http://schemas.microsoft.com/office/drawing/2014/main" id="{83FEDC94-2881-4373-B00C-899B13C0B89F}"/>
              </a:ext>
            </a:extLst>
          </p:cNvPr>
          <p:cNvCxnSpPr/>
          <p:nvPr/>
        </p:nvCxnSpPr>
        <p:spPr>
          <a:xfrm>
            <a:off x="228600" y="5888522"/>
            <a:ext cx="8382000" cy="0"/>
          </a:xfrm>
          <a:prstGeom prst="line">
            <a:avLst/>
          </a:prstGeom>
          <a:ln w="92075"/>
        </p:spPr>
        <p:style>
          <a:lnRef idx="1">
            <a:schemeClr val="dk1"/>
          </a:lnRef>
          <a:fillRef idx="0">
            <a:schemeClr val="dk1"/>
          </a:fillRef>
          <a:effectRef idx="0">
            <a:schemeClr val="dk1"/>
          </a:effectRef>
          <a:fontRef idx="minor">
            <a:schemeClr val="tx1"/>
          </a:fontRef>
        </p:style>
      </p:cxnSp>
      <p:sp>
        <p:nvSpPr>
          <p:cNvPr id="9" name="Isosceles Triangle 8">
            <a:extLst>
              <a:ext uri="{FF2B5EF4-FFF2-40B4-BE49-F238E27FC236}">
                <a16:creationId xmlns="" xmlns:a16="http://schemas.microsoft.com/office/drawing/2014/main" id="{CD8627DA-FCE1-45AC-A53A-9BE3380D81F7}"/>
              </a:ext>
            </a:extLst>
          </p:cNvPr>
          <p:cNvSpPr/>
          <p:nvPr/>
        </p:nvSpPr>
        <p:spPr>
          <a:xfrm>
            <a:off x="3992880" y="5943600"/>
            <a:ext cx="838200" cy="609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3432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325FBE4-2166-48FA-9C46-097719EBAE2C}"/>
              </a:ext>
            </a:extLst>
          </p:cNvPr>
          <p:cNvSpPr txBox="1"/>
          <p:nvPr/>
        </p:nvSpPr>
        <p:spPr>
          <a:xfrm>
            <a:off x="97971" y="297237"/>
            <a:ext cx="8610600" cy="769441"/>
          </a:xfrm>
          <a:prstGeom prst="rect">
            <a:avLst/>
          </a:prstGeom>
          <a:noFill/>
        </p:spPr>
        <p:txBody>
          <a:bodyPr wrap="square" rtlCol="0">
            <a:spAutoFit/>
          </a:bodyPr>
          <a:lstStyle/>
          <a:p>
            <a:r>
              <a:rPr lang="en-US" sz="4400" b="1" i="1" u="sng" dirty="0">
                <a:solidFill>
                  <a:srgbClr val="002060"/>
                </a:solidFill>
                <a:effectLst>
                  <a:outerShdw blurRad="38100" dist="38100" dir="2700000" algn="tl">
                    <a:srgbClr val="000000">
                      <a:alpha val="43137"/>
                    </a:srgbClr>
                  </a:outerShdw>
                </a:effectLst>
              </a:rPr>
              <a:t>How to obtain information</a:t>
            </a:r>
          </a:p>
        </p:txBody>
      </p:sp>
      <p:sp>
        <p:nvSpPr>
          <p:cNvPr id="5" name="TextBox 4">
            <a:extLst>
              <a:ext uri="{FF2B5EF4-FFF2-40B4-BE49-F238E27FC236}">
                <a16:creationId xmlns="" xmlns:a16="http://schemas.microsoft.com/office/drawing/2014/main" id="{88AF953E-9632-473F-85B0-2EF44C63BCCC}"/>
              </a:ext>
            </a:extLst>
          </p:cNvPr>
          <p:cNvSpPr txBox="1"/>
          <p:nvPr/>
        </p:nvSpPr>
        <p:spPr>
          <a:xfrm>
            <a:off x="174171" y="1391803"/>
            <a:ext cx="8656320" cy="2308324"/>
          </a:xfrm>
          <a:prstGeom prst="rect">
            <a:avLst/>
          </a:prstGeom>
          <a:noFill/>
        </p:spPr>
        <p:txBody>
          <a:bodyPr wrap="square" rtlCol="0">
            <a:spAutoFit/>
          </a:bodyPr>
          <a:lstStyle/>
          <a:p>
            <a:r>
              <a:rPr lang="en-US" sz="3600" i="1" u="sng" dirty="0"/>
              <a:t>OPRA request</a:t>
            </a:r>
          </a:p>
          <a:p>
            <a:r>
              <a:rPr lang="en-US" sz="3600" dirty="0"/>
              <a:t>	File on an OPRA form or may file on any form so long as it states the request is being made as per the OPRA statute;</a:t>
            </a:r>
          </a:p>
        </p:txBody>
      </p:sp>
      <p:sp>
        <p:nvSpPr>
          <p:cNvPr id="6" name="TextBox 5">
            <a:extLst>
              <a:ext uri="{FF2B5EF4-FFF2-40B4-BE49-F238E27FC236}">
                <a16:creationId xmlns="" xmlns:a16="http://schemas.microsoft.com/office/drawing/2014/main" id="{CADD6AC3-313D-4CD8-BFBF-2D064FD736ED}"/>
              </a:ext>
            </a:extLst>
          </p:cNvPr>
          <p:cNvSpPr txBox="1"/>
          <p:nvPr/>
        </p:nvSpPr>
        <p:spPr>
          <a:xfrm>
            <a:off x="212271" y="5523115"/>
            <a:ext cx="8382000" cy="1200329"/>
          </a:xfrm>
          <a:prstGeom prst="rect">
            <a:avLst/>
          </a:prstGeom>
          <a:noFill/>
        </p:spPr>
        <p:txBody>
          <a:bodyPr wrap="square" rtlCol="0">
            <a:spAutoFit/>
          </a:bodyPr>
          <a:lstStyle/>
          <a:p>
            <a:r>
              <a:rPr lang="en-US" sz="3600" i="1" u="sng" dirty="0"/>
              <a:t>Common law rights </a:t>
            </a:r>
            <a:r>
              <a:rPr lang="en-US" sz="3600" dirty="0"/>
              <a:t>to access of information</a:t>
            </a:r>
          </a:p>
          <a:p>
            <a:r>
              <a:rPr lang="en-US" sz="3600" dirty="0"/>
              <a:t>	File with the NJ Superior Court</a:t>
            </a:r>
          </a:p>
        </p:txBody>
      </p:sp>
      <p:sp>
        <p:nvSpPr>
          <p:cNvPr id="7" name="TextBox 6">
            <a:extLst>
              <a:ext uri="{FF2B5EF4-FFF2-40B4-BE49-F238E27FC236}">
                <a16:creationId xmlns="" xmlns:a16="http://schemas.microsoft.com/office/drawing/2014/main" id="{E21DAC00-D884-4D45-BCEF-B1E11868AA0E}"/>
              </a:ext>
            </a:extLst>
          </p:cNvPr>
          <p:cNvSpPr txBox="1"/>
          <p:nvPr/>
        </p:nvSpPr>
        <p:spPr>
          <a:xfrm>
            <a:off x="158931" y="3876841"/>
            <a:ext cx="8686800" cy="1477328"/>
          </a:xfrm>
          <a:prstGeom prst="rect">
            <a:avLst/>
          </a:prstGeom>
          <a:noFill/>
        </p:spPr>
        <p:txBody>
          <a:bodyPr wrap="square" rtlCol="0">
            <a:spAutoFit/>
          </a:bodyPr>
          <a:lstStyle/>
          <a:p>
            <a:r>
              <a:rPr lang="en-US" sz="3600" dirty="0"/>
              <a:t>	File a request for information with the school board’s records custodian </a:t>
            </a:r>
            <a:r>
              <a:rPr lang="en-US" dirty="0"/>
              <a:t>(or any other official who will be required to pass it on to the appropriate person for processing).</a:t>
            </a:r>
          </a:p>
        </p:txBody>
      </p:sp>
    </p:spTree>
    <p:extLst>
      <p:ext uri="{BB962C8B-B14F-4D97-AF65-F5344CB8AC3E}">
        <p14:creationId xmlns:p14="http://schemas.microsoft.com/office/powerpoint/2010/main" val="1317447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9F7A13E-2B26-4F4A-BDFE-0DD918EF4E03}"/>
              </a:ext>
            </a:extLst>
          </p:cNvPr>
          <p:cNvSpPr txBox="1"/>
          <p:nvPr/>
        </p:nvSpPr>
        <p:spPr>
          <a:xfrm>
            <a:off x="-76200" y="609600"/>
            <a:ext cx="8839200" cy="3046988"/>
          </a:xfrm>
          <a:prstGeom prst="rect">
            <a:avLst/>
          </a:prstGeom>
          <a:noFill/>
        </p:spPr>
        <p:txBody>
          <a:bodyPr wrap="square" rtlCol="0">
            <a:spAutoFit/>
          </a:bodyPr>
          <a:lstStyle/>
          <a:p>
            <a:r>
              <a:rPr lang="en-US" sz="4800" dirty="0"/>
              <a:t>Anyone may request records</a:t>
            </a:r>
          </a:p>
          <a:p>
            <a:r>
              <a:rPr lang="en-US" sz="4800" dirty="0"/>
              <a:t>	Citizens of the State</a:t>
            </a:r>
          </a:p>
          <a:p>
            <a:r>
              <a:rPr lang="en-US" sz="4800" dirty="0"/>
              <a:t>	Out of State</a:t>
            </a:r>
          </a:p>
          <a:p>
            <a:r>
              <a:rPr lang="en-US" sz="4800" dirty="0"/>
              <a:t>	Anonymously</a:t>
            </a:r>
          </a:p>
        </p:txBody>
      </p:sp>
      <p:sp>
        <p:nvSpPr>
          <p:cNvPr id="6" name="TextBox 5">
            <a:extLst>
              <a:ext uri="{FF2B5EF4-FFF2-40B4-BE49-F238E27FC236}">
                <a16:creationId xmlns="" xmlns:a16="http://schemas.microsoft.com/office/drawing/2014/main" id="{3EF30549-4A1F-4E3A-9E67-E15CB81C67C3}"/>
              </a:ext>
            </a:extLst>
          </p:cNvPr>
          <p:cNvSpPr txBox="1"/>
          <p:nvPr/>
        </p:nvSpPr>
        <p:spPr>
          <a:xfrm>
            <a:off x="-76200" y="4191000"/>
            <a:ext cx="8915400" cy="1631216"/>
          </a:xfrm>
          <a:prstGeom prst="rect">
            <a:avLst/>
          </a:prstGeom>
          <a:noFill/>
        </p:spPr>
        <p:txBody>
          <a:bodyPr wrap="square" rtlCol="0">
            <a:spAutoFit/>
          </a:bodyPr>
          <a:lstStyle/>
          <a:p>
            <a:r>
              <a:rPr lang="en-US" sz="4400" dirty="0"/>
              <a:t>All government records may be 	requested</a:t>
            </a:r>
          </a:p>
          <a:p>
            <a:endParaRPr lang="en-US" sz="1200" dirty="0"/>
          </a:p>
        </p:txBody>
      </p:sp>
    </p:spTree>
    <p:extLst>
      <p:ext uri="{BB962C8B-B14F-4D97-AF65-F5344CB8AC3E}">
        <p14:creationId xmlns:p14="http://schemas.microsoft.com/office/powerpoint/2010/main" val="1102079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91E8979-6BEB-45EF-ACBD-2D0E6B9ADE4D}"/>
              </a:ext>
            </a:extLst>
          </p:cNvPr>
          <p:cNvSpPr txBox="1"/>
          <p:nvPr/>
        </p:nvSpPr>
        <p:spPr>
          <a:xfrm>
            <a:off x="533400" y="762000"/>
            <a:ext cx="73152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Government Records</a:t>
            </a:r>
          </a:p>
        </p:txBody>
      </p:sp>
      <p:sp>
        <p:nvSpPr>
          <p:cNvPr id="3" name="TextBox 2">
            <a:extLst>
              <a:ext uri="{FF2B5EF4-FFF2-40B4-BE49-F238E27FC236}">
                <a16:creationId xmlns="" xmlns:a16="http://schemas.microsoft.com/office/drawing/2014/main" id="{FEA621D2-9D91-44BE-8602-2377899CB366}"/>
              </a:ext>
            </a:extLst>
          </p:cNvPr>
          <p:cNvSpPr txBox="1"/>
          <p:nvPr/>
        </p:nvSpPr>
        <p:spPr>
          <a:xfrm>
            <a:off x="1066800" y="2057400"/>
            <a:ext cx="7162800" cy="3046988"/>
          </a:xfrm>
          <a:prstGeom prst="rect">
            <a:avLst/>
          </a:prstGeom>
          <a:noFill/>
        </p:spPr>
        <p:txBody>
          <a:bodyPr wrap="square" rtlCol="0">
            <a:spAutoFit/>
          </a:bodyPr>
          <a:lstStyle/>
          <a:p>
            <a:r>
              <a:rPr lang="en-US" sz="4800" dirty="0"/>
              <a:t>All records made, maintained, kept on file or received in the course of official business.</a:t>
            </a:r>
          </a:p>
        </p:txBody>
      </p:sp>
    </p:spTree>
    <p:extLst>
      <p:ext uri="{BB962C8B-B14F-4D97-AF65-F5344CB8AC3E}">
        <p14:creationId xmlns:p14="http://schemas.microsoft.com/office/powerpoint/2010/main" val="359991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AFD6E23-DF3C-4608-BD08-F3F089DFE1BB}"/>
              </a:ext>
            </a:extLst>
          </p:cNvPr>
          <p:cNvSpPr txBox="1"/>
          <p:nvPr/>
        </p:nvSpPr>
        <p:spPr>
          <a:xfrm>
            <a:off x="297024" y="685800"/>
            <a:ext cx="7696200" cy="3416320"/>
          </a:xfrm>
          <a:prstGeom prst="rect">
            <a:avLst/>
          </a:prstGeom>
          <a:noFill/>
        </p:spPr>
        <p:txBody>
          <a:bodyPr wrap="square" rtlCol="0">
            <a:spAutoFit/>
          </a:bodyPr>
          <a:lstStyle/>
          <a:p>
            <a:r>
              <a:rPr lang="en-US" sz="3600" dirty="0"/>
              <a:t>Must name specific identifiable government records</a:t>
            </a:r>
          </a:p>
          <a:p>
            <a:r>
              <a:rPr lang="en-US" sz="3600" dirty="0"/>
              <a:t>	Type of record</a:t>
            </a:r>
          </a:p>
          <a:p>
            <a:r>
              <a:rPr lang="en-US" sz="3600" dirty="0"/>
              <a:t>	Parties to a correspondence</a:t>
            </a:r>
          </a:p>
          <a:p>
            <a:r>
              <a:rPr lang="en-US" sz="3600" dirty="0"/>
              <a:t>	Subject matter</a:t>
            </a:r>
          </a:p>
          <a:p>
            <a:r>
              <a:rPr lang="en-US" sz="3600" dirty="0"/>
              <a:t>	etc.</a:t>
            </a:r>
          </a:p>
        </p:txBody>
      </p:sp>
      <p:sp>
        <p:nvSpPr>
          <p:cNvPr id="4" name="TextBox 3">
            <a:extLst>
              <a:ext uri="{FF2B5EF4-FFF2-40B4-BE49-F238E27FC236}">
                <a16:creationId xmlns="" xmlns:a16="http://schemas.microsoft.com/office/drawing/2014/main" id="{704E3CD2-5877-4F90-9C93-3D8F63A72DC2}"/>
              </a:ext>
            </a:extLst>
          </p:cNvPr>
          <p:cNvSpPr txBox="1"/>
          <p:nvPr/>
        </p:nvSpPr>
        <p:spPr>
          <a:xfrm>
            <a:off x="297024" y="4419600"/>
            <a:ext cx="7239000" cy="1200329"/>
          </a:xfrm>
          <a:prstGeom prst="rect">
            <a:avLst/>
          </a:prstGeom>
          <a:noFill/>
        </p:spPr>
        <p:txBody>
          <a:bodyPr wrap="square" rtlCol="0">
            <a:spAutoFit/>
          </a:bodyPr>
          <a:lstStyle/>
          <a:p>
            <a:r>
              <a:rPr lang="en-US" sz="3600" dirty="0"/>
              <a:t>OPRA requests that ask a question are not valid</a:t>
            </a:r>
          </a:p>
        </p:txBody>
      </p:sp>
    </p:spTree>
    <p:extLst>
      <p:ext uri="{BB962C8B-B14F-4D97-AF65-F5344CB8AC3E}">
        <p14:creationId xmlns:p14="http://schemas.microsoft.com/office/powerpoint/2010/main" val="411449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58A6C6A-3915-4C5F-9A72-838394B37CEE}"/>
              </a:ext>
            </a:extLst>
          </p:cNvPr>
          <p:cNvSpPr txBox="1"/>
          <p:nvPr/>
        </p:nvSpPr>
        <p:spPr>
          <a:xfrm>
            <a:off x="914400" y="2209800"/>
            <a:ext cx="7772400" cy="2308324"/>
          </a:xfrm>
          <a:prstGeom prst="rect">
            <a:avLst/>
          </a:prstGeom>
          <a:noFill/>
        </p:spPr>
        <p:txBody>
          <a:bodyPr wrap="square" rtlCol="0">
            <a:spAutoFit/>
          </a:bodyPr>
          <a:lstStyle/>
          <a:p>
            <a:r>
              <a:rPr lang="en-US" sz="3600" dirty="0"/>
              <a:t>Records custodian may prescribe a reasonable method for making the request, one that will not impose an unreasonable obstacle to the process.</a:t>
            </a:r>
          </a:p>
        </p:txBody>
      </p:sp>
      <p:sp>
        <p:nvSpPr>
          <p:cNvPr id="4" name="TextBox 3">
            <a:extLst>
              <a:ext uri="{FF2B5EF4-FFF2-40B4-BE49-F238E27FC236}">
                <a16:creationId xmlns="" xmlns:a16="http://schemas.microsoft.com/office/drawing/2014/main" id="{1A5EE21E-4FAD-4F4C-9A2C-06114D5A666E}"/>
              </a:ext>
            </a:extLst>
          </p:cNvPr>
          <p:cNvSpPr txBox="1"/>
          <p:nvPr/>
        </p:nvSpPr>
        <p:spPr>
          <a:xfrm rot="20416849">
            <a:off x="922537" y="805248"/>
            <a:ext cx="19050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When</a:t>
            </a:r>
          </a:p>
        </p:txBody>
      </p:sp>
      <p:sp>
        <p:nvSpPr>
          <p:cNvPr id="5" name="TextBox 4">
            <a:extLst>
              <a:ext uri="{FF2B5EF4-FFF2-40B4-BE49-F238E27FC236}">
                <a16:creationId xmlns="" xmlns:a16="http://schemas.microsoft.com/office/drawing/2014/main" id="{8730E4B3-3FEA-4610-BF5D-520E2CCE1F50}"/>
              </a:ext>
            </a:extLst>
          </p:cNvPr>
          <p:cNvSpPr txBox="1"/>
          <p:nvPr/>
        </p:nvSpPr>
        <p:spPr>
          <a:xfrm>
            <a:off x="3276600" y="508231"/>
            <a:ext cx="21336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Where</a:t>
            </a:r>
          </a:p>
        </p:txBody>
      </p:sp>
      <p:sp>
        <p:nvSpPr>
          <p:cNvPr id="6" name="TextBox 5">
            <a:extLst>
              <a:ext uri="{FF2B5EF4-FFF2-40B4-BE49-F238E27FC236}">
                <a16:creationId xmlns="" xmlns:a16="http://schemas.microsoft.com/office/drawing/2014/main" id="{C9BB4B97-5B76-4555-808D-3687F973579D}"/>
              </a:ext>
            </a:extLst>
          </p:cNvPr>
          <p:cNvSpPr txBox="1"/>
          <p:nvPr/>
        </p:nvSpPr>
        <p:spPr>
          <a:xfrm rot="1277874">
            <a:off x="6113472" y="914399"/>
            <a:ext cx="16764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How</a:t>
            </a:r>
          </a:p>
        </p:txBody>
      </p:sp>
    </p:spTree>
    <p:extLst>
      <p:ext uri="{BB962C8B-B14F-4D97-AF65-F5344CB8AC3E}">
        <p14:creationId xmlns:p14="http://schemas.microsoft.com/office/powerpoint/2010/main" val="3423669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7439606-F9B1-4BD1-90A6-9A98294BD511}"/>
              </a:ext>
            </a:extLst>
          </p:cNvPr>
          <p:cNvSpPr txBox="1"/>
          <p:nvPr/>
        </p:nvSpPr>
        <p:spPr>
          <a:xfrm>
            <a:off x="228600" y="381000"/>
            <a:ext cx="8686800" cy="660180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Responding to OPRA requests</a:t>
            </a:r>
          </a:p>
          <a:p>
            <a:endParaRPr lang="en-US" sz="1600" dirty="0"/>
          </a:p>
          <a:p>
            <a:r>
              <a:rPr lang="en-US" sz="3200" dirty="0"/>
              <a:t>Track dates: when was request received, when is </a:t>
            </a:r>
          </a:p>
          <a:p>
            <a:r>
              <a:rPr lang="en-US" sz="3200" dirty="0"/>
              <a:t>	answer due; </a:t>
            </a:r>
          </a:p>
          <a:p>
            <a:r>
              <a:rPr lang="en-US" sz="1100" b="1" dirty="0"/>
              <a:t>	</a:t>
            </a:r>
            <a:endParaRPr lang="en-US" sz="1100" dirty="0"/>
          </a:p>
          <a:p>
            <a:r>
              <a:rPr lang="en-US" sz="3200" dirty="0"/>
              <a:t>Determine if the request is valid;</a:t>
            </a:r>
          </a:p>
          <a:p>
            <a:endParaRPr lang="en-US" sz="1100" dirty="0"/>
          </a:p>
          <a:p>
            <a:r>
              <a:rPr lang="en-US" sz="3200" dirty="0"/>
              <a:t>Obtain responsive records;</a:t>
            </a:r>
          </a:p>
          <a:p>
            <a:endParaRPr lang="en-US" sz="1100" dirty="0"/>
          </a:p>
          <a:p>
            <a:r>
              <a:rPr lang="en-US" sz="3200" dirty="0"/>
              <a:t>Consider OPRA exemptions;</a:t>
            </a:r>
          </a:p>
          <a:p>
            <a:endParaRPr lang="en-US" sz="1100" dirty="0"/>
          </a:p>
          <a:p>
            <a:r>
              <a:rPr lang="en-US" sz="3200" dirty="0"/>
              <a:t>Redact information that is protected;</a:t>
            </a:r>
          </a:p>
          <a:p>
            <a:endParaRPr lang="en-US" sz="1100" dirty="0"/>
          </a:p>
          <a:p>
            <a:r>
              <a:rPr lang="en-US" sz="3200" dirty="0"/>
              <a:t>Provide records in the format requested (e-mail, </a:t>
            </a:r>
          </a:p>
          <a:p>
            <a:r>
              <a:rPr lang="en-US" sz="3200" dirty="0"/>
              <a:t>	hard copy, digitally.)</a:t>
            </a:r>
          </a:p>
          <a:p>
            <a:endParaRPr lang="en-US" dirty="0"/>
          </a:p>
          <a:p>
            <a:r>
              <a:rPr lang="en-US" dirty="0"/>
              <a:t>	</a:t>
            </a:r>
          </a:p>
        </p:txBody>
      </p:sp>
    </p:spTree>
    <p:extLst>
      <p:ext uri="{BB962C8B-B14F-4D97-AF65-F5344CB8AC3E}">
        <p14:creationId xmlns:p14="http://schemas.microsoft.com/office/powerpoint/2010/main" val="237742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18F3C07-3D85-4648-8D7D-603429417EBC}"/>
              </a:ext>
            </a:extLst>
          </p:cNvPr>
          <p:cNvSpPr txBox="1"/>
          <p:nvPr/>
        </p:nvSpPr>
        <p:spPr>
          <a:xfrm>
            <a:off x="457200" y="1600200"/>
            <a:ext cx="8077200" cy="5016758"/>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Tracking dates:</a:t>
            </a:r>
          </a:p>
          <a:p>
            <a:endParaRPr lang="en-US" sz="1200" dirty="0"/>
          </a:p>
          <a:p>
            <a:r>
              <a:rPr lang="en-US" sz="3200" dirty="0"/>
              <a:t>When received by the custodian of records;</a:t>
            </a:r>
          </a:p>
          <a:p>
            <a:endParaRPr lang="en-US" sz="1200" dirty="0"/>
          </a:p>
          <a:p>
            <a:r>
              <a:rPr lang="en-US" sz="3200" dirty="0"/>
              <a:t>Response time starts the day after the receipt;</a:t>
            </a:r>
          </a:p>
          <a:p>
            <a:endParaRPr lang="en-US" sz="1200" dirty="0"/>
          </a:p>
          <a:p>
            <a:r>
              <a:rPr lang="en-US" sz="3200" dirty="0"/>
              <a:t>Generally 7 days to respond with information requested or reason for denial.</a:t>
            </a:r>
          </a:p>
          <a:p>
            <a:endParaRPr lang="en-US" sz="3200" dirty="0"/>
          </a:p>
          <a:p>
            <a:r>
              <a:rPr lang="en-US" sz="3200" dirty="0"/>
              <a:t>Keep in mind that responses are due as soon as possible!</a:t>
            </a:r>
          </a:p>
          <a:p>
            <a:endParaRPr lang="en-US" sz="1200" dirty="0"/>
          </a:p>
        </p:txBody>
      </p:sp>
      <p:pic>
        <p:nvPicPr>
          <p:cNvPr id="4" name="Picture 3">
            <a:extLst>
              <a:ext uri="{FF2B5EF4-FFF2-40B4-BE49-F238E27FC236}">
                <a16:creationId xmlns="" xmlns:a16="http://schemas.microsoft.com/office/drawing/2014/main" id="{A3F61BB4-A40A-4DE9-93B9-F9E648D13E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228600"/>
            <a:ext cx="2466975" cy="1847850"/>
          </a:xfrm>
          <a:prstGeom prst="rect">
            <a:avLst/>
          </a:prstGeom>
        </p:spPr>
      </p:pic>
    </p:spTree>
    <p:extLst>
      <p:ext uri="{BB962C8B-B14F-4D97-AF65-F5344CB8AC3E}">
        <p14:creationId xmlns:p14="http://schemas.microsoft.com/office/powerpoint/2010/main" val="969314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4B5DE4B-C1FC-47D6-8D15-55D3A8F3486E}"/>
              </a:ext>
            </a:extLst>
          </p:cNvPr>
          <p:cNvSpPr txBox="1"/>
          <p:nvPr/>
        </p:nvSpPr>
        <p:spPr>
          <a:xfrm>
            <a:off x="76200" y="838200"/>
            <a:ext cx="8991600" cy="6124754"/>
          </a:xfrm>
          <a:prstGeom prst="rect">
            <a:avLst/>
          </a:prstGeom>
          <a:noFill/>
        </p:spPr>
        <p:txBody>
          <a:bodyPr wrap="square" rtlCol="0">
            <a:spAutoFit/>
          </a:bodyPr>
          <a:lstStyle/>
          <a:p>
            <a:pPr algn="ctr"/>
            <a:r>
              <a:rPr lang="en-US" sz="4800" b="1" i="1" dirty="0">
                <a:solidFill>
                  <a:srgbClr val="002060"/>
                </a:solidFill>
                <a:effectLst>
                  <a:outerShdw blurRad="38100" dist="38100" dir="2700000" algn="tl">
                    <a:srgbClr val="000000">
                      <a:alpha val="43137"/>
                    </a:srgbClr>
                  </a:outerShdw>
                </a:effectLst>
              </a:rPr>
              <a:t>Some records are to be accessed </a:t>
            </a:r>
          </a:p>
          <a:p>
            <a:pPr algn="ctr"/>
            <a:r>
              <a:rPr lang="en-US" sz="4800" b="1" i="1" dirty="0">
                <a:solidFill>
                  <a:srgbClr val="002060"/>
                </a:solidFill>
                <a:effectLst>
                  <a:outerShdw blurRad="38100" dist="38100" dir="2700000" algn="tl">
                    <a:srgbClr val="000000">
                      <a:alpha val="43137"/>
                    </a:srgbClr>
                  </a:outerShdw>
                </a:effectLst>
              </a:rPr>
              <a:t>		    </a:t>
            </a:r>
            <a:r>
              <a:rPr lang="en-US" sz="4800" b="1" i="1" cap="all" dirty="0">
                <a:solidFill>
                  <a:srgbClr val="002060"/>
                </a:solidFill>
                <a:effectLst>
                  <a:outerShdw blurRad="38100" dist="38100" dir="2700000" algn="tl">
                    <a:srgbClr val="000000">
                      <a:alpha val="43137"/>
                    </a:srgbClr>
                  </a:outerShdw>
                </a:effectLst>
              </a:rPr>
              <a:t>immediately</a:t>
            </a:r>
            <a:r>
              <a:rPr lang="en-US" sz="4800" b="1" i="1" dirty="0">
                <a:solidFill>
                  <a:srgbClr val="002060"/>
                </a:solidFill>
                <a:effectLst>
                  <a:outerShdw blurRad="38100" dist="38100" dir="2700000" algn="tl">
                    <a:srgbClr val="000000">
                      <a:alpha val="43137"/>
                    </a:srgbClr>
                  </a:outerShdw>
                </a:effectLst>
              </a:rPr>
              <a:t>:   </a:t>
            </a:r>
            <a:r>
              <a:rPr lang="en-US" sz="3200" dirty="0"/>
              <a:t>							</a:t>
            </a:r>
            <a:r>
              <a:rPr lang="en-US" sz="2000" i="1" dirty="0"/>
              <a:t>N.J.S.A. 47:1A-5(e)</a:t>
            </a:r>
          </a:p>
          <a:p>
            <a:r>
              <a:rPr lang="en-US" sz="3200" dirty="0"/>
              <a:t>	Budgets</a:t>
            </a:r>
          </a:p>
          <a:p>
            <a:r>
              <a:rPr lang="en-US" sz="3200" dirty="0"/>
              <a:t>	Bills</a:t>
            </a:r>
          </a:p>
          <a:p>
            <a:r>
              <a:rPr lang="en-US" sz="3200" dirty="0"/>
              <a:t>	Vouchers</a:t>
            </a:r>
          </a:p>
          <a:p>
            <a:r>
              <a:rPr lang="en-US" sz="3200" dirty="0"/>
              <a:t>	Contracts</a:t>
            </a:r>
          </a:p>
          <a:p>
            <a:r>
              <a:rPr lang="en-US" sz="3200" dirty="0"/>
              <a:t>	Government employee salary information</a:t>
            </a:r>
          </a:p>
          <a:p>
            <a:endParaRPr lang="en-US" sz="3200" dirty="0"/>
          </a:p>
          <a:p>
            <a:r>
              <a:rPr lang="en-US" sz="2400" i="1" dirty="0"/>
              <a:t>*immediate means on the spot unless it is in storage or requires medium conversion… if custodian cannot produce immediately, must reduce reasons to writing and request time extension.</a:t>
            </a:r>
          </a:p>
        </p:txBody>
      </p:sp>
    </p:spTree>
    <p:extLst>
      <p:ext uri="{BB962C8B-B14F-4D97-AF65-F5344CB8AC3E}">
        <p14:creationId xmlns:p14="http://schemas.microsoft.com/office/powerpoint/2010/main" val="3490589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32C633E-5227-4BAC-8C5A-4E0971A46AFF}"/>
              </a:ext>
            </a:extLst>
          </p:cNvPr>
          <p:cNvSpPr txBox="1"/>
          <p:nvPr/>
        </p:nvSpPr>
        <p:spPr>
          <a:xfrm>
            <a:off x="381000" y="488990"/>
            <a:ext cx="8153400" cy="1815882"/>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Responding:</a:t>
            </a:r>
          </a:p>
          <a:p>
            <a:endParaRPr lang="en-US" sz="3200" dirty="0"/>
          </a:p>
          <a:p>
            <a:r>
              <a:rPr lang="en-US" sz="3200" dirty="0"/>
              <a:t>Grant or deny access to the record requested;</a:t>
            </a:r>
          </a:p>
        </p:txBody>
      </p:sp>
      <p:sp>
        <p:nvSpPr>
          <p:cNvPr id="3" name="TextBox 2">
            <a:extLst>
              <a:ext uri="{FF2B5EF4-FFF2-40B4-BE49-F238E27FC236}">
                <a16:creationId xmlns="" xmlns:a16="http://schemas.microsoft.com/office/drawing/2014/main" id="{DF4DAB06-38AB-4486-B5C0-3A74DAF79397}"/>
              </a:ext>
            </a:extLst>
          </p:cNvPr>
          <p:cNvSpPr txBox="1"/>
          <p:nvPr/>
        </p:nvSpPr>
        <p:spPr>
          <a:xfrm>
            <a:off x="381000" y="4114800"/>
            <a:ext cx="8001000" cy="2554545"/>
          </a:xfrm>
          <a:prstGeom prst="rect">
            <a:avLst/>
          </a:prstGeom>
          <a:noFill/>
        </p:spPr>
        <p:txBody>
          <a:bodyPr wrap="square" rtlCol="0">
            <a:spAutoFit/>
          </a:bodyPr>
          <a:lstStyle/>
          <a:p>
            <a:r>
              <a:rPr lang="en-US" sz="3200" dirty="0"/>
              <a:t>Transmitted via the medium requested</a:t>
            </a:r>
          </a:p>
          <a:p>
            <a:r>
              <a:rPr lang="en-US" sz="3200" dirty="0"/>
              <a:t>	e-mail</a:t>
            </a:r>
          </a:p>
          <a:p>
            <a:r>
              <a:rPr lang="en-US" sz="3200" dirty="0"/>
              <a:t>	Digitally</a:t>
            </a:r>
          </a:p>
          <a:p>
            <a:r>
              <a:rPr lang="en-US" sz="3200" dirty="0"/>
              <a:t>	Photo copied</a:t>
            </a:r>
          </a:p>
          <a:p>
            <a:r>
              <a:rPr lang="en-US" sz="3200" dirty="0"/>
              <a:t>	Audio</a:t>
            </a:r>
          </a:p>
        </p:txBody>
      </p:sp>
      <p:sp>
        <p:nvSpPr>
          <p:cNvPr id="5" name="TextBox 4">
            <a:extLst>
              <a:ext uri="{FF2B5EF4-FFF2-40B4-BE49-F238E27FC236}">
                <a16:creationId xmlns="" xmlns:a16="http://schemas.microsoft.com/office/drawing/2014/main" id="{FC1C39EB-FB7F-475B-BD40-BA22D260D083}"/>
              </a:ext>
            </a:extLst>
          </p:cNvPr>
          <p:cNvSpPr txBox="1"/>
          <p:nvPr/>
        </p:nvSpPr>
        <p:spPr>
          <a:xfrm>
            <a:off x="381000" y="2545140"/>
            <a:ext cx="8610600" cy="1569660"/>
          </a:xfrm>
          <a:prstGeom prst="rect">
            <a:avLst/>
          </a:prstGeom>
          <a:noFill/>
        </p:spPr>
        <p:txBody>
          <a:bodyPr wrap="square" rtlCol="0">
            <a:spAutoFit/>
          </a:bodyPr>
          <a:lstStyle/>
          <a:p>
            <a:r>
              <a:rPr lang="en-US" sz="3200" dirty="0"/>
              <a:t>Seek an extension of time for responding</a:t>
            </a:r>
          </a:p>
          <a:p>
            <a:r>
              <a:rPr lang="en-US" sz="3200" dirty="0"/>
              <a:t>	must include an anticipated date of 	response</a:t>
            </a:r>
          </a:p>
        </p:txBody>
      </p:sp>
    </p:spTree>
    <p:extLst>
      <p:ext uri="{BB962C8B-B14F-4D97-AF65-F5344CB8AC3E}">
        <p14:creationId xmlns:p14="http://schemas.microsoft.com/office/powerpoint/2010/main" val="85730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52DB9B66-7B19-4ED5-9E9B-9059ED5353A5}"/>
              </a:ext>
            </a:extLst>
          </p:cNvPr>
          <p:cNvSpPr txBox="1"/>
          <p:nvPr/>
        </p:nvSpPr>
        <p:spPr>
          <a:xfrm>
            <a:off x="838200" y="2057400"/>
            <a:ext cx="7162800" cy="3970318"/>
          </a:xfrm>
          <a:prstGeom prst="rect">
            <a:avLst/>
          </a:prstGeom>
          <a:noFill/>
        </p:spPr>
        <p:txBody>
          <a:bodyPr wrap="square" rtlCol="0">
            <a:spAutoFit/>
          </a:bodyPr>
          <a:lstStyle/>
          <a:p>
            <a:r>
              <a:rPr lang="en-US" sz="2800" dirty="0"/>
              <a:t>All materials hereunder have been prepared for general information </a:t>
            </a:r>
            <a:r>
              <a:rPr lang="en-US" sz="2800"/>
              <a:t>purposes only, </a:t>
            </a:r>
            <a:r>
              <a:rPr lang="en-US" sz="2800" dirty="0"/>
              <a:t>to permit you to learn more about the general provisions of the NJ Open Public Records Act.  It is not intended or presented as legal advice,  it is not to be acted on as such, may not be current to the day of presentation and is subject to change without notice.  It is not intended to create an attorney - client relationship.</a:t>
            </a:r>
          </a:p>
        </p:txBody>
      </p:sp>
      <p:sp>
        <p:nvSpPr>
          <p:cNvPr id="3" name="TextBox 2">
            <a:extLst>
              <a:ext uri="{FF2B5EF4-FFF2-40B4-BE49-F238E27FC236}">
                <a16:creationId xmlns="" xmlns:a16="http://schemas.microsoft.com/office/drawing/2014/main" id="{2EB312B1-17AB-44B7-8F00-76B5D46D705F}"/>
              </a:ext>
            </a:extLst>
          </p:cNvPr>
          <p:cNvSpPr txBox="1"/>
          <p:nvPr/>
        </p:nvSpPr>
        <p:spPr>
          <a:xfrm>
            <a:off x="381000" y="762000"/>
            <a:ext cx="6858000" cy="1015663"/>
          </a:xfrm>
          <a:prstGeom prst="rect">
            <a:avLst/>
          </a:prstGeom>
          <a:noFill/>
        </p:spPr>
        <p:txBody>
          <a:bodyPr wrap="square" rtlCol="0">
            <a:spAutoFit/>
          </a:bodyPr>
          <a:lstStyle/>
          <a:p>
            <a:r>
              <a:rPr lang="en-US" sz="6000" b="1" i="1" dirty="0">
                <a:solidFill>
                  <a:srgbClr val="FF0000"/>
                </a:solidFill>
                <a:effectLst>
                  <a:outerShdw blurRad="38100" dist="38100" dir="2700000" algn="tl">
                    <a:srgbClr val="000000">
                      <a:alpha val="43137"/>
                    </a:srgbClr>
                  </a:outerShdw>
                </a:effectLst>
              </a:rPr>
              <a:t>Disclaimer</a:t>
            </a:r>
          </a:p>
        </p:txBody>
      </p:sp>
    </p:spTree>
    <p:extLst>
      <p:ext uri="{BB962C8B-B14F-4D97-AF65-F5344CB8AC3E}">
        <p14:creationId xmlns:p14="http://schemas.microsoft.com/office/powerpoint/2010/main" val="466728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6660A37-CAE8-4DA0-8FE1-B19F23C233E9}"/>
              </a:ext>
            </a:extLst>
          </p:cNvPr>
          <p:cNvSpPr txBox="1"/>
          <p:nvPr/>
        </p:nvSpPr>
        <p:spPr>
          <a:xfrm>
            <a:off x="685800" y="2057400"/>
            <a:ext cx="8001000" cy="2123658"/>
          </a:xfrm>
          <a:prstGeom prst="rect">
            <a:avLst/>
          </a:prstGeom>
          <a:noFill/>
        </p:spPr>
        <p:txBody>
          <a:bodyPr wrap="square" rtlCol="0">
            <a:spAutoFit/>
          </a:bodyPr>
          <a:lstStyle/>
          <a:p>
            <a:r>
              <a:rPr lang="en-US" sz="4400" dirty="0"/>
              <a:t>All requests for government records are subject to the 25 exceptions</a:t>
            </a:r>
          </a:p>
        </p:txBody>
      </p:sp>
    </p:spTree>
    <p:extLst>
      <p:ext uri="{BB962C8B-B14F-4D97-AF65-F5344CB8AC3E}">
        <p14:creationId xmlns:p14="http://schemas.microsoft.com/office/powerpoint/2010/main" val="288398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DCA8836-E75D-43F7-A2F7-07DB3E3EE012}"/>
              </a:ext>
            </a:extLst>
          </p:cNvPr>
          <p:cNvSpPr txBox="1"/>
          <p:nvPr/>
        </p:nvSpPr>
        <p:spPr>
          <a:xfrm>
            <a:off x="304800" y="990600"/>
            <a:ext cx="84582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Seeking clarification of request</a:t>
            </a:r>
          </a:p>
        </p:txBody>
      </p:sp>
      <p:sp>
        <p:nvSpPr>
          <p:cNvPr id="3" name="TextBox 2">
            <a:extLst>
              <a:ext uri="{FF2B5EF4-FFF2-40B4-BE49-F238E27FC236}">
                <a16:creationId xmlns="" xmlns:a16="http://schemas.microsoft.com/office/drawing/2014/main" id="{F87E48D2-2D24-4395-A017-1949384BEEA1}"/>
              </a:ext>
            </a:extLst>
          </p:cNvPr>
          <p:cNvSpPr txBox="1"/>
          <p:nvPr/>
        </p:nvSpPr>
        <p:spPr>
          <a:xfrm>
            <a:off x="1143000" y="2309038"/>
            <a:ext cx="6629400" cy="1938992"/>
          </a:xfrm>
          <a:prstGeom prst="rect">
            <a:avLst/>
          </a:prstGeom>
          <a:noFill/>
        </p:spPr>
        <p:txBody>
          <a:bodyPr wrap="square" rtlCol="0">
            <a:spAutoFit/>
          </a:bodyPr>
          <a:lstStyle/>
          <a:p>
            <a:r>
              <a:rPr lang="en-US" sz="4000" dirty="0"/>
              <a:t>Deny timely with a request for clarification stating the request is overly broad.</a:t>
            </a:r>
          </a:p>
        </p:txBody>
      </p:sp>
      <p:pic>
        <p:nvPicPr>
          <p:cNvPr id="7" name="Picture 6">
            <a:extLst>
              <a:ext uri="{FF2B5EF4-FFF2-40B4-BE49-F238E27FC236}">
                <a16:creationId xmlns="" xmlns:a16="http://schemas.microsoft.com/office/drawing/2014/main" id="{6D80E9F1-D106-416D-B202-D569BF2986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4432220"/>
            <a:ext cx="3124200" cy="2343150"/>
          </a:xfrm>
          <a:prstGeom prst="rect">
            <a:avLst/>
          </a:prstGeom>
        </p:spPr>
      </p:pic>
    </p:spTree>
    <p:extLst>
      <p:ext uri="{BB962C8B-B14F-4D97-AF65-F5344CB8AC3E}">
        <p14:creationId xmlns:p14="http://schemas.microsoft.com/office/powerpoint/2010/main" val="2620513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13BEBDA-89C0-4E7A-A7F0-071AE5E5BA61}"/>
              </a:ext>
            </a:extLst>
          </p:cNvPr>
          <p:cNvSpPr txBox="1"/>
          <p:nvPr/>
        </p:nvSpPr>
        <p:spPr>
          <a:xfrm>
            <a:off x="304800" y="228600"/>
            <a:ext cx="7772400" cy="830997"/>
          </a:xfrm>
          <a:prstGeom prst="rect">
            <a:avLst/>
          </a:prstGeom>
          <a:noFill/>
        </p:spPr>
        <p:txBody>
          <a:bodyPr wrap="square" rtlCol="0">
            <a:spAutoFit/>
          </a:bodyPr>
          <a:lstStyle/>
          <a:p>
            <a:r>
              <a:rPr lang="en-US" sz="4800" b="1" i="1" dirty="0">
                <a:solidFill>
                  <a:srgbClr val="002060"/>
                </a:solidFill>
              </a:rPr>
              <a:t>Substantial Disruption</a:t>
            </a:r>
          </a:p>
        </p:txBody>
      </p:sp>
      <p:sp>
        <p:nvSpPr>
          <p:cNvPr id="3" name="TextBox 2">
            <a:extLst>
              <a:ext uri="{FF2B5EF4-FFF2-40B4-BE49-F238E27FC236}">
                <a16:creationId xmlns="" xmlns:a16="http://schemas.microsoft.com/office/drawing/2014/main" id="{4EE5F423-F43D-41AD-AE26-C86D2FE205B4}"/>
              </a:ext>
            </a:extLst>
          </p:cNvPr>
          <p:cNvSpPr txBox="1"/>
          <p:nvPr/>
        </p:nvSpPr>
        <p:spPr>
          <a:xfrm>
            <a:off x="838200" y="1295400"/>
            <a:ext cx="7010400" cy="2308324"/>
          </a:xfrm>
          <a:prstGeom prst="rect">
            <a:avLst/>
          </a:prstGeom>
          <a:noFill/>
        </p:spPr>
        <p:txBody>
          <a:bodyPr wrap="square" rtlCol="0">
            <a:spAutoFit/>
          </a:bodyPr>
          <a:lstStyle/>
          <a:p>
            <a:r>
              <a:rPr lang="en-US" sz="3600" dirty="0"/>
              <a:t>Subjective – based on circumstances and agency’s resources </a:t>
            </a:r>
            <a:r>
              <a:rPr lang="en-US" sz="3600" dirty="0" err="1"/>
              <a:t>ie</a:t>
            </a:r>
            <a:r>
              <a:rPr lang="en-US" sz="3600" dirty="0"/>
              <a:t>,  number of employees, budget … must  be substantial disruption.</a:t>
            </a:r>
          </a:p>
        </p:txBody>
      </p:sp>
      <p:sp>
        <p:nvSpPr>
          <p:cNvPr id="4" name="TextBox 3">
            <a:extLst>
              <a:ext uri="{FF2B5EF4-FFF2-40B4-BE49-F238E27FC236}">
                <a16:creationId xmlns="" xmlns:a16="http://schemas.microsoft.com/office/drawing/2014/main" id="{9352F487-4544-42DC-A7E6-EC9A7C9E8111}"/>
              </a:ext>
            </a:extLst>
          </p:cNvPr>
          <p:cNvSpPr txBox="1"/>
          <p:nvPr/>
        </p:nvSpPr>
        <p:spPr>
          <a:xfrm>
            <a:off x="827314" y="3817756"/>
            <a:ext cx="7239000" cy="2308324"/>
          </a:xfrm>
          <a:prstGeom prst="rect">
            <a:avLst/>
          </a:prstGeom>
          <a:noFill/>
        </p:spPr>
        <p:txBody>
          <a:bodyPr wrap="square" rtlCol="0">
            <a:spAutoFit/>
          </a:bodyPr>
          <a:lstStyle/>
          <a:p>
            <a:r>
              <a:rPr lang="en-US" sz="3600" dirty="0"/>
              <a:t>If you are to deny based on this reasoning, deny only after reasonable solution has been attempted and cannot be agreed upon.</a:t>
            </a:r>
          </a:p>
        </p:txBody>
      </p:sp>
    </p:spTree>
    <p:extLst>
      <p:ext uri="{BB962C8B-B14F-4D97-AF65-F5344CB8AC3E}">
        <p14:creationId xmlns:p14="http://schemas.microsoft.com/office/powerpoint/2010/main" val="1117860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08D706B-6AEA-4B84-9BC9-356500DB4FE6}"/>
              </a:ext>
            </a:extLst>
          </p:cNvPr>
          <p:cNvSpPr txBox="1"/>
          <p:nvPr/>
        </p:nvSpPr>
        <p:spPr>
          <a:xfrm>
            <a:off x="304800" y="457200"/>
            <a:ext cx="83820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Retrieving Records</a:t>
            </a:r>
          </a:p>
        </p:txBody>
      </p:sp>
      <p:sp>
        <p:nvSpPr>
          <p:cNvPr id="4" name="TextBox 3">
            <a:extLst>
              <a:ext uri="{FF2B5EF4-FFF2-40B4-BE49-F238E27FC236}">
                <a16:creationId xmlns="" xmlns:a16="http://schemas.microsoft.com/office/drawing/2014/main" id="{DD2650BE-948C-457D-9590-74DC3BCB4EE5}"/>
              </a:ext>
            </a:extLst>
          </p:cNvPr>
          <p:cNvSpPr txBox="1"/>
          <p:nvPr/>
        </p:nvSpPr>
        <p:spPr>
          <a:xfrm>
            <a:off x="325016" y="1239216"/>
            <a:ext cx="8437984" cy="1569660"/>
          </a:xfrm>
          <a:prstGeom prst="rect">
            <a:avLst/>
          </a:prstGeom>
          <a:noFill/>
        </p:spPr>
        <p:txBody>
          <a:bodyPr wrap="square" rtlCol="0">
            <a:spAutoFit/>
          </a:bodyPr>
          <a:lstStyle/>
          <a:p>
            <a:r>
              <a:rPr lang="en-US" sz="3200" dirty="0"/>
              <a:t>The requestor cannot require that the records custodian do research to find all records on a broad topic</a:t>
            </a:r>
          </a:p>
        </p:txBody>
      </p:sp>
      <p:sp>
        <p:nvSpPr>
          <p:cNvPr id="5" name="TextBox 4">
            <a:extLst>
              <a:ext uri="{FF2B5EF4-FFF2-40B4-BE49-F238E27FC236}">
                <a16:creationId xmlns="" xmlns:a16="http://schemas.microsoft.com/office/drawing/2014/main" id="{0B109B56-37DF-4303-9925-E7DAA627D8B7}"/>
              </a:ext>
            </a:extLst>
          </p:cNvPr>
          <p:cNvSpPr txBox="1"/>
          <p:nvPr/>
        </p:nvSpPr>
        <p:spPr>
          <a:xfrm>
            <a:off x="321906" y="2970244"/>
            <a:ext cx="8001000" cy="1569660"/>
          </a:xfrm>
          <a:prstGeom prst="rect">
            <a:avLst/>
          </a:prstGeom>
          <a:noFill/>
        </p:spPr>
        <p:txBody>
          <a:bodyPr wrap="square" rtlCol="0">
            <a:spAutoFit/>
          </a:bodyPr>
          <a:lstStyle/>
          <a:p>
            <a:r>
              <a:rPr lang="en-US" sz="3200" dirty="0"/>
              <a:t>The custodian is only required to retrieve records, and the requestor must do any research and analysis required</a:t>
            </a:r>
          </a:p>
        </p:txBody>
      </p:sp>
      <p:sp>
        <p:nvSpPr>
          <p:cNvPr id="6" name="TextBox 5">
            <a:extLst>
              <a:ext uri="{FF2B5EF4-FFF2-40B4-BE49-F238E27FC236}">
                <a16:creationId xmlns="" xmlns:a16="http://schemas.microsoft.com/office/drawing/2014/main" id="{FD091C09-B4E1-474D-97A2-DEF0EABC3BCD}"/>
              </a:ext>
            </a:extLst>
          </p:cNvPr>
          <p:cNvSpPr txBox="1"/>
          <p:nvPr/>
        </p:nvSpPr>
        <p:spPr>
          <a:xfrm>
            <a:off x="325016" y="4716825"/>
            <a:ext cx="8335347" cy="2554545"/>
          </a:xfrm>
          <a:prstGeom prst="rect">
            <a:avLst/>
          </a:prstGeom>
          <a:noFill/>
        </p:spPr>
        <p:txBody>
          <a:bodyPr wrap="square" rtlCol="0">
            <a:spAutoFit/>
          </a:bodyPr>
          <a:lstStyle/>
          <a:p>
            <a:r>
              <a:rPr lang="en-US" sz="3200" dirty="0"/>
              <a:t>Explain to the requester in your denial why you cannot comply with the request as given.  If he can identify the records sufficiently so that you can retrieve them without extensive research and analysis, then you should</a:t>
            </a:r>
          </a:p>
        </p:txBody>
      </p:sp>
    </p:spTree>
    <p:extLst>
      <p:ext uri="{BB962C8B-B14F-4D97-AF65-F5344CB8AC3E}">
        <p14:creationId xmlns:p14="http://schemas.microsoft.com/office/powerpoint/2010/main" val="215152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26900E2-141D-437C-A0F6-727DD77DCC43}"/>
              </a:ext>
            </a:extLst>
          </p:cNvPr>
          <p:cNvSpPr txBox="1"/>
          <p:nvPr/>
        </p:nvSpPr>
        <p:spPr>
          <a:xfrm>
            <a:off x="152400" y="381000"/>
            <a:ext cx="8763000" cy="1446550"/>
          </a:xfrm>
          <a:prstGeom prst="rect">
            <a:avLst/>
          </a:prstGeom>
          <a:noFill/>
        </p:spPr>
        <p:txBody>
          <a:bodyPr wrap="square" rtlCol="0">
            <a:spAutoFit/>
          </a:bodyPr>
          <a:lstStyle/>
          <a:p>
            <a:pPr algn="ctr"/>
            <a:r>
              <a:rPr lang="en-US" sz="4400" b="1" i="1" dirty="0">
                <a:solidFill>
                  <a:srgbClr val="002060"/>
                </a:solidFill>
                <a:effectLst>
                  <a:outerShdw blurRad="38100" dist="38100" dir="2700000" algn="tl">
                    <a:srgbClr val="000000">
                      <a:alpha val="43137"/>
                    </a:srgbClr>
                  </a:outerShdw>
                </a:effectLst>
              </a:rPr>
              <a:t>Some Exemptions for </a:t>
            </a:r>
          </a:p>
          <a:p>
            <a:pPr algn="ctr"/>
            <a:r>
              <a:rPr lang="en-US" sz="4400" b="1" i="1" dirty="0">
                <a:solidFill>
                  <a:srgbClr val="002060"/>
                </a:solidFill>
                <a:effectLst>
                  <a:outerShdw blurRad="38100" dist="38100" dir="2700000" algn="tl">
                    <a:srgbClr val="000000">
                      <a:alpha val="43137"/>
                    </a:srgbClr>
                  </a:outerShdw>
                </a:effectLst>
              </a:rPr>
              <a:t>Education Records</a:t>
            </a:r>
          </a:p>
        </p:txBody>
      </p:sp>
      <p:sp>
        <p:nvSpPr>
          <p:cNvPr id="4" name="TextBox 3">
            <a:extLst>
              <a:ext uri="{FF2B5EF4-FFF2-40B4-BE49-F238E27FC236}">
                <a16:creationId xmlns="" xmlns:a16="http://schemas.microsoft.com/office/drawing/2014/main" id="{338F5A90-C9ED-4732-B966-730A6CDFA68E}"/>
              </a:ext>
            </a:extLst>
          </p:cNvPr>
          <p:cNvSpPr txBox="1"/>
          <p:nvPr/>
        </p:nvSpPr>
        <p:spPr>
          <a:xfrm>
            <a:off x="536510" y="2208484"/>
            <a:ext cx="8153400" cy="1569660"/>
          </a:xfrm>
          <a:prstGeom prst="rect">
            <a:avLst/>
          </a:prstGeom>
          <a:noFill/>
        </p:spPr>
        <p:txBody>
          <a:bodyPr wrap="square" rtlCol="0">
            <a:spAutoFit/>
          </a:bodyPr>
          <a:lstStyle/>
          <a:p>
            <a:r>
              <a:rPr lang="en-US" sz="3200" dirty="0"/>
              <a:t>Can also review and cite NJDOE regulations which restricts access to student records to parents of those students.</a:t>
            </a:r>
          </a:p>
        </p:txBody>
      </p:sp>
      <p:sp>
        <p:nvSpPr>
          <p:cNvPr id="5" name="TextBox 4">
            <a:extLst>
              <a:ext uri="{FF2B5EF4-FFF2-40B4-BE49-F238E27FC236}">
                <a16:creationId xmlns="" xmlns:a16="http://schemas.microsoft.com/office/drawing/2014/main" id="{046AB137-41D5-4AA2-B25C-66BFE1AA1DD7}"/>
              </a:ext>
            </a:extLst>
          </p:cNvPr>
          <p:cNvSpPr txBox="1"/>
          <p:nvPr/>
        </p:nvSpPr>
        <p:spPr>
          <a:xfrm>
            <a:off x="494522" y="3944571"/>
            <a:ext cx="6553200" cy="584775"/>
          </a:xfrm>
          <a:prstGeom prst="rect">
            <a:avLst/>
          </a:prstGeom>
          <a:noFill/>
        </p:spPr>
        <p:txBody>
          <a:bodyPr wrap="square" rtlCol="0">
            <a:spAutoFit/>
          </a:bodyPr>
          <a:lstStyle/>
          <a:p>
            <a:r>
              <a:rPr lang="en-US" sz="3200" dirty="0"/>
              <a:t>Teacher recommendations</a:t>
            </a:r>
          </a:p>
        </p:txBody>
      </p:sp>
      <p:sp>
        <p:nvSpPr>
          <p:cNvPr id="6" name="TextBox 5">
            <a:extLst>
              <a:ext uri="{FF2B5EF4-FFF2-40B4-BE49-F238E27FC236}">
                <a16:creationId xmlns="" xmlns:a16="http://schemas.microsoft.com/office/drawing/2014/main" id="{7A5EA500-ABB4-4098-B07A-31382AD383BC}"/>
              </a:ext>
            </a:extLst>
          </p:cNvPr>
          <p:cNvSpPr txBox="1"/>
          <p:nvPr/>
        </p:nvSpPr>
        <p:spPr>
          <a:xfrm>
            <a:off x="494522" y="4662983"/>
            <a:ext cx="6629400" cy="584775"/>
          </a:xfrm>
          <a:prstGeom prst="rect">
            <a:avLst/>
          </a:prstGeom>
          <a:noFill/>
        </p:spPr>
        <p:txBody>
          <a:bodyPr wrap="square" rtlCol="0">
            <a:spAutoFit/>
          </a:bodyPr>
          <a:lstStyle/>
          <a:p>
            <a:r>
              <a:rPr lang="en-US" sz="3200" dirty="0"/>
              <a:t>Teacher applications</a:t>
            </a:r>
          </a:p>
        </p:txBody>
      </p:sp>
      <p:sp>
        <p:nvSpPr>
          <p:cNvPr id="7" name="TextBox 6">
            <a:extLst>
              <a:ext uri="{FF2B5EF4-FFF2-40B4-BE49-F238E27FC236}">
                <a16:creationId xmlns="" xmlns:a16="http://schemas.microsoft.com/office/drawing/2014/main" id="{6F89CEE5-F718-43FE-ACDA-58FEC1FCCD5E}"/>
              </a:ext>
            </a:extLst>
          </p:cNvPr>
          <p:cNvSpPr txBox="1"/>
          <p:nvPr/>
        </p:nvSpPr>
        <p:spPr>
          <a:xfrm>
            <a:off x="530290" y="5381395"/>
            <a:ext cx="6096000" cy="584775"/>
          </a:xfrm>
          <a:prstGeom prst="rect">
            <a:avLst/>
          </a:prstGeom>
          <a:noFill/>
        </p:spPr>
        <p:txBody>
          <a:bodyPr wrap="square" rtlCol="0">
            <a:spAutoFit/>
          </a:bodyPr>
          <a:lstStyle/>
          <a:p>
            <a:r>
              <a:rPr lang="en-US" sz="3200" dirty="0"/>
              <a:t>Student score on admission tests</a:t>
            </a:r>
          </a:p>
        </p:txBody>
      </p:sp>
      <p:sp>
        <p:nvSpPr>
          <p:cNvPr id="8" name="TextBox 7">
            <a:extLst>
              <a:ext uri="{FF2B5EF4-FFF2-40B4-BE49-F238E27FC236}">
                <a16:creationId xmlns="" xmlns:a16="http://schemas.microsoft.com/office/drawing/2014/main" id="{3BF4D21F-66AB-4442-9693-1B72E908B70C}"/>
              </a:ext>
            </a:extLst>
          </p:cNvPr>
          <p:cNvSpPr txBox="1"/>
          <p:nvPr/>
        </p:nvSpPr>
        <p:spPr>
          <a:xfrm>
            <a:off x="530290" y="6085891"/>
            <a:ext cx="6324600" cy="584775"/>
          </a:xfrm>
          <a:prstGeom prst="rect">
            <a:avLst/>
          </a:prstGeom>
          <a:noFill/>
        </p:spPr>
        <p:txBody>
          <a:bodyPr wrap="square" rtlCol="0">
            <a:spAutoFit/>
          </a:bodyPr>
          <a:lstStyle/>
          <a:p>
            <a:r>
              <a:rPr lang="en-US" sz="3200" dirty="0"/>
              <a:t>Student disciplinary records</a:t>
            </a:r>
          </a:p>
        </p:txBody>
      </p:sp>
    </p:spTree>
    <p:extLst>
      <p:ext uri="{BB962C8B-B14F-4D97-AF65-F5344CB8AC3E}">
        <p14:creationId xmlns:p14="http://schemas.microsoft.com/office/powerpoint/2010/main" val="851666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879BA446-7E45-4E05-924D-1EFFC2FFD296}"/>
              </a:ext>
            </a:extLst>
          </p:cNvPr>
          <p:cNvSpPr txBox="1"/>
          <p:nvPr/>
        </p:nvSpPr>
        <p:spPr>
          <a:xfrm>
            <a:off x="685800" y="762000"/>
            <a:ext cx="75438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Payroll Records</a:t>
            </a:r>
          </a:p>
        </p:txBody>
      </p:sp>
      <p:sp>
        <p:nvSpPr>
          <p:cNvPr id="3" name="TextBox 2">
            <a:extLst>
              <a:ext uri="{FF2B5EF4-FFF2-40B4-BE49-F238E27FC236}">
                <a16:creationId xmlns="" xmlns:a16="http://schemas.microsoft.com/office/drawing/2014/main" id="{C1B7F181-70B2-491A-91E2-95171A087A1F}"/>
              </a:ext>
            </a:extLst>
          </p:cNvPr>
          <p:cNvSpPr txBox="1"/>
          <p:nvPr/>
        </p:nvSpPr>
        <p:spPr>
          <a:xfrm>
            <a:off x="685800" y="2133600"/>
            <a:ext cx="6858000" cy="2062103"/>
          </a:xfrm>
          <a:prstGeom prst="rect">
            <a:avLst/>
          </a:prstGeom>
          <a:noFill/>
        </p:spPr>
        <p:txBody>
          <a:bodyPr wrap="square" rtlCol="0">
            <a:spAutoFit/>
          </a:bodyPr>
          <a:lstStyle/>
          <a:p>
            <a:r>
              <a:rPr lang="en-US" sz="3200" dirty="0"/>
              <a:t>Subject to OPRA disclosure.  Probably requires redacting.  Attendance records are also subject to OPRA as a Payroll Record</a:t>
            </a:r>
          </a:p>
        </p:txBody>
      </p:sp>
    </p:spTree>
    <p:extLst>
      <p:ext uri="{BB962C8B-B14F-4D97-AF65-F5344CB8AC3E}">
        <p14:creationId xmlns:p14="http://schemas.microsoft.com/office/powerpoint/2010/main" val="1418749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38A33FD-3DFB-4DD4-9C44-C4FF7B9366AA}"/>
              </a:ext>
            </a:extLst>
          </p:cNvPr>
          <p:cNvSpPr txBox="1"/>
          <p:nvPr/>
        </p:nvSpPr>
        <p:spPr>
          <a:xfrm>
            <a:off x="152400" y="859421"/>
            <a:ext cx="51054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Denying a request</a:t>
            </a:r>
          </a:p>
        </p:txBody>
      </p:sp>
      <p:sp>
        <p:nvSpPr>
          <p:cNvPr id="3" name="TextBox 2">
            <a:extLst>
              <a:ext uri="{FF2B5EF4-FFF2-40B4-BE49-F238E27FC236}">
                <a16:creationId xmlns="" xmlns:a16="http://schemas.microsoft.com/office/drawing/2014/main" id="{20F9EEB2-CB49-4AE9-A1E5-0992A2A7B908}"/>
              </a:ext>
            </a:extLst>
          </p:cNvPr>
          <p:cNvSpPr txBox="1"/>
          <p:nvPr/>
        </p:nvSpPr>
        <p:spPr>
          <a:xfrm>
            <a:off x="457200" y="2209800"/>
            <a:ext cx="7162800" cy="3785652"/>
          </a:xfrm>
          <a:prstGeom prst="rect">
            <a:avLst/>
          </a:prstGeom>
          <a:noFill/>
        </p:spPr>
        <p:txBody>
          <a:bodyPr wrap="square" rtlCol="0">
            <a:spAutoFit/>
          </a:bodyPr>
          <a:lstStyle/>
          <a:p>
            <a:r>
              <a:rPr lang="en-US" sz="4800" dirty="0"/>
              <a:t>Outright denials and redactions require that</a:t>
            </a:r>
          </a:p>
          <a:p>
            <a:r>
              <a:rPr lang="en-US" sz="4800" dirty="0"/>
              <a:t>the custodian of records provide the basis in law for such denial.</a:t>
            </a:r>
          </a:p>
        </p:txBody>
      </p:sp>
      <p:pic>
        <p:nvPicPr>
          <p:cNvPr id="5" name="Picture 4">
            <a:extLst>
              <a:ext uri="{FF2B5EF4-FFF2-40B4-BE49-F238E27FC236}">
                <a16:creationId xmlns="" xmlns:a16="http://schemas.microsoft.com/office/drawing/2014/main" id="{5A8163A7-551E-47DE-9C86-C9E7568978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305826"/>
            <a:ext cx="2667000" cy="2726742"/>
          </a:xfrm>
          <a:prstGeom prst="rect">
            <a:avLst/>
          </a:prstGeom>
        </p:spPr>
      </p:pic>
    </p:spTree>
    <p:extLst>
      <p:ext uri="{BB962C8B-B14F-4D97-AF65-F5344CB8AC3E}">
        <p14:creationId xmlns:p14="http://schemas.microsoft.com/office/powerpoint/2010/main" val="357115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259F00A-EB7F-4772-9057-346C48C000D9}"/>
              </a:ext>
            </a:extLst>
          </p:cNvPr>
          <p:cNvSpPr txBox="1"/>
          <p:nvPr/>
        </p:nvSpPr>
        <p:spPr>
          <a:xfrm>
            <a:off x="304800" y="380999"/>
            <a:ext cx="57912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Redactions</a:t>
            </a:r>
          </a:p>
        </p:txBody>
      </p:sp>
      <p:sp>
        <p:nvSpPr>
          <p:cNvPr id="3" name="TextBox 2">
            <a:extLst>
              <a:ext uri="{FF2B5EF4-FFF2-40B4-BE49-F238E27FC236}">
                <a16:creationId xmlns="" xmlns:a16="http://schemas.microsoft.com/office/drawing/2014/main" id="{FF7523C1-D841-4BC9-8C09-EC59105575EF}"/>
              </a:ext>
            </a:extLst>
          </p:cNvPr>
          <p:cNvSpPr txBox="1"/>
          <p:nvPr/>
        </p:nvSpPr>
        <p:spPr>
          <a:xfrm>
            <a:off x="304800" y="1949780"/>
            <a:ext cx="5401647" cy="1815882"/>
          </a:xfrm>
          <a:prstGeom prst="rect">
            <a:avLst/>
          </a:prstGeom>
          <a:noFill/>
        </p:spPr>
        <p:txBody>
          <a:bodyPr wrap="square" rtlCol="0">
            <a:spAutoFit/>
          </a:bodyPr>
          <a:lstStyle/>
          <a:p>
            <a:r>
              <a:rPr lang="en-US" sz="2800" dirty="0"/>
              <a:t>Complying with a request for information while protecting public disclosure of material that is protected by a right of privacy.</a:t>
            </a:r>
          </a:p>
        </p:txBody>
      </p:sp>
      <p:sp>
        <p:nvSpPr>
          <p:cNvPr id="4" name="TextBox 3">
            <a:extLst>
              <a:ext uri="{FF2B5EF4-FFF2-40B4-BE49-F238E27FC236}">
                <a16:creationId xmlns="" xmlns:a16="http://schemas.microsoft.com/office/drawing/2014/main" id="{2E2CA31D-EBC1-4D19-B4E2-A9728251BEDD}"/>
              </a:ext>
            </a:extLst>
          </p:cNvPr>
          <p:cNvSpPr txBox="1"/>
          <p:nvPr/>
        </p:nvSpPr>
        <p:spPr>
          <a:xfrm>
            <a:off x="304800" y="3771087"/>
            <a:ext cx="8763000" cy="2893100"/>
          </a:xfrm>
          <a:prstGeom prst="rect">
            <a:avLst/>
          </a:prstGeom>
          <a:noFill/>
        </p:spPr>
        <p:txBody>
          <a:bodyPr wrap="square" rtlCol="0">
            <a:spAutoFit/>
          </a:bodyPr>
          <a:lstStyle/>
          <a:p>
            <a:r>
              <a:rPr lang="en-US" sz="2800" dirty="0"/>
              <a:t>Manually “black out”</a:t>
            </a:r>
          </a:p>
          <a:p>
            <a:r>
              <a:rPr lang="en-US" sz="2800" dirty="0"/>
              <a:t>Black out with a marker then recopy to prevent see through</a:t>
            </a:r>
          </a:p>
          <a:p>
            <a:endParaRPr lang="en-US" sz="1400" dirty="0"/>
          </a:p>
          <a:p>
            <a:r>
              <a:rPr lang="en-US" sz="2800" dirty="0"/>
              <a:t>Electronically black out, however recopy since there are people who may be able to remove the digital black out or electronically delete the information to be redacted</a:t>
            </a:r>
          </a:p>
        </p:txBody>
      </p:sp>
      <p:sp>
        <p:nvSpPr>
          <p:cNvPr id="5" name="TextBox 4">
            <a:extLst>
              <a:ext uri="{FF2B5EF4-FFF2-40B4-BE49-F238E27FC236}">
                <a16:creationId xmlns="" xmlns:a16="http://schemas.microsoft.com/office/drawing/2014/main" id="{AC64CC17-A673-48BC-B59A-35AE7172C7A3}"/>
              </a:ext>
            </a:extLst>
          </p:cNvPr>
          <p:cNvSpPr txBox="1"/>
          <p:nvPr/>
        </p:nvSpPr>
        <p:spPr>
          <a:xfrm>
            <a:off x="304800" y="1319278"/>
            <a:ext cx="5486400" cy="523220"/>
          </a:xfrm>
          <a:prstGeom prst="rect">
            <a:avLst/>
          </a:prstGeom>
          <a:noFill/>
        </p:spPr>
        <p:txBody>
          <a:bodyPr wrap="square" rtlCol="0">
            <a:spAutoFit/>
          </a:bodyPr>
          <a:lstStyle/>
          <a:p>
            <a:r>
              <a:rPr lang="en-US" sz="2800" dirty="0"/>
              <a:t>Lines or paragraphs</a:t>
            </a:r>
          </a:p>
        </p:txBody>
      </p:sp>
      <p:pic>
        <p:nvPicPr>
          <p:cNvPr id="10" name="Picture 9">
            <a:extLst>
              <a:ext uri="{FF2B5EF4-FFF2-40B4-BE49-F238E27FC236}">
                <a16:creationId xmlns="" xmlns:a16="http://schemas.microsoft.com/office/drawing/2014/main" id="{334DCCA8-51C6-4C3F-A565-B78D96950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86819">
            <a:off x="5979699" y="387404"/>
            <a:ext cx="2489826" cy="3376613"/>
          </a:xfrm>
          <a:prstGeom prst="rect">
            <a:avLst/>
          </a:prstGeom>
        </p:spPr>
      </p:pic>
    </p:spTree>
    <p:extLst>
      <p:ext uri="{BB962C8B-B14F-4D97-AF65-F5344CB8AC3E}">
        <p14:creationId xmlns:p14="http://schemas.microsoft.com/office/powerpoint/2010/main" val="2780350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27E5B82-03F9-47BC-84A0-B4FB39DC2651}"/>
              </a:ext>
            </a:extLst>
          </p:cNvPr>
          <p:cNvSpPr txBox="1"/>
          <p:nvPr/>
        </p:nvSpPr>
        <p:spPr>
          <a:xfrm>
            <a:off x="381000" y="609600"/>
            <a:ext cx="64008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Redacting entire pages</a:t>
            </a:r>
          </a:p>
        </p:txBody>
      </p:sp>
      <p:sp>
        <p:nvSpPr>
          <p:cNvPr id="3" name="TextBox 2">
            <a:extLst>
              <a:ext uri="{FF2B5EF4-FFF2-40B4-BE49-F238E27FC236}">
                <a16:creationId xmlns="" xmlns:a16="http://schemas.microsoft.com/office/drawing/2014/main" id="{12DF12D3-7591-4467-B462-FBDBBE03D247}"/>
              </a:ext>
            </a:extLst>
          </p:cNvPr>
          <p:cNvSpPr txBox="1"/>
          <p:nvPr/>
        </p:nvSpPr>
        <p:spPr>
          <a:xfrm>
            <a:off x="685800" y="1600200"/>
            <a:ext cx="7467600" cy="4524315"/>
          </a:xfrm>
          <a:prstGeom prst="rect">
            <a:avLst/>
          </a:prstGeom>
          <a:noFill/>
        </p:spPr>
        <p:txBody>
          <a:bodyPr wrap="square" rtlCol="0">
            <a:spAutoFit/>
          </a:bodyPr>
          <a:lstStyle/>
          <a:p>
            <a:r>
              <a:rPr lang="en-US" sz="3600" dirty="0"/>
              <a:t>When providing response, let requestor know a page was redacted;</a:t>
            </a:r>
          </a:p>
          <a:p>
            <a:endParaRPr lang="en-US" sz="3600" dirty="0"/>
          </a:p>
          <a:p>
            <a:r>
              <a:rPr lang="en-US" sz="3600" dirty="0"/>
              <a:t>Provide a blank page or write a list of numbers of the redacted pages;</a:t>
            </a:r>
          </a:p>
          <a:p>
            <a:endParaRPr lang="en-US" sz="3600" dirty="0"/>
          </a:p>
          <a:p>
            <a:r>
              <a:rPr lang="en-US" sz="3600" dirty="0"/>
              <a:t>Must provide legal basis for every redaction.</a:t>
            </a:r>
          </a:p>
        </p:txBody>
      </p:sp>
    </p:spTree>
    <p:extLst>
      <p:ext uri="{BB962C8B-B14F-4D97-AF65-F5344CB8AC3E}">
        <p14:creationId xmlns:p14="http://schemas.microsoft.com/office/powerpoint/2010/main" val="109757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65E06C8-0FCD-46EE-A74B-0D3A402B178D}"/>
              </a:ext>
            </a:extLst>
          </p:cNvPr>
          <p:cNvSpPr txBox="1"/>
          <p:nvPr/>
        </p:nvSpPr>
        <p:spPr>
          <a:xfrm>
            <a:off x="152400" y="685800"/>
            <a:ext cx="8839200" cy="707886"/>
          </a:xfrm>
          <a:prstGeom prst="rect">
            <a:avLst/>
          </a:prstGeom>
          <a:noFill/>
        </p:spPr>
        <p:txBody>
          <a:bodyPr wrap="square" rtlCol="0">
            <a:spAutoFit/>
          </a:bodyPr>
          <a:lstStyle/>
          <a:p>
            <a:r>
              <a:rPr lang="en-US" sz="4000" b="1" i="1" dirty="0">
                <a:solidFill>
                  <a:srgbClr val="002060"/>
                </a:solidFill>
                <a:effectLst>
                  <a:outerShdw blurRad="38100" dist="38100" dir="2700000" algn="tl">
                    <a:srgbClr val="000000">
                      <a:alpha val="43137"/>
                    </a:srgbClr>
                  </a:outerShdw>
                </a:effectLst>
              </a:rPr>
              <a:t>Getting the information to the Requestor</a:t>
            </a:r>
          </a:p>
        </p:txBody>
      </p:sp>
      <p:sp>
        <p:nvSpPr>
          <p:cNvPr id="3" name="TextBox 2">
            <a:extLst>
              <a:ext uri="{FF2B5EF4-FFF2-40B4-BE49-F238E27FC236}">
                <a16:creationId xmlns="" xmlns:a16="http://schemas.microsoft.com/office/drawing/2014/main" id="{1BBCC427-EA73-4705-88D0-C059E0D592DE}"/>
              </a:ext>
            </a:extLst>
          </p:cNvPr>
          <p:cNvSpPr txBox="1"/>
          <p:nvPr/>
        </p:nvSpPr>
        <p:spPr>
          <a:xfrm>
            <a:off x="381000" y="1600200"/>
            <a:ext cx="7848600" cy="4401205"/>
          </a:xfrm>
          <a:prstGeom prst="rect">
            <a:avLst/>
          </a:prstGeom>
          <a:noFill/>
        </p:spPr>
        <p:txBody>
          <a:bodyPr wrap="square" rtlCol="0">
            <a:spAutoFit/>
          </a:bodyPr>
          <a:lstStyle/>
          <a:p>
            <a:r>
              <a:rPr lang="en-US" sz="4000" dirty="0"/>
              <a:t>Access to records by method of delivery requested;</a:t>
            </a:r>
          </a:p>
          <a:p>
            <a:endParaRPr lang="en-US" sz="4000" dirty="0"/>
          </a:p>
          <a:p>
            <a:r>
              <a:rPr lang="en-US" sz="4000" dirty="0"/>
              <a:t>Mail, fax, e-mail, CD, DVD, etc.;</a:t>
            </a:r>
          </a:p>
          <a:p>
            <a:endParaRPr lang="en-US" sz="4000" dirty="0"/>
          </a:p>
          <a:p>
            <a:r>
              <a:rPr lang="en-US" sz="4000" dirty="0"/>
              <a:t>Out of pocket cost for delivery may be charged.  </a:t>
            </a:r>
            <a:r>
              <a:rPr lang="en-US" sz="2000" i="1" dirty="0"/>
              <a:t>(</a:t>
            </a:r>
            <a:r>
              <a:rPr lang="en-US" sz="2000" i="1" dirty="0" err="1"/>
              <a:t>ie</a:t>
            </a:r>
            <a:r>
              <a:rPr lang="en-US" sz="2000" i="1" dirty="0"/>
              <a:t>. postage)</a:t>
            </a:r>
          </a:p>
        </p:txBody>
      </p:sp>
    </p:spTree>
    <p:extLst>
      <p:ext uri="{BB962C8B-B14F-4D97-AF65-F5344CB8AC3E}">
        <p14:creationId xmlns:p14="http://schemas.microsoft.com/office/powerpoint/2010/main" val="10969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580DFD04-4A75-4B2F-94C1-BCC1742C4B9D}"/>
              </a:ext>
            </a:extLst>
          </p:cNvPr>
          <p:cNvSpPr txBox="1"/>
          <p:nvPr/>
        </p:nvSpPr>
        <p:spPr>
          <a:xfrm>
            <a:off x="-30480" y="0"/>
            <a:ext cx="9144000" cy="6632585"/>
          </a:xfrm>
          <a:prstGeom prst="rect">
            <a:avLst/>
          </a:prstGeom>
          <a:noFill/>
        </p:spPr>
        <p:txBody>
          <a:bodyPr wrap="square" rtlCol="0">
            <a:spAutoFit/>
          </a:bodyPr>
          <a:lstStyle/>
          <a:p>
            <a:pPr algn="ctr"/>
            <a:endParaRPr lang="en-US" sz="1000" b="1" i="1" u="sng" dirty="0"/>
          </a:p>
          <a:p>
            <a:pPr algn="ctr"/>
            <a:endParaRPr lang="en-US" sz="1000" b="1" i="1" u="sng" dirty="0"/>
          </a:p>
          <a:p>
            <a:pPr algn="ctr"/>
            <a:endParaRPr lang="en-US" sz="1000" b="1" i="1" u="sng" dirty="0"/>
          </a:p>
          <a:p>
            <a:pPr algn="ctr"/>
            <a:endParaRPr lang="en-US" sz="1000" b="1" i="1" u="sng" dirty="0"/>
          </a:p>
          <a:p>
            <a:pPr algn="ctr"/>
            <a:r>
              <a:rPr lang="en-US" sz="6000" b="1" i="1" dirty="0">
                <a:solidFill>
                  <a:srgbClr val="002060"/>
                </a:solidFill>
                <a:effectLst>
                  <a:outerShdw blurRad="38100" dist="38100" dir="2700000" algn="tl">
                    <a:srgbClr val="000000">
                      <a:alpha val="43137"/>
                    </a:srgbClr>
                  </a:outerShdw>
                </a:effectLst>
              </a:rPr>
              <a:t>Presentation objective:</a:t>
            </a:r>
          </a:p>
          <a:p>
            <a:endParaRPr lang="en-US" sz="1100" i="1" dirty="0"/>
          </a:p>
          <a:p>
            <a:pPr algn="ctr"/>
            <a:r>
              <a:rPr lang="en-US" sz="4400" b="1" i="1" dirty="0"/>
              <a:t>OPRA’s role in the big picture of </a:t>
            </a:r>
          </a:p>
          <a:p>
            <a:pPr algn="ctr"/>
            <a:r>
              <a:rPr lang="en-US" sz="4400" b="1" i="1" dirty="0"/>
              <a:t>school/local government transparency</a:t>
            </a:r>
          </a:p>
          <a:p>
            <a:endParaRPr lang="en-US" sz="2400" dirty="0"/>
          </a:p>
          <a:p>
            <a:endParaRPr lang="en-US" sz="2400" dirty="0"/>
          </a:p>
          <a:p>
            <a:r>
              <a:rPr lang="en-US" sz="4000" b="1" dirty="0"/>
              <a:t>Why does OPRA exist?</a:t>
            </a:r>
          </a:p>
          <a:p>
            <a:r>
              <a:rPr lang="en-US" sz="4000" b="1" dirty="0"/>
              <a:t>   Who does OPRA benefit?</a:t>
            </a:r>
          </a:p>
          <a:p>
            <a:r>
              <a:rPr lang="en-US" sz="4000" b="1" dirty="0"/>
              <a:t>       What are OPRA exceptions?</a:t>
            </a:r>
          </a:p>
          <a:p>
            <a:r>
              <a:rPr lang="en-US" sz="4000" b="1" dirty="0"/>
              <a:t>	   How is an OPRA request processed?</a:t>
            </a:r>
          </a:p>
          <a:p>
            <a:endParaRPr lang="en-US" dirty="0"/>
          </a:p>
        </p:txBody>
      </p:sp>
    </p:spTree>
    <p:extLst>
      <p:ext uri="{BB962C8B-B14F-4D97-AF65-F5344CB8AC3E}">
        <p14:creationId xmlns:p14="http://schemas.microsoft.com/office/powerpoint/2010/main" val="2113701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82A517F6-B71F-42F0-A34D-3097683688C6}"/>
              </a:ext>
            </a:extLst>
          </p:cNvPr>
          <p:cNvSpPr txBox="1"/>
          <p:nvPr/>
        </p:nvSpPr>
        <p:spPr>
          <a:xfrm>
            <a:off x="169506" y="304800"/>
            <a:ext cx="60198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Charging for Copies</a:t>
            </a:r>
          </a:p>
        </p:txBody>
      </p:sp>
      <p:sp>
        <p:nvSpPr>
          <p:cNvPr id="4" name="TextBox 3">
            <a:extLst>
              <a:ext uri="{FF2B5EF4-FFF2-40B4-BE49-F238E27FC236}">
                <a16:creationId xmlns="" xmlns:a16="http://schemas.microsoft.com/office/drawing/2014/main" id="{A5FB70AA-395D-4FF2-BF9C-51AB6E859798}"/>
              </a:ext>
            </a:extLst>
          </p:cNvPr>
          <p:cNvSpPr txBox="1"/>
          <p:nvPr/>
        </p:nvSpPr>
        <p:spPr>
          <a:xfrm>
            <a:off x="169506" y="1333249"/>
            <a:ext cx="8745894" cy="3539430"/>
          </a:xfrm>
          <a:prstGeom prst="rect">
            <a:avLst/>
          </a:prstGeom>
          <a:noFill/>
        </p:spPr>
        <p:txBody>
          <a:bodyPr wrap="square" rtlCol="0">
            <a:spAutoFit/>
          </a:bodyPr>
          <a:lstStyle/>
          <a:p>
            <a:r>
              <a:rPr lang="en-US" sz="2800" dirty="0"/>
              <a:t>Letter size page	</a:t>
            </a:r>
            <a:r>
              <a:rPr lang="en-US" sz="2800" b="1" dirty="0"/>
              <a:t>$.05</a:t>
            </a:r>
          </a:p>
          <a:p>
            <a:r>
              <a:rPr lang="en-US" sz="2800" dirty="0"/>
              <a:t>Legal size page	</a:t>
            </a:r>
            <a:r>
              <a:rPr lang="en-US" sz="2800" b="1" dirty="0"/>
              <a:t>$.07</a:t>
            </a:r>
          </a:p>
          <a:p>
            <a:r>
              <a:rPr lang="en-US" sz="2800" dirty="0"/>
              <a:t>			           *</a:t>
            </a:r>
            <a:r>
              <a:rPr lang="en-US" sz="2800" i="1" dirty="0"/>
              <a:t>or actual cost of making copy</a:t>
            </a:r>
          </a:p>
          <a:p>
            <a:endParaRPr lang="en-US" sz="2800" dirty="0"/>
          </a:p>
          <a:p>
            <a:endParaRPr lang="en-US" sz="2800" dirty="0"/>
          </a:p>
          <a:p>
            <a:r>
              <a:rPr lang="en-US" sz="2800" dirty="0"/>
              <a:t>Electronic transmission of information requested 	</a:t>
            </a:r>
            <a:r>
              <a:rPr lang="en-US" sz="2800" b="1" i="1" dirty="0"/>
              <a:t>Free</a:t>
            </a:r>
          </a:p>
          <a:p>
            <a:endParaRPr lang="en-US" sz="2800" dirty="0"/>
          </a:p>
          <a:p>
            <a:r>
              <a:rPr lang="en-US" sz="2800" dirty="0"/>
              <a:t>Other medium </a:t>
            </a:r>
            <a:r>
              <a:rPr lang="en-US" sz="2800" dirty="0" err="1"/>
              <a:t>ie</a:t>
            </a:r>
            <a:r>
              <a:rPr lang="en-US" sz="2800" dirty="0"/>
              <a:t>. CD, DVD			</a:t>
            </a:r>
            <a:r>
              <a:rPr lang="en-US" sz="2800" b="1" i="1" dirty="0"/>
              <a:t>Actual Cost</a:t>
            </a:r>
          </a:p>
        </p:txBody>
      </p:sp>
    </p:spTree>
    <p:extLst>
      <p:ext uri="{BB962C8B-B14F-4D97-AF65-F5344CB8AC3E}">
        <p14:creationId xmlns:p14="http://schemas.microsoft.com/office/powerpoint/2010/main" val="1796244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C9DEF8-44EC-4E22-8946-118A8942FAD1}"/>
              </a:ext>
            </a:extLst>
          </p:cNvPr>
          <p:cNvSpPr txBox="1"/>
          <p:nvPr/>
        </p:nvSpPr>
        <p:spPr>
          <a:xfrm>
            <a:off x="76200" y="152400"/>
            <a:ext cx="6705600" cy="830997"/>
          </a:xfrm>
          <a:prstGeom prst="rect">
            <a:avLst/>
          </a:prstGeom>
          <a:noFill/>
        </p:spPr>
        <p:txBody>
          <a:bodyPr wrap="square" rtlCol="0">
            <a:spAutoFit/>
          </a:bodyPr>
          <a:lstStyle/>
          <a:p>
            <a:r>
              <a:rPr lang="en-US" sz="4800" b="1" i="1" dirty="0">
                <a:solidFill>
                  <a:srgbClr val="002060"/>
                </a:solidFill>
                <a:effectLst>
                  <a:outerShdw blurRad="38100" dist="38100" dir="2700000" algn="tl">
                    <a:srgbClr val="000000">
                      <a:alpha val="43137"/>
                    </a:srgbClr>
                  </a:outerShdw>
                </a:effectLst>
              </a:rPr>
              <a:t>Special Service Charge</a:t>
            </a:r>
          </a:p>
        </p:txBody>
      </p:sp>
      <p:sp>
        <p:nvSpPr>
          <p:cNvPr id="3" name="TextBox 2">
            <a:extLst>
              <a:ext uri="{FF2B5EF4-FFF2-40B4-BE49-F238E27FC236}">
                <a16:creationId xmlns="" xmlns:a16="http://schemas.microsoft.com/office/drawing/2014/main" id="{18FF5BDF-EA5A-4BB2-9A0F-792246EFF0C4}"/>
              </a:ext>
            </a:extLst>
          </p:cNvPr>
          <p:cNvSpPr txBox="1"/>
          <p:nvPr/>
        </p:nvSpPr>
        <p:spPr>
          <a:xfrm>
            <a:off x="228600" y="891646"/>
            <a:ext cx="8610600" cy="5701561"/>
          </a:xfrm>
          <a:prstGeom prst="rect">
            <a:avLst/>
          </a:prstGeom>
          <a:noFill/>
        </p:spPr>
        <p:txBody>
          <a:bodyPr wrap="square" rtlCol="0">
            <a:spAutoFit/>
          </a:bodyPr>
          <a:lstStyle/>
          <a:p>
            <a:r>
              <a:rPr lang="en-US" sz="2400" dirty="0"/>
              <a:t>1. What records are requested?</a:t>
            </a:r>
          </a:p>
          <a:p>
            <a:pPr marL="457200" indent="-457200">
              <a:buAutoNum type="arabicPeriod"/>
            </a:pPr>
            <a:endParaRPr lang="en-US" sz="1100" dirty="0"/>
          </a:p>
          <a:p>
            <a:r>
              <a:rPr lang="en-US" sz="2400" dirty="0"/>
              <a:t>2. Give a general nature description and number of the government records requested.</a:t>
            </a:r>
          </a:p>
          <a:p>
            <a:endParaRPr lang="en-US" sz="1100" dirty="0"/>
          </a:p>
          <a:p>
            <a:r>
              <a:rPr lang="en-US" sz="2400" dirty="0"/>
              <a:t>3. What is the period of time over which the records extend?</a:t>
            </a:r>
          </a:p>
          <a:p>
            <a:endParaRPr lang="en-US" sz="1100" dirty="0"/>
          </a:p>
          <a:p>
            <a:r>
              <a:rPr lang="en-US" sz="2400" dirty="0"/>
              <a:t>4. Are some or all of the records sought archived or in storage?</a:t>
            </a:r>
          </a:p>
          <a:p>
            <a:endParaRPr lang="en-US" sz="1100" dirty="0"/>
          </a:p>
          <a:p>
            <a:r>
              <a:rPr lang="en-US" sz="2400" dirty="0"/>
              <a:t>5. What is the size of the agency (total number of employees)?</a:t>
            </a:r>
          </a:p>
          <a:p>
            <a:endParaRPr lang="en-US" sz="1100" dirty="0"/>
          </a:p>
          <a:p>
            <a:r>
              <a:rPr lang="en-US" sz="2400" dirty="0"/>
              <a:t>6. What is the number of employees available to accommodate the records request?</a:t>
            </a:r>
          </a:p>
          <a:p>
            <a:endParaRPr lang="en-US" sz="1050" dirty="0"/>
          </a:p>
          <a:p>
            <a:r>
              <a:rPr lang="en-US" sz="2400" dirty="0"/>
              <a:t>7. To what extent do the requested records have to be redacted?</a:t>
            </a:r>
          </a:p>
          <a:p>
            <a:endParaRPr lang="en-US" sz="1100" dirty="0"/>
          </a:p>
          <a:p>
            <a:r>
              <a:rPr lang="en-US" sz="2400" dirty="0"/>
              <a:t>8. What is the level of personnel, hourly rate and number of hours, if any, required for a government employee to locate, retrieve and assemble the records for copying?</a:t>
            </a:r>
          </a:p>
        </p:txBody>
      </p:sp>
    </p:spTree>
    <p:extLst>
      <p:ext uri="{BB962C8B-B14F-4D97-AF65-F5344CB8AC3E}">
        <p14:creationId xmlns:p14="http://schemas.microsoft.com/office/powerpoint/2010/main" val="17413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340D18B-3239-41EB-8F2C-098A7C1814A8}"/>
              </a:ext>
            </a:extLst>
          </p:cNvPr>
          <p:cNvSpPr txBox="1"/>
          <p:nvPr/>
        </p:nvSpPr>
        <p:spPr>
          <a:xfrm>
            <a:off x="152400" y="152400"/>
            <a:ext cx="8763000" cy="7048083"/>
          </a:xfrm>
          <a:prstGeom prst="rect">
            <a:avLst/>
          </a:prstGeom>
          <a:noFill/>
        </p:spPr>
        <p:txBody>
          <a:bodyPr wrap="square" rtlCol="0">
            <a:spAutoFit/>
          </a:bodyPr>
          <a:lstStyle/>
          <a:p>
            <a:r>
              <a:rPr lang="en-US" sz="2400" dirty="0"/>
              <a:t>9. What is the level of personnel, hourly rate and number of hours, if any, required for a government employee to monitor the inspection or examination of the records requested?</a:t>
            </a:r>
          </a:p>
          <a:p>
            <a:endParaRPr lang="en-US" sz="1100" dirty="0"/>
          </a:p>
          <a:p>
            <a:r>
              <a:rPr lang="en-US" sz="2400" dirty="0"/>
              <a:t>10. What is the level of personnel, hourly rate and number of hours, if any, required for a government employee to return records to their original storage place?</a:t>
            </a:r>
          </a:p>
          <a:p>
            <a:endParaRPr lang="en-US" sz="1100" dirty="0"/>
          </a:p>
          <a:p>
            <a:r>
              <a:rPr lang="en-US" sz="2400" dirty="0"/>
              <a:t>11. What is the reason that the agency employed, or intends to employ, the particular level of personnel to accommodate the records request?</a:t>
            </a:r>
          </a:p>
          <a:p>
            <a:endParaRPr lang="en-US" sz="1100" dirty="0"/>
          </a:p>
          <a:p>
            <a:r>
              <a:rPr lang="en-US" sz="2400" dirty="0"/>
              <a:t>12. Who (name and job title) in the agency will perform the work associated with the records request and that person’s hourly rate?</a:t>
            </a:r>
          </a:p>
          <a:p>
            <a:endParaRPr lang="en-US" sz="1100" dirty="0"/>
          </a:p>
          <a:p>
            <a:r>
              <a:rPr lang="en-US" sz="2400" dirty="0"/>
              <a:t>13. What is the availability of information technology and copying capabilities?</a:t>
            </a:r>
          </a:p>
          <a:p>
            <a:endParaRPr lang="en-US" sz="1100" dirty="0"/>
          </a:p>
          <a:p>
            <a:r>
              <a:rPr lang="en-US" sz="2400" dirty="0"/>
              <a:t>14. Give a detailed estimate categorizing the hours needed to identify, copy or prepare for inspection, produce and return the requested documents.</a:t>
            </a:r>
          </a:p>
        </p:txBody>
      </p:sp>
    </p:spTree>
    <p:extLst>
      <p:ext uri="{BB962C8B-B14F-4D97-AF65-F5344CB8AC3E}">
        <p14:creationId xmlns:p14="http://schemas.microsoft.com/office/powerpoint/2010/main" val="17025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CDDF6A5-CB1D-44EE-975A-CE447D9337FF}"/>
              </a:ext>
            </a:extLst>
          </p:cNvPr>
          <p:cNvSpPr txBox="1"/>
          <p:nvPr/>
        </p:nvSpPr>
        <p:spPr>
          <a:xfrm>
            <a:off x="76200" y="0"/>
            <a:ext cx="8686800" cy="6617196"/>
          </a:xfrm>
          <a:prstGeom prst="rect">
            <a:avLst/>
          </a:prstGeom>
          <a:noFill/>
        </p:spPr>
        <p:txBody>
          <a:bodyPr wrap="square" rtlCol="0">
            <a:spAutoFit/>
          </a:bodyPr>
          <a:lstStyle/>
          <a:p>
            <a:r>
              <a:rPr lang="en-US" sz="6000" b="1" i="1" dirty="0">
                <a:solidFill>
                  <a:srgbClr val="002060"/>
                </a:solidFill>
                <a:effectLst>
                  <a:outerShdw blurRad="38100" dist="38100" dir="2700000" algn="tl">
                    <a:srgbClr val="000000">
                      <a:alpha val="43137"/>
                    </a:srgbClr>
                  </a:outerShdw>
                </a:effectLst>
              </a:rPr>
              <a:t>Critical Links…</a:t>
            </a:r>
          </a:p>
          <a:p>
            <a:endParaRPr lang="en-US" sz="2000" dirty="0"/>
          </a:p>
          <a:p>
            <a:pPr algn="just"/>
            <a:r>
              <a:rPr lang="en-US" sz="4800" dirty="0"/>
              <a:t>*School Boards provide public education to a community, serving as the critical public </a:t>
            </a:r>
            <a:r>
              <a:rPr lang="en-US" sz="4800" i="1" u="sng" dirty="0"/>
              <a:t>link between those in the community and the public school’s system.  </a:t>
            </a:r>
          </a:p>
          <a:p>
            <a:pPr algn="just"/>
            <a:endParaRPr lang="en-US" sz="1200" dirty="0"/>
          </a:p>
          <a:p>
            <a:pPr algn="just"/>
            <a:r>
              <a:rPr lang="en-US" sz="4800" dirty="0"/>
              <a:t>*OPRA </a:t>
            </a:r>
            <a:r>
              <a:rPr lang="en-US" sz="4800" i="1" u="sng" dirty="0"/>
              <a:t>links transparency and privacy protection</a:t>
            </a:r>
            <a:r>
              <a:rPr lang="en-US" sz="4800" i="1" dirty="0"/>
              <a:t>.</a:t>
            </a:r>
          </a:p>
        </p:txBody>
      </p:sp>
    </p:spTree>
    <p:extLst>
      <p:ext uri="{BB962C8B-B14F-4D97-AF65-F5344CB8AC3E}">
        <p14:creationId xmlns:p14="http://schemas.microsoft.com/office/powerpoint/2010/main" val="350343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90CC911-25EB-4311-88EA-22882F8282A3}"/>
              </a:ext>
            </a:extLst>
          </p:cNvPr>
          <p:cNvSpPr txBox="1"/>
          <p:nvPr/>
        </p:nvSpPr>
        <p:spPr>
          <a:xfrm>
            <a:off x="304800" y="1066800"/>
            <a:ext cx="8534400" cy="4524315"/>
          </a:xfrm>
          <a:prstGeom prst="rect">
            <a:avLst/>
          </a:prstGeom>
          <a:noFill/>
        </p:spPr>
        <p:txBody>
          <a:bodyPr wrap="square" rtlCol="0">
            <a:spAutoFit/>
          </a:bodyPr>
          <a:lstStyle/>
          <a:p>
            <a:r>
              <a:rPr lang="en-US" sz="4800" b="1" i="1" dirty="0"/>
              <a:t>OPMA</a:t>
            </a:r>
            <a:r>
              <a:rPr lang="en-US" sz="4800" dirty="0"/>
              <a:t> </a:t>
            </a:r>
            <a:r>
              <a:rPr lang="en-US" sz="3600" i="1" dirty="0"/>
              <a:t>(Open Public Meetings Act)</a:t>
            </a:r>
            <a:r>
              <a:rPr lang="en-US" sz="4800" dirty="0"/>
              <a:t> and </a:t>
            </a:r>
            <a:r>
              <a:rPr lang="en-US" sz="4800" b="1" i="1" dirty="0"/>
              <a:t>OPRA</a:t>
            </a:r>
            <a:r>
              <a:rPr lang="en-US" sz="4800" dirty="0"/>
              <a:t> </a:t>
            </a:r>
            <a:r>
              <a:rPr lang="en-US" sz="3600" i="1" dirty="0"/>
              <a:t>(Open Public Records Act)</a:t>
            </a:r>
            <a:r>
              <a:rPr lang="en-US" sz="4800" dirty="0"/>
              <a:t>  are critical links to </a:t>
            </a:r>
            <a:r>
              <a:rPr lang="en-US" sz="4800" b="1" i="1" dirty="0"/>
              <a:t>What, When, Where, Why </a:t>
            </a:r>
            <a:r>
              <a:rPr lang="en-US" sz="3600" i="1" dirty="0"/>
              <a:t>&amp;</a:t>
            </a:r>
            <a:r>
              <a:rPr lang="en-US" sz="4800" b="1" i="1" dirty="0"/>
              <a:t> How </a:t>
            </a:r>
            <a:r>
              <a:rPr lang="en-US" sz="4800" dirty="0"/>
              <a:t>decisions are made that effect a school board’s mission: </a:t>
            </a:r>
          </a:p>
        </p:txBody>
      </p:sp>
    </p:spTree>
    <p:extLst>
      <p:ext uri="{BB962C8B-B14F-4D97-AF65-F5344CB8AC3E}">
        <p14:creationId xmlns:p14="http://schemas.microsoft.com/office/powerpoint/2010/main" val="260659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07C0063-60A2-4BF5-807A-BA99157DBCD8}"/>
              </a:ext>
            </a:extLst>
          </p:cNvPr>
          <p:cNvSpPr txBox="1"/>
          <p:nvPr/>
        </p:nvSpPr>
        <p:spPr>
          <a:xfrm>
            <a:off x="228600" y="533400"/>
            <a:ext cx="8686800" cy="6124754"/>
          </a:xfrm>
          <a:prstGeom prst="rect">
            <a:avLst/>
          </a:prstGeom>
          <a:noFill/>
        </p:spPr>
        <p:txBody>
          <a:bodyPr wrap="square" rtlCol="0">
            <a:spAutoFit/>
          </a:bodyPr>
          <a:lstStyle/>
          <a:p>
            <a:pPr algn="just"/>
            <a:r>
              <a:rPr lang="en-US" sz="5400" b="1" i="1" dirty="0">
                <a:solidFill>
                  <a:srgbClr val="002060"/>
                </a:solidFill>
                <a:effectLst>
                  <a:outerShdw blurRad="38100" dist="38100" dir="2700000" algn="tl">
                    <a:srgbClr val="000000">
                      <a:alpha val="43137"/>
                    </a:srgbClr>
                  </a:outerShdw>
                </a:effectLst>
              </a:rPr>
              <a:t>And the </a:t>
            </a:r>
          </a:p>
          <a:p>
            <a:pPr algn="ctr"/>
            <a:r>
              <a:rPr lang="en-US" sz="5400" b="1" i="1" dirty="0">
                <a:solidFill>
                  <a:srgbClr val="002060"/>
                </a:solidFill>
                <a:effectLst>
                  <a:outerShdw blurRad="38100" dist="38100" dir="2700000" algn="tl">
                    <a:srgbClr val="000000">
                      <a:alpha val="43137"/>
                    </a:srgbClr>
                  </a:outerShdw>
                </a:effectLst>
              </a:rPr>
              <a:t>Mission of School Boards:</a:t>
            </a:r>
          </a:p>
          <a:p>
            <a:pPr algn="just"/>
            <a:endParaRPr lang="en-US" sz="1400" dirty="0"/>
          </a:p>
          <a:p>
            <a:r>
              <a:rPr lang="en-US" sz="5400" dirty="0"/>
              <a:t>•Students are the primary responsibility of School boards. Education is the essence of the mission not an agenda item. </a:t>
            </a:r>
          </a:p>
        </p:txBody>
      </p:sp>
    </p:spTree>
    <p:extLst>
      <p:ext uri="{BB962C8B-B14F-4D97-AF65-F5344CB8AC3E}">
        <p14:creationId xmlns:p14="http://schemas.microsoft.com/office/powerpoint/2010/main" val="407919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F4A9E3C-D84E-4786-84F4-3D1D07582086}"/>
              </a:ext>
            </a:extLst>
          </p:cNvPr>
          <p:cNvSpPr txBox="1"/>
          <p:nvPr/>
        </p:nvSpPr>
        <p:spPr>
          <a:xfrm>
            <a:off x="914400" y="914400"/>
            <a:ext cx="7848600" cy="5078313"/>
          </a:xfrm>
          <a:prstGeom prst="rect">
            <a:avLst/>
          </a:prstGeom>
          <a:noFill/>
        </p:spPr>
        <p:txBody>
          <a:bodyPr wrap="square" rtlCol="0">
            <a:spAutoFit/>
          </a:bodyPr>
          <a:lstStyle/>
          <a:p>
            <a:r>
              <a:rPr lang="en-US" sz="5400" dirty="0"/>
              <a:t>•With each decision, school boards are to consider their community’s view of what students should know and be able to do.</a:t>
            </a:r>
          </a:p>
        </p:txBody>
      </p:sp>
    </p:spTree>
    <p:extLst>
      <p:ext uri="{BB962C8B-B14F-4D97-AF65-F5344CB8AC3E}">
        <p14:creationId xmlns:p14="http://schemas.microsoft.com/office/powerpoint/2010/main" val="223002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1255504-49ED-414F-9E65-864A640B3F87}"/>
              </a:ext>
            </a:extLst>
          </p:cNvPr>
          <p:cNvSpPr txBox="1"/>
          <p:nvPr/>
        </p:nvSpPr>
        <p:spPr>
          <a:xfrm>
            <a:off x="609600" y="2057400"/>
            <a:ext cx="7924800" cy="2585323"/>
          </a:xfrm>
          <a:prstGeom prst="rect">
            <a:avLst/>
          </a:prstGeom>
          <a:noFill/>
        </p:spPr>
        <p:txBody>
          <a:bodyPr wrap="square" rtlCol="0">
            <a:spAutoFit/>
          </a:bodyPr>
          <a:lstStyle/>
          <a:p>
            <a:r>
              <a:rPr lang="en-US" sz="5400" dirty="0"/>
              <a:t>•School boards are to be accessible and accountable to the public.</a:t>
            </a:r>
          </a:p>
        </p:txBody>
      </p:sp>
    </p:spTree>
    <p:extLst>
      <p:ext uri="{BB962C8B-B14F-4D97-AF65-F5344CB8AC3E}">
        <p14:creationId xmlns:p14="http://schemas.microsoft.com/office/powerpoint/2010/main" val="48963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121D5A1-997E-432A-8C41-689F64FEE8CF}"/>
              </a:ext>
            </a:extLst>
          </p:cNvPr>
          <p:cNvSpPr txBox="1"/>
          <p:nvPr/>
        </p:nvSpPr>
        <p:spPr>
          <a:xfrm>
            <a:off x="685800" y="609600"/>
            <a:ext cx="7772400" cy="6001643"/>
          </a:xfrm>
          <a:prstGeom prst="rect">
            <a:avLst/>
          </a:prstGeom>
          <a:noFill/>
        </p:spPr>
        <p:txBody>
          <a:bodyPr wrap="square" rtlCol="0">
            <a:spAutoFit/>
          </a:bodyPr>
          <a:lstStyle/>
          <a:p>
            <a:r>
              <a:rPr lang="en-US" sz="4800" dirty="0"/>
              <a:t>•School boards provide the critical link to the community; they (collectively as a board and individually as a member) connect the objective of providing students the best education with the goal of not wasting taxpayers’ money.</a:t>
            </a:r>
          </a:p>
        </p:txBody>
      </p:sp>
    </p:spTree>
    <p:extLst>
      <p:ext uri="{BB962C8B-B14F-4D97-AF65-F5344CB8AC3E}">
        <p14:creationId xmlns:p14="http://schemas.microsoft.com/office/powerpoint/2010/main" val="27749785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112D3C2-9D31-4563-83CD-1D2E8C079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tipping scales</Template>
  <TotalTime>0</TotalTime>
  <Words>3471</Words>
  <Application>Microsoft Macintosh PowerPoint</Application>
  <PresentationFormat>On-screen Show (4:3)</PresentationFormat>
  <Paragraphs>347</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2017-10-02T21:26:41Z</dcterms:created>
  <dcterms:modified xsi:type="dcterms:W3CDTF">2017-11-29T22:58:52Z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TC019192419991</vt:lpwstr>
  </property>
</Properties>
</file>